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1.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3" r:id="rId2"/>
  </p:sldMasterIdLst>
  <p:notesMasterIdLst>
    <p:notesMasterId r:id="rId198"/>
  </p:notesMasterIdLst>
  <p:sldIdLst>
    <p:sldId id="1249" r:id="rId3"/>
    <p:sldId id="1247" r:id="rId4"/>
    <p:sldId id="1251" r:id="rId5"/>
    <p:sldId id="1248" r:id="rId6"/>
    <p:sldId id="1014" r:id="rId7"/>
    <p:sldId id="1015" r:id="rId8"/>
    <p:sldId id="1061" r:id="rId9"/>
    <p:sldId id="1002" r:id="rId10"/>
    <p:sldId id="1062" r:id="rId11"/>
    <p:sldId id="1071" r:id="rId12"/>
    <p:sldId id="1066" r:id="rId13"/>
    <p:sldId id="1067" r:id="rId14"/>
    <p:sldId id="1068" r:id="rId15"/>
    <p:sldId id="1069" r:id="rId16"/>
    <p:sldId id="1073" r:id="rId17"/>
    <p:sldId id="1074" r:id="rId18"/>
    <p:sldId id="1075" r:id="rId19"/>
    <p:sldId id="1076" r:id="rId20"/>
    <p:sldId id="1077" r:id="rId21"/>
    <p:sldId id="1078" r:id="rId22"/>
    <p:sldId id="1079" r:id="rId23"/>
    <p:sldId id="1080" r:id="rId24"/>
    <p:sldId id="1081" r:id="rId25"/>
    <p:sldId id="1082" r:id="rId26"/>
    <p:sldId id="1083" r:id="rId27"/>
    <p:sldId id="1084" r:id="rId28"/>
    <p:sldId id="1085" r:id="rId29"/>
    <p:sldId id="1086" r:id="rId30"/>
    <p:sldId id="1087" r:id="rId31"/>
    <p:sldId id="1088" r:id="rId32"/>
    <p:sldId id="1089" r:id="rId33"/>
    <p:sldId id="1090" r:id="rId34"/>
    <p:sldId id="1091" r:id="rId35"/>
    <p:sldId id="1092" r:id="rId36"/>
    <p:sldId id="1093" r:id="rId37"/>
    <p:sldId id="1094" r:id="rId38"/>
    <p:sldId id="1095" r:id="rId39"/>
    <p:sldId id="1096" r:id="rId40"/>
    <p:sldId id="1097" r:id="rId41"/>
    <p:sldId id="1099" r:id="rId42"/>
    <p:sldId id="1100" r:id="rId43"/>
    <p:sldId id="1101" r:id="rId44"/>
    <p:sldId id="1102" r:id="rId45"/>
    <p:sldId id="1103" r:id="rId46"/>
    <p:sldId id="1104" r:id="rId47"/>
    <p:sldId id="1106" r:id="rId48"/>
    <p:sldId id="1107" r:id="rId49"/>
    <p:sldId id="1108" r:id="rId50"/>
    <p:sldId id="1390" r:id="rId51"/>
    <p:sldId id="1391" r:id="rId52"/>
    <p:sldId id="1392" r:id="rId53"/>
    <p:sldId id="1393" r:id="rId54"/>
    <p:sldId id="1394" r:id="rId55"/>
    <p:sldId id="1395" r:id="rId56"/>
    <p:sldId id="1396" r:id="rId57"/>
    <p:sldId id="1397" r:id="rId58"/>
    <p:sldId id="1398" r:id="rId59"/>
    <p:sldId id="1399" r:id="rId60"/>
    <p:sldId id="1400" r:id="rId61"/>
    <p:sldId id="1401" r:id="rId62"/>
    <p:sldId id="1402" r:id="rId63"/>
    <p:sldId id="1403" r:id="rId64"/>
    <p:sldId id="1404" r:id="rId65"/>
    <p:sldId id="1405" r:id="rId66"/>
    <p:sldId id="1406" r:id="rId67"/>
    <p:sldId id="1407" r:id="rId68"/>
    <p:sldId id="1408" r:id="rId69"/>
    <p:sldId id="1409" r:id="rId70"/>
    <p:sldId id="1410" r:id="rId71"/>
    <p:sldId id="1411" r:id="rId72"/>
    <p:sldId id="1412" r:id="rId73"/>
    <p:sldId id="1413" r:id="rId74"/>
    <p:sldId id="1414" r:id="rId75"/>
    <p:sldId id="1415" r:id="rId76"/>
    <p:sldId id="1416" r:id="rId77"/>
    <p:sldId id="1417" r:id="rId78"/>
    <p:sldId id="1111" r:id="rId79"/>
    <p:sldId id="1331" r:id="rId80"/>
    <p:sldId id="1332" r:id="rId81"/>
    <p:sldId id="1333" r:id="rId82"/>
    <p:sldId id="1334" r:id="rId83"/>
    <p:sldId id="1335" r:id="rId84"/>
    <p:sldId id="1336" r:id="rId85"/>
    <p:sldId id="1337" r:id="rId86"/>
    <p:sldId id="1338" r:id="rId87"/>
    <p:sldId id="1339" r:id="rId88"/>
    <p:sldId id="1340" r:id="rId89"/>
    <p:sldId id="1341" r:id="rId90"/>
    <p:sldId id="1342" r:id="rId91"/>
    <p:sldId id="1343" r:id="rId92"/>
    <p:sldId id="1344" r:id="rId93"/>
    <p:sldId id="1345" r:id="rId94"/>
    <p:sldId id="1346" r:id="rId95"/>
    <p:sldId id="1347" r:id="rId96"/>
    <p:sldId id="1348" r:id="rId97"/>
    <p:sldId id="1349" r:id="rId98"/>
    <p:sldId id="1350" r:id="rId99"/>
    <p:sldId id="1351" r:id="rId100"/>
    <p:sldId id="1352" r:id="rId101"/>
    <p:sldId id="1353" r:id="rId102"/>
    <p:sldId id="1354" r:id="rId103"/>
    <p:sldId id="1355" r:id="rId104"/>
    <p:sldId id="1356" r:id="rId105"/>
    <p:sldId id="1357" r:id="rId106"/>
    <p:sldId id="1358" r:id="rId107"/>
    <p:sldId id="1359" r:id="rId108"/>
    <p:sldId id="1360" r:id="rId109"/>
    <p:sldId id="1361" r:id="rId110"/>
    <p:sldId id="1362" r:id="rId111"/>
    <p:sldId id="1363" r:id="rId112"/>
    <p:sldId id="1364" r:id="rId113"/>
    <p:sldId id="1365" r:id="rId114"/>
    <p:sldId id="1366" r:id="rId115"/>
    <p:sldId id="1367" r:id="rId116"/>
    <p:sldId id="1368" r:id="rId117"/>
    <p:sldId id="1369" r:id="rId118"/>
    <p:sldId id="1370" r:id="rId119"/>
    <p:sldId id="1371" r:id="rId120"/>
    <p:sldId id="1372" r:id="rId121"/>
    <p:sldId id="1373" r:id="rId122"/>
    <p:sldId id="1374" r:id="rId123"/>
    <p:sldId id="1375" r:id="rId124"/>
    <p:sldId id="1376" r:id="rId125"/>
    <p:sldId id="1377" r:id="rId126"/>
    <p:sldId id="1378" r:id="rId127"/>
    <p:sldId id="1379" r:id="rId128"/>
    <p:sldId id="1380" r:id="rId129"/>
    <p:sldId id="1381" r:id="rId130"/>
    <p:sldId id="1382" r:id="rId131"/>
    <p:sldId id="1383" r:id="rId132"/>
    <p:sldId id="1384" r:id="rId133"/>
    <p:sldId id="1385" r:id="rId134"/>
    <p:sldId id="1386" r:id="rId135"/>
    <p:sldId id="1387" r:id="rId136"/>
    <p:sldId id="1388" r:id="rId137"/>
    <p:sldId id="1389" r:id="rId138"/>
    <p:sldId id="1212" r:id="rId139"/>
    <p:sldId id="1418" r:id="rId140"/>
    <p:sldId id="1419" r:id="rId141"/>
    <p:sldId id="1420" r:id="rId142"/>
    <p:sldId id="1421" r:id="rId143"/>
    <p:sldId id="1422" r:id="rId144"/>
    <p:sldId id="1423" r:id="rId145"/>
    <p:sldId id="1424" r:id="rId146"/>
    <p:sldId id="1425" r:id="rId147"/>
    <p:sldId id="1426" r:id="rId148"/>
    <p:sldId id="1427" r:id="rId149"/>
    <p:sldId id="1428" r:id="rId150"/>
    <p:sldId id="1429" r:id="rId151"/>
    <p:sldId id="1430" r:id="rId152"/>
    <p:sldId id="1431" r:id="rId153"/>
    <p:sldId id="1432" r:id="rId154"/>
    <p:sldId id="1433" r:id="rId155"/>
    <p:sldId id="1434" r:id="rId156"/>
    <p:sldId id="1435" r:id="rId157"/>
    <p:sldId id="1436" r:id="rId158"/>
    <p:sldId id="1437" r:id="rId159"/>
    <p:sldId id="1438" r:id="rId160"/>
    <p:sldId id="1439" r:id="rId161"/>
    <p:sldId id="1440" r:id="rId162"/>
    <p:sldId id="1441" r:id="rId163"/>
    <p:sldId id="1442" r:id="rId164"/>
    <p:sldId id="1443" r:id="rId165"/>
    <p:sldId id="1444" r:id="rId166"/>
    <p:sldId id="1445" r:id="rId167"/>
    <p:sldId id="1446" r:id="rId168"/>
    <p:sldId id="1447" r:id="rId169"/>
    <p:sldId id="1448" r:id="rId170"/>
    <p:sldId id="1449" r:id="rId171"/>
    <p:sldId id="1450" r:id="rId172"/>
    <p:sldId id="1451" r:id="rId173"/>
    <p:sldId id="1452" r:id="rId174"/>
    <p:sldId id="1453" r:id="rId175"/>
    <p:sldId id="1454" r:id="rId176"/>
    <p:sldId id="1455" r:id="rId177"/>
    <p:sldId id="1456" r:id="rId178"/>
    <p:sldId id="1457" r:id="rId179"/>
    <p:sldId id="1458" r:id="rId180"/>
    <p:sldId id="1459" r:id="rId181"/>
    <p:sldId id="1460" r:id="rId182"/>
    <p:sldId id="1461" r:id="rId183"/>
    <p:sldId id="1462" r:id="rId184"/>
    <p:sldId id="1463" r:id="rId185"/>
    <p:sldId id="1464" r:id="rId186"/>
    <p:sldId id="1465" r:id="rId187"/>
    <p:sldId id="1466" r:id="rId188"/>
    <p:sldId id="1467" r:id="rId189"/>
    <p:sldId id="1468" r:id="rId190"/>
    <p:sldId id="1469" r:id="rId191"/>
    <p:sldId id="1470" r:id="rId192"/>
    <p:sldId id="1471" r:id="rId193"/>
    <p:sldId id="1472" r:id="rId194"/>
    <p:sldId id="1473" r:id="rId195"/>
    <p:sldId id="1042" r:id="rId196"/>
    <p:sldId id="1270" r:id="rId1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jr" initials="zj" lastIdx="1" clrIdx="0">
    <p:extLst>
      <p:ext uri="{19B8F6BF-5375-455C-9EA6-DF929625EA0E}">
        <p15:presenceInfo xmlns:p15="http://schemas.microsoft.com/office/powerpoint/2012/main" userId="2e4313e0a95621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07E"/>
    <a:srgbClr val="FDCB0B"/>
    <a:srgbClr val="FFD700"/>
    <a:srgbClr val="F9BC12"/>
    <a:srgbClr val="FFD801"/>
    <a:srgbClr val="EFB914"/>
    <a:srgbClr val="F5BD15"/>
    <a:srgbClr val="F8BF15"/>
    <a:srgbClr val="FEC60D"/>
    <a:srgbClr val="FFC2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1"/>
    <p:restoredTop sz="84431" autoAdjust="0"/>
  </p:normalViewPr>
  <p:slideViewPr>
    <p:cSldViewPr snapToGrid="0" snapToObjects="1">
      <p:cViewPr varScale="1">
        <p:scale>
          <a:sx n="92" d="100"/>
          <a:sy n="92" d="100"/>
        </p:scale>
        <p:origin x="984" y="184"/>
      </p:cViewPr>
      <p:guideLst/>
    </p:cSldViewPr>
  </p:slideViewPr>
  <p:outlineViewPr>
    <p:cViewPr>
      <p:scale>
        <a:sx n="33" d="100"/>
        <a:sy n="33" d="100"/>
      </p:scale>
      <p:origin x="0" y="-2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presProps" Target="pres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notesMaster" Target="notesMasters/notesMaster1.xml"/><Relationship Id="rId202"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0T16:52:20.109" idx="1">
    <p:pos x="10" y="10"/>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t>2021/3/5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t>‹#›</a:t>
            </a:fld>
            <a:endParaRPr kumimoji="1" lang="zh-CN" altLang="en-US"/>
          </a:p>
        </p:txBody>
      </p:sp>
    </p:spTree>
    <p:extLst>
      <p:ext uri="{BB962C8B-B14F-4D97-AF65-F5344CB8AC3E}">
        <p14:creationId xmlns:p14="http://schemas.microsoft.com/office/powerpoint/2010/main" val="395602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42955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思维导图配合，交代</a:t>
            </a:r>
            <a:r>
              <a:rPr lang="en-US" altLang="zh-CN" dirty="0"/>
              <a:t>3</a:t>
            </a:r>
            <a:r>
              <a:rPr lang="zh-CN" altLang="en-US" dirty="0"/>
              <a:t>大类多路访问协议，以及各种细分类。</a:t>
            </a:r>
            <a:endParaRPr lang="en-US" altLang="zh-CN" dirty="0"/>
          </a:p>
          <a:p>
            <a:r>
              <a:rPr lang="zh-CN" altLang="en-US" dirty="0"/>
              <a:t>重点讲解三类的不同。多路访问协议重在随机访问以及冲突的不可避免；受控访问协议强调通过机制确定访问，且克服了冲突；自适应访问协议，充分利用前两者的优点。</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a:t>
            </a:fld>
            <a:endParaRPr kumimoji="1" lang="zh-CN" altLang="en-US"/>
          </a:p>
        </p:txBody>
      </p:sp>
    </p:spTree>
    <p:extLst>
      <p:ext uri="{BB962C8B-B14F-4D97-AF65-F5344CB8AC3E}">
        <p14:creationId xmlns:p14="http://schemas.microsoft.com/office/powerpoint/2010/main" val="30035835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基于协议的</a:t>
            </a:r>
            <a:r>
              <a:rPr lang="en-US" altLang="zh-CN" dirty="0"/>
              <a:t>VLAN</a:t>
            </a:r>
            <a:r>
              <a:rPr lang="zh-CN" altLang="en-US" dirty="0"/>
              <a:t>是根据端口接收到的数据包所属的协议（族）类型来给数据包分配不同的</a:t>
            </a:r>
            <a:r>
              <a:rPr lang="en-US" altLang="zh-CN" dirty="0"/>
              <a:t>VLAN ID</a:t>
            </a:r>
            <a:r>
              <a:rPr lang="zh-CN" altLang="en-US"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2B49B9E8-57AB-4E47-A87D-8EA2C6BA13E3}"/>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667075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IP</a:t>
            </a:r>
            <a:r>
              <a:rPr lang="zh-CN" altLang="en-US" dirty="0"/>
              <a:t>子网的</a:t>
            </a:r>
            <a:r>
              <a:rPr lang="en-US" altLang="zh-CN" dirty="0"/>
              <a:t>VLAN </a:t>
            </a:r>
            <a:r>
              <a:rPr lang="zh-CN" altLang="en-US" dirty="0"/>
              <a:t>是根据数据包源</a:t>
            </a:r>
            <a:r>
              <a:rPr lang="en-US" altLang="zh-CN" dirty="0"/>
              <a:t>IP</a:t>
            </a:r>
            <a:r>
              <a:rPr lang="zh-CN" altLang="en-US" dirty="0"/>
              <a:t>地址及子网掩码作为依据来进行划分的，设备从端口接收到数据包后，根据源</a:t>
            </a:r>
            <a:r>
              <a:rPr lang="en-US" altLang="zh-CN" dirty="0"/>
              <a:t>IP</a:t>
            </a:r>
            <a:r>
              <a:rPr lang="zh-CN" altLang="en-US" dirty="0"/>
              <a:t>地址，找到与现有</a:t>
            </a:r>
            <a:r>
              <a:rPr lang="en-US" altLang="zh-CN" dirty="0"/>
              <a:t>VLAN</a:t>
            </a:r>
            <a:r>
              <a:rPr lang="zh-CN" altLang="en-US" dirty="0"/>
              <a:t>的对应关系。</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576691E2-FD6D-4DC9-AEB1-8274CC51F2E6}"/>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2741292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终端主机不需要知道</a:t>
            </a:r>
            <a:r>
              <a:rPr lang="en-US" altLang="zh-CN" dirty="0"/>
              <a:t>VLAN</a:t>
            </a:r>
            <a:r>
              <a:rPr lang="zh-CN" altLang="en-US" dirty="0"/>
              <a:t>是如何划分的，也不需要识别有</a:t>
            </a:r>
            <a:r>
              <a:rPr lang="en-US" altLang="zh-CN" dirty="0"/>
              <a:t>VLAN</a:t>
            </a:r>
            <a:r>
              <a:rPr lang="zh-CN" altLang="en-US" dirty="0"/>
              <a:t>标记的以太网帧。</a:t>
            </a:r>
            <a:endParaRPr lang="en-US" altLang="zh-CN" dirty="0"/>
          </a:p>
          <a:p>
            <a:r>
              <a:rPr kumimoji="1" lang="zh-CN" altLang="en-US" sz="1200" dirty="0">
                <a:latin typeface="Times New Roman" pitchFamily="18" charset="0"/>
                <a:ea typeface="黑体" pitchFamily="49" charset="-122"/>
              </a:rPr>
              <a:t>后面仅介绍</a:t>
            </a:r>
            <a:r>
              <a:rPr kumimoji="1" lang="en-US" altLang="zh-CN" sz="1200" dirty="0">
                <a:latin typeface="Times New Roman" pitchFamily="18" charset="0"/>
                <a:ea typeface="黑体" pitchFamily="49" charset="-122"/>
              </a:rPr>
              <a:t>IEEE802.1Q</a:t>
            </a:r>
            <a:r>
              <a:rPr kumimoji="1" lang="zh-CN" altLang="en-US" sz="1200" dirty="0">
                <a:latin typeface="Times New Roman" pitchFamily="18" charset="0"/>
                <a:ea typeface="黑体" pitchFamily="49" charset="-122"/>
              </a:rPr>
              <a:t>，如果您的教学需要，可以补充思科的</a:t>
            </a:r>
            <a:r>
              <a:rPr kumimoji="1" lang="en-US" altLang="zh-CN" sz="1200" dirty="0">
                <a:latin typeface="Times New Roman" pitchFamily="18" charset="0"/>
                <a:ea typeface="黑体" pitchFamily="49" charset="-122"/>
              </a:rPr>
              <a:t>ISL</a:t>
            </a:r>
            <a:r>
              <a:rPr kumimoji="1" lang="zh-CN" altLang="en-US" sz="1200" dirty="0">
                <a:latin typeface="Times New Roman" pitchFamily="18" charset="0"/>
                <a:ea typeface="黑体" pitchFamily="49" charset="-122"/>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D3B274F5-7C70-4541-B75F-0BCEBC88F988}"/>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3126370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标记协议标识符值为</a:t>
            </a:r>
            <a:r>
              <a:rPr lang="en-US" altLang="zh-CN" dirty="0"/>
              <a:t>0x8100</a:t>
            </a:r>
            <a:r>
              <a:rPr lang="zh-CN" altLang="en-US" dirty="0"/>
              <a:t>（如图），则表示该数据帧为</a:t>
            </a:r>
            <a:r>
              <a:rPr lang="en-US" altLang="zh-CN" dirty="0"/>
              <a:t>802.1Q</a:t>
            </a:r>
            <a:r>
              <a:rPr lang="zh-CN" altLang="en-US" dirty="0"/>
              <a:t>帧。</a:t>
            </a:r>
            <a:endParaRPr lang="en-US" altLang="zh-CN" dirty="0"/>
          </a:p>
          <a:p>
            <a:r>
              <a:rPr lang="zh-CN" altLang="en-US" dirty="0"/>
              <a:t>优先级：数据帧的优先级，</a:t>
            </a:r>
            <a:r>
              <a:rPr lang="en-US" altLang="zh-CN" dirty="0"/>
              <a:t>IEEE802.1Q</a:t>
            </a:r>
            <a:r>
              <a:rPr lang="zh-CN" altLang="en-US" dirty="0"/>
              <a:t>定义的</a:t>
            </a:r>
            <a:r>
              <a:rPr lang="en-US" altLang="zh-CN" dirty="0"/>
              <a:t>0~7</a:t>
            </a:r>
            <a:r>
              <a:rPr lang="zh-CN" altLang="en-US" dirty="0"/>
              <a:t>级的</a:t>
            </a:r>
            <a:r>
              <a:rPr lang="en-US" altLang="zh-CN" dirty="0"/>
              <a:t>8</a:t>
            </a:r>
            <a:r>
              <a:rPr lang="zh-CN" altLang="en-US" dirty="0"/>
              <a:t>个优先级，</a:t>
            </a:r>
            <a:r>
              <a:rPr lang="en-US" altLang="zh-CN" dirty="0"/>
              <a:t>0</a:t>
            </a:r>
            <a:r>
              <a:rPr lang="zh-CN" altLang="en-US" dirty="0"/>
              <a:t>级最高。</a:t>
            </a:r>
            <a:endParaRPr lang="en-US" altLang="zh-CN" dirty="0"/>
          </a:p>
          <a:p>
            <a:r>
              <a:rPr lang="en-US" altLang="zh-CN" dirty="0"/>
              <a:t>CFI</a:t>
            </a:r>
            <a:r>
              <a:rPr lang="zh-CN" altLang="en-US" dirty="0"/>
              <a:t>占用</a:t>
            </a:r>
            <a:r>
              <a:rPr lang="en-US" altLang="zh-CN" dirty="0"/>
              <a:t>1bit</a:t>
            </a:r>
            <a:r>
              <a:rPr lang="zh-CN" altLang="en-US" dirty="0"/>
              <a:t>，标准格式指示符，</a:t>
            </a:r>
            <a:r>
              <a:rPr lang="en-US" altLang="zh-CN" dirty="0"/>
              <a:t>0</a:t>
            </a:r>
            <a:r>
              <a:rPr lang="zh-CN" altLang="en-US" dirty="0"/>
              <a:t>表示标准格式，用于以太网，</a:t>
            </a:r>
            <a:r>
              <a:rPr lang="en-US" altLang="zh-CN" dirty="0"/>
              <a:t>1</a:t>
            </a:r>
            <a:r>
              <a:rPr lang="zh-CN" altLang="en-US" dirty="0"/>
              <a:t>表示非标准格式，用于</a:t>
            </a:r>
            <a:r>
              <a:rPr lang="en-US" altLang="zh-CN" dirty="0"/>
              <a:t>FDDI</a:t>
            </a:r>
            <a:r>
              <a:rPr lang="zh-CN" altLang="en-US" dirty="0"/>
              <a:t>和令牌环。</a:t>
            </a:r>
            <a:endParaRPr lang="en-US" altLang="zh-CN" dirty="0"/>
          </a:p>
          <a:p>
            <a:r>
              <a:rPr lang="en-US" altLang="zh-CN" dirty="0"/>
              <a:t>VLAN ID</a:t>
            </a:r>
            <a:r>
              <a:rPr lang="zh-CN" altLang="en-US" dirty="0"/>
              <a:t>是</a:t>
            </a:r>
            <a:r>
              <a:rPr lang="en-US" altLang="zh-CN" dirty="0"/>
              <a:t>VLAN</a:t>
            </a:r>
            <a:r>
              <a:rPr lang="zh-CN" altLang="en-US" dirty="0"/>
              <a:t>的编号，共</a:t>
            </a:r>
            <a:r>
              <a:rPr lang="en-US" altLang="zh-CN" dirty="0"/>
              <a:t>4096</a:t>
            </a:r>
            <a:r>
              <a:rPr lang="zh-CN" altLang="en-US" dirty="0"/>
              <a:t>个（</a:t>
            </a:r>
            <a:r>
              <a:rPr lang="en-US" altLang="zh-CN" dirty="0"/>
              <a:t>0-4095</a:t>
            </a:r>
            <a:r>
              <a:rPr lang="zh-CN" altLang="en-US" dirty="0"/>
              <a:t>），其中</a:t>
            </a:r>
            <a:r>
              <a:rPr lang="en-US" altLang="zh-CN" dirty="0"/>
              <a:t>0</a:t>
            </a:r>
            <a:r>
              <a:rPr lang="zh-CN" altLang="en-US" dirty="0"/>
              <a:t>用于识别优先级，</a:t>
            </a:r>
            <a:r>
              <a:rPr lang="en-US" altLang="zh-CN" dirty="0"/>
              <a:t>4095</a:t>
            </a:r>
            <a:r>
              <a:rPr lang="zh-CN" altLang="en-US" dirty="0"/>
              <a:t>保留未用，可用</a:t>
            </a:r>
            <a:r>
              <a:rPr lang="en-US" altLang="zh-CN" dirty="0"/>
              <a:t>4094</a:t>
            </a:r>
            <a:r>
              <a:rPr lang="zh-CN" altLang="en-US" dirty="0"/>
              <a:t>个。</a:t>
            </a:r>
            <a:endParaRPr lang="en-US" altLang="zh-CN" dirty="0"/>
          </a:p>
          <a:p>
            <a:r>
              <a:rPr lang="en-US" altLang="zh-CN" dirty="0"/>
              <a:t>VLAN ID</a:t>
            </a:r>
            <a:r>
              <a:rPr lang="zh-CN" altLang="en-US" dirty="0"/>
              <a:t>指明了该数据帧所属的</a:t>
            </a:r>
            <a:r>
              <a:rPr lang="en-US" altLang="zh-CN" dirty="0"/>
              <a:t>VLAN</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2BE0866-5ABE-432A-90DE-F8A1FF0711F3}"/>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9145460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在单交换机环境中，所有端口都是</a:t>
            </a:r>
            <a:r>
              <a:rPr lang="en-US" altLang="zh-CN" dirty="0"/>
              <a:t>Access</a:t>
            </a:r>
            <a:r>
              <a:rPr lang="zh-CN" altLang="en-US" dirty="0"/>
              <a:t>链路类型端口。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二层交换机的接口均为二层接口，无论其链路类型如何，都有一个缺省</a:t>
            </a:r>
            <a:r>
              <a:rPr lang="en-US" altLang="zh-CN" dirty="0"/>
              <a:t>VLAN ID</a:t>
            </a:r>
            <a:r>
              <a:rPr lang="zh-CN" altLang="en-US" dirty="0"/>
              <a:t>，被称为</a:t>
            </a:r>
            <a:r>
              <a:rPr lang="en-US" altLang="zh-CN" dirty="0"/>
              <a:t>PVID</a:t>
            </a:r>
            <a:r>
              <a:rPr lang="zh-CN" altLang="en-US" sz="1200" dirty="0"/>
              <a:t>。通常，</a:t>
            </a:r>
            <a:r>
              <a:rPr lang="en-US" altLang="zh-CN" sz="1200" dirty="0"/>
              <a:t>PVID</a:t>
            </a:r>
            <a:r>
              <a:rPr lang="zh-CN" altLang="en-US" sz="1200" dirty="0"/>
              <a:t>默认为</a:t>
            </a:r>
            <a:r>
              <a:rPr lang="en-US" altLang="zh-CN" sz="1200" dirty="0"/>
              <a:t>1</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Access</a:t>
            </a:r>
            <a:r>
              <a:rPr lang="zh-CN" altLang="en-US" sz="1200" dirty="0"/>
              <a:t>端口的</a:t>
            </a:r>
            <a:r>
              <a:rPr lang="en-US" altLang="zh-CN" sz="1200" dirty="0"/>
              <a:t>PVID</a:t>
            </a:r>
            <a:r>
              <a:rPr lang="zh-CN" altLang="en-US" sz="1200" dirty="0"/>
              <a:t>值与该端口的</a:t>
            </a:r>
            <a:r>
              <a:rPr lang="en-US" altLang="zh-CN" sz="1200" dirty="0"/>
              <a:t>VLAN </a:t>
            </a:r>
            <a:r>
              <a:rPr lang="zh-CN" altLang="en-US" sz="1200" dirty="0"/>
              <a:t>所属相同。</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400" dirty="0"/>
              <a:t>Access</a:t>
            </a:r>
            <a:r>
              <a:rPr lang="zh-CN" altLang="en-US" sz="1400" dirty="0"/>
              <a:t>端口</a:t>
            </a:r>
            <a:r>
              <a:rPr lang="zh-CN" altLang="en-US" sz="1200" dirty="0"/>
              <a:t>仅接收和发送</a:t>
            </a:r>
            <a:r>
              <a:rPr lang="zh-CN" altLang="en-US" sz="1200" dirty="0">
                <a:solidFill>
                  <a:srgbClr val="C00000"/>
                </a:solidFill>
              </a:rPr>
              <a:t>一个</a:t>
            </a:r>
            <a:r>
              <a:rPr lang="en-US" altLang="zh-CN" sz="1200" dirty="0">
                <a:solidFill>
                  <a:srgbClr val="C00000"/>
                </a:solidFill>
              </a:rPr>
              <a:t>VLAN</a:t>
            </a:r>
            <a:r>
              <a:rPr lang="zh-CN" altLang="en-US" sz="1200" dirty="0"/>
              <a:t>的数据帧。</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770AC3BA-1CB0-42A8-9EC8-00145FABB765}"/>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7012418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7030A0"/>
                </a:solidFill>
              </a:rPr>
              <a:t>注意：图中两个交换机的</a:t>
            </a:r>
            <a:r>
              <a:rPr lang="en-US" altLang="zh-CN" sz="1200" dirty="0">
                <a:solidFill>
                  <a:srgbClr val="7030A0"/>
                </a:solidFill>
              </a:rPr>
              <a:t>trunk</a:t>
            </a:r>
            <a:r>
              <a:rPr lang="zh-CN" altLang="en-US" sz="1200" dirty="0">
                <a:solidFill>
                  <a:srgbClr val="7030A0"/>
                </a:solidFill>
              </a:rPr>
              <a:t>端口均为</a:t>
            </a:r>
            <a:r>
              <a:rPr lang="en-US" altLang="zh-CN" sz="1200" dirty="0">
                <a:solidFill>
                  <a:srgbClr val="7030A0"/>
                </a:solidFill>
              </a:rPr>
              <a:t>F0/1</a:t>
            </a:r>
            <a:r>
              <a:rPr lang="zh-CN" altLang="en-US" sz="1200" dirty="0">
                <a:solidFill>
                  <a:srgbClr val="7030A0"/>
                </a:solidFill>
              </a:rPr>
              <a:t>（</a:t>
            </a:r>
            <a:r>
              <a:rPr lang="en-US" altLang="zh-CN" sz="1200" dirty="0">
                <a:solidFill>
                  <a:srgbClr val="7030A0"/>
                </a:solidFill>
              </a:rPr>
              <a:t>PVID</a:t>
            </a:r>
            <a:r>
              <a:rPr lang="zh-CN" altLang="en-US" sz="1200" dirty="0">
                <a:solidFill>
                  <a:srgbClr val="7030A0"/>
                </a:solidFill>
              </a:rPr>
              <a:t>默认为</a:t>
            </a:r>
            <a:r>
              <a:rPr lang="en-US" altLang="zh-CN" sz="1200" dirty="0">
                <a:solidFill>
                  <a:srgbClr val="7030A0"/>
                </a:solidFill>
              </a:rPr>
              <a:t>1</a:t>
            </a:r>
            <a:r>
              <a:rPr lang="zh-CN" altLang="en-US" sz="1200" dirty="0">
                <a:solidFill>
                  <a:srgbClr val="7030A0"/>
                </a:solidFill>
              </a:rPr>
              <a:t>）</a:t>
            </a:r>
            <a:endParaRPr lang="en-US" altLang="zh-CN" sz="1200" dirty="0">
              <a:solidFill>
                <a:srgbClr val="7030A0"/>
              </a:solidFill>
            </a:endParaRPr>
          </a:p>
          <a:p>
            <a:r>
              <a:rPr lang="zh-CN" altLang="en-US" sz="1200" dirty="0">
                <a:solidFill>
                  <a:srgbClr val="7030A0"/>
                </a:solidFill>
              </a:rPr>
              <a:t>从</a:t>
            </a:r>
            <a:r>
              <a:rPr lang="en-US" altLang="zh-CN" sz="1200" dirty="0">
                <a:solidFill>
                  <a:srgbClr val="7030A0"/>
                </a:solidFill>
              </a:rPr>
              <a:t>trunk</a:t>
            </a:r>
            <a:r>
              <a:rPr lang="zh-CN" altLang="en-US" sz="1200" dirty="0">
                <a:solidFill>
                  <a:srgbClr val="7030A0"/>
                </a:solidFill>
              </a:rPr>
              <a:t>端口发送帧时</a:t>
            </a:r>
            <a:r>
              <a:rPr lang="en-US" altLang="zh-CN" sz="1200" dirty="0">
                <a:solidFill>
                  <a:srgbClr val="7030A0"/>
                </a:solidFill>
              </a:rPr>
              <a:t>:</a:t>
            </a:r>
            <a:endParaRPr lang="en-US" altLang="zh-CN" dirty="0"/>
          </a:p>
          <a:p>
            <a:r>
              <a:rPr lang="zh-CN" altLang="en-US" dirty="0"/>
              <a:t>如果标记帧所携带的</a:t>
            </a:r>
            <a:r>
              <a:rPr lang="en-US" altLang="zh-CN" dirty="0"/>
              <a:t>VLAN ID</a:t>
            </a:r>
            <a:r>
              <a:rPr lang="zh-CN" altLang="en-US" dirty="0"/>
              <a:t>与该端口的</a:t>
            </a:r>
            <a:r>
              <a:rPr lang="en-US" altLang="zh-CN" dirty="0"/>
              <a:t>PVID</a:t>
            </a:r>
            <a:r>
              <a:rPr lang="zh-CN" altLang="en-US" dirty="0"/>
              <a:t>不相同，则这个帧将保持原有</a:t>
            </a:r>
            <a:r>
              <a:rPr lang="en-US" altLang="zh-CN" dirty="0"/>
              <a:t>VLAN</a:t>
            </a:r>
            <a:r>
              <a:rPr lang="zh-CN" altLang="en-US" dirty="0"/>
              <a:t>标记，直接从</a:t>
            </a:r>
            <a:r>
              <a:rPr lang="en-US" altLang="zh-CN" dirty="0"/>
              <a:t>trunk</a:t>
            </a:r>
            <a:r>
              <a:rPr lang="zh-CN" altLang="en-US" dirty="0"/>
              <a:t>端口发送出去；（本例属于这种情况）</a:t>
            </a:r>
          </a:p>
          <a:p>
            <a:r>
              <a:rPr lang="zh-CN" altLang="en-US" dirty="0"/>
              <a:t>如果标记帧所携带的</a:t>
            </a:r>
            <a:r>
              <a:rPr lang="en-US" altLang="zh-CN" dirty="0"/>
              <a:t>VLAN ID</a:t>
            </a:r>
            <a:r>
              <a:rPr lang="zh-CN" altLang="en-US" dirty="0"/>
              <a:t>与该端口的</a:t>
            </a:r>
            <a:r>
              <a:rPr lang="en-US" altLang="zh-CN" dirty="0"/>
              <a:t>PVID</a:t>
            </a:r>
            <a:r>
              <a:rPr lang="zh-CN" altLang="en-US" dirty="0"/>
              <a:t>相同，则这个帧的</a:t>
            </a:r>
            <a:r>
              <a:rPr lang="en-US" altLang="zh-CN" dirty="0"/>
              <a:t>VLAN</a:t>
            </a:r>
            <a:r>
              <a:rPr lang="zh-CN" altLang="en-US" dirty="0"/>
              <a:t>标记将被剥除，变为无标记帧，从</a:t>
            </a:r>
            <a:r>
              <a:rPr lang="en-US" altLang="zh-CN" dirty="0"/>
              <a:t>trunk</a:t>
            </a:r>
            <a:r>
              <a:rPr lang="zh-CN" altLang="en-US" dirty="0"/>
              <a:t>端口发送出去。</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164D686-79BC-4499-8C9C-82650A9E6980}"/>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35179027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9CCAD02E-144D-4851-9066-7DEA55810EED}"/>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8313925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要点：</a:t>
            </a:r>
            <a:endParaRPr lang="en-US" altLang="zh-CN" dirty="0"/>
          </a:p>
          <a:p>
            <a:pPr marL="171450" indent="-171450">
              <a:buFont typeface="Arial" panose="020B0604020202020204" pitchFamily="34" charset="0"/>
              <a:buChar char="•"/>
            </a:pPr>
            <a:r>
              <a:rPr lang="zh-CN" altLang="en-US" dirty="0"/>
              <a:t>介绍什么是无线局域网</a:t>
            </a:r>
            <a:endParaRPr lang="en-US" altLang="zh-CN" dirty="0"/>
          </a:p>
          <a:p>
            <a:pPr marL="171450" indent="-171450">
              <a:buFont typeface="Arial" panose="020B0604020202020204" pitchFamily="34" charset="0"/>
              <a:buChar char="•"/>
            </a:pPr>
            <a:r>
              <a:rPr lang="zh-CN" altLang="en-US" dirty="0"/>
              <a:t>使学生了解无线局域网设计的目标和面向的应用</a:t>
            </a:r>
            <a:endParaRPr lang="en-US" altLang="zh-CN" dirty="0"/>
          </a:p>
          <a:p>
            <a:pPr marL="171450" indent="-171450">
              <a:buFont typeface="Arial" panose="020B0604020202020204" pitchFamily="34" charset="0"/>
              <a:buChar char="•"/>
            </a:pPr>
            <a:r>
              <a:rPr lang="zh-CN" altLang="en-US" dirty="0"/>
              <a:t>了解和无线局域网相关的两个重要组织以及之间的关系（国际标准、工业联盟），说明</a:t>
            </a:r>
            <a:r>
              <a:rPr lang="en-US" altLang="zh-CN" dirty="0"/>
              <a:t>Wi-Fi</a:t>
            </a:r>
            <a:r>
              <a:rPr lang="zh-CN" altLang="en-US" dirty="0"/>
              <a:t>的含义</a:t>
            </a:r>
            <a:endParaRPr lang="en-US" altLang="zh-CN" dirty="0"/>
          </a:p>
          <a:p>
            <a:pPr marL="171450" indent="-171450">
              <a:buFont typeface="等线" panose="02010600030101010101" pitchFamily="2" charset="-122"/>
              <a:buChar char="–"/>
            </a:pPr>
            <a:r>
              <a:rPr lang="en-US" altLang="zh-CN" sz="1200" b="0" i="0" kern="1200" dirty="0">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在无线局域网的范畴是指</a:t>
            </a:r>
            <a:r>
              <a:rPr lang="zh-CN" altLang="en-US" sz="1200" b="1" i="0" kern="1200" dirty="0">
                <a:solidFill>
                  <a:schemeClr val="tx1"/>
                </a:solidFill>
                <a:effectLst/>
                <a:latin typeface="+mn-lt"/>
                <a:ea typeface="+mn-ea"/>
                <a:cs typeface="+mn-cs"/>
              </a:rPr>
              <a:t>“无线相容性认证”</a:t>
            </a:r>
            <a:r>
              <a:rPr lang="zh-CN" altLang="en-US" sz="1200" b="0" i="0" kern="1200" dirty="0">
                <a:solidFill>
                  <a:schemeClr val="tx1"/>
                </a:solidFill>
                <a:effectLst/>
                <a:latin typeface="+mn-lt"/>
                <a:ea typeface="+mn-ea"/>
                <a:cs typeface="+mn-cs"/>
              </a:rPr>
              <a:t>，实质上是一种商业认证</a:t>
            </a:r>
            <a:endParaRPr lang="en-US" altLang="zh-CN" sz="1200" b="0" i="0" kern="1200" dirty="0">
              <a:solidFill>
                <a:schemeClr val="tx1"/>
              </a:solidFill>
              <a:effectLst/>
              <a:latin typeface="+mn-lt"/>
              <a:ea typeface="+mn-ea"/>
              <a:cs typeface="+mn-cs"/>
            </a:endParaRPr>
          </a:p>
          <a:p>
            <a:pPr marL="171450" indent="-171450">
              <a:buFont typeface="等线" panose="02010600030101010101" pitchFamily="2" charset="-122"/>
              <a:buChar char="–"/>
            </a:pPr>
            <a:r>
              <a:rPr lang="en-US" altLang="zh-CN" sz="1200" b="0" i="0" kern="1200" dirty="0">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联盟制定全球通用的规范，对无线设备的进行严格测试，并进行 </a:t>
            </a:r>
            <a:r>
              <a:rPr lang="en-US" altLang="zh-CN" sz="1200" b="0" i="0" kern="1200" dirty="0">
                <a:solidFill>
                  <a:schemeClr val="tx1"/>
                </a:solidFill>
                <a:effectLst/>
                <a:latin typeface="+mn-lt"/>
                <a:ea typeface="+mn-ea"/>
                <a:cs typeface="+mn-cs"/>
              </a:rPr>
              <a:t>Wi-Fi </a:t>
            </a:r>
            <a:r>
              <a:rPr lang="zh-CN" altLang="en-US" sz="1200" b="0" i="0" kern="1200" dirty="0">
                <a:solidFill>
                  <a:schemeClr val="tx1"/>
                </a:solidFill>
                <a:effectLst/>
                <a:latin typeface="+mn-lt"/>
                <a:ea typeface="+mn-ea"/>
                <a:cs typeface="+mn-cs"/>
              </a:rPr>
              <a:t>认证</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138</a:t>
            </a:fld>
            <a:endParaRPr kumimoji="1" lang="zh-CN" altLang="en-US"/>
          </a:p>
        </p:txBody>
      </p:sp>
    </p:spTree>
    <p:extLst>
      <p:ext uri="{BB962C8B-B14F-4D97-AF65-F5344CB8AC3E}">
        <p14:creationId xmlns:p14="http://schemas.microsoft.com/office/powerpoint/2010/main" val="39704964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要点：</a:t>
            </a:r>
            <a:endParaRPr lang="en-US" altLang="zh-CN" dirty="0"/>
          </a:p>
          <a:p>
            <a:pPr marL="171450" indent="-171450">
              <a:buFont typeface="Arial" panose="020B0604020202020204" pitchFamily="34" charset="0"/>
              <a:buChar char="•"/>
            </a:pPr>
            <a:r>
              <a:rPr lang="en-US" altLang="zh-CN" dirty="0"/>
              <a:t>IEEE 802.11</a:t>
            </a:r>
            <a:r>
              <a:rPr lang="zh-CN" altLang="en-US" dirty="0"/>
              <a:t>无线局域网经历的</a:t>
            </a:r>
            <a:r>
              <a:rPr lang="en-US" altLang="zh-CN" dirty="0"/>
              <a:t>20</a:t>
            </a:r>
            <a:r>
              <a:rPr lang="zh-CN" altLang="en-US" dirty="0"/>
              <a:t>年的发展，出现了多个标准</a:t>
            </a:r>
            <a:endParaRPr lang="en-US" altLang="zh-CN" dirty="0"/>
          </a:p>
          <a:p>
            <a:pPr marL="171450" indent="-171450">
              <a:buFont typeface="Arial" panose="020B0604020202020204" pitchFamily="34" charset="0"/>
              <a:buChar char="•"/>
            </a:pPr>
            <a:r>
              <a:rPr lang="zh-CN" altLang="en-US" dirty="0"/>
              <a:t>主要集中在物理层技术的改变，传输速率得到了快速提升</a:t>
            </a:r>
            <a:endParaRPr lang="en-US" altLang="zh-CN" dirty="0"/>
          </a:p>
          <a:p>
            <a:pPr marL="171450" indent="-171450">
              <a:buFont typeface="Arial" panose="020B0604020202020204" pitchFamily="34" charset="0"/>
              <a:buChar char="•"/>
            </a:pPr>
            <a:r>
              <a:rPr lang="zh-CN" altLang="en-US" dirty="0"/>
              <a:t>可以提到几个关键技术，如</a:t>
            </a:r>
            <a:r>
              <a:rPr lang="en-US" altLang="zh-CN" dirty="0"/>
              <a:t>MIMO</a:t>
            </a:r>
            <a:r>
              <a:rPr lang="zh-CN" altLang="en-US" dirty="0"/>
              <a:t>、</a:t>
            </a:r>
            <a:r>
              <a:rPr lang="en-US" altLang="zh-CN" dirty="0"/>
              <a:t>OFDMA</a:t>
            </a:r>
            <a:r>
              <a:rPr lang="zh-CN" altLang="en-US" dirty="0"/>
              <a:t>等，使学生有初步印象</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139</a:t>
            </a:fld>
            <a:endParaRPr kumimoji="1" lang="zh-CN" altLang="en-US"/>
          </a:p>
        </p:txBody>
      </p:sp>
    </p:spTree>
    <p:extLst>
      <p:ext uri="{BB962C8B-B14F-4D97-AF65-F5344CB8AC3E}">
        <p14:creationId xmlns:p14="http://schemas.microsoft.com/office/powerpoint/2010/main" val="6575952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kern="0" dirty="0"/>
              <a:t>基础架构模式是最常用的无线局域网组网模式</a:t>
            </a:r>
            <a:endParaRPr lang="en-US" altLang="zh-CN" kern="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kern="0" dirty="0"/>
              <a:t>介绍基础架构模式的基本构成，可以结合学生的实际使用情况，用实例说明</a:t>
            </a:r>
            <a:endParaRPr lang="en-US" altLang="zh-CN" kern="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kern="0" dirty="0"/>
              <a:t>使学生了解几个基本概念</a:t>
            </a:r>
            <a:endParaRPr lang="en-US" altLang="zh-CN" kern="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140</a:t>
            </a:fld>
            <a:endParaRPr kumimoji="1" lang="zh-CN" altLang="en-US"/>
          </a:p>
        </p:txBody>
      </p:sp>
    </p:spTree>
    <p:extLst>
      <p:ext uri="{BB962C8B-B14F-4D97-AF65-F5344CB8AC3E}">
        <p14:creationId xmlns:p14="http://schemas.microsoft.com/office/powerpoint/2010/main" val="1732384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MAC</a:t>
            </a:r>
            <a:r>
              <a:rPr lang="zh-CN" altLang="zh-CN" sz="1200" kern="1200" dirty="0">
                <a:solidFill>
                  <a:schemeClr val="tx1"/>
                </a:solidFill>
                <a:effectLst/>
                <a:latin typeface="+mn-lt"/>
                <a:ea typeface="+mn-ea"/>
                <a:cs typeface="+mn-cs"/>
              </a:rPr>
              <a:t>故事开始于</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世纪</a:t>
            </a:r>
            <a:r>
              <a:rPr lang="en-US" altLang="zh-CN" sz="1200" kern="1200" dirty="0">
                <a:solidFill>
                  <a:schemeClr val="tx1"/>
                </a:solidFill>
                <a:effectLst/>
                <a:latin typeface="+mn-lt"/>
                <a:ea typeface="+mn-ea"/>
                <a:cs typeface="+mn-cs"/>
              </a:rPr>
              <a:t>70</a:t>
            </a:r>
            <a:r>
              <a:rPr lang="zh-CN" altLang="zh-CN" sz="1200" kern="1200" dirty="0">
                <a:solidFill>
                  <a:schemeClr val="tx1"/>
                </a:solidFill>
                <a:effectLst/>
                <a:latin typeface="+mn-lt"/>
                <a:ea typeface="+mn-ea"/>
                <a:cs typeface="+mn-cs"/>
              </a:rPr>
              <a:t>年代原始的夏威夷。在这种情况下，原始的（</a:t>
            </a:r>
            <a:r>
              <a:rPr lang="en-US" altLang="zh-CN" sz="1200" kern="1200" dirty="0">
                <a:solidFill>
                  <a:schemeClr val="tx1"/>
                </a:solidFill>
                <a:effectLst/>
                <a:latin typeface="+mn-lt"/>
                <a:ea typeface="+mn-ea"/>
                <a:cs typeface="+mn-cs"/>
              </a:rPr>
              <a:t>pristine</a:t>
            </a:r>
            <a:r>
              <a:rPr lang="zh-CN" altLang="zh-CN" sz="1200" kern="1200" dirty="0">
                <a:solidFill>
                  <a:schemeClr val="tx1"/>
                </a:solidFill>
                <a:effectLst/>
                <a:latin typeface="+mn-lt"/>
                <a:ea typeface="+mn-ea"/>
                <a:cs typeface="+mn-cs"/>
              </a:rPr>
              <a:t>）一词可以解释为“没有一个可运行的电话系统”。这并没有使生活在这里的夏威夷大学研究员</a:t>
            </a:r>
            <a:r>
              <a:rPr lang="en-US" altLang="zh-CN" sz="1200" kern="1200" dirty="0">
                <a:solidFill>
                  <a:schemeClr val="tx1"/>
                </a:solidFill>
                <a:effectLst/>
                <a:latin typeface="+mn-lt"/>
                <a:ea typeface="+mn-ea"/>
                <a:cs typeface="+mn-cs"/>
              </a:rPr>
              <a:t>Norman Abramson</a:t>
            </a:r>
            <a:r>
              <a:rPr lang="zh-CN" altLang="zh-CN" sz="1200" kern="1200" dirty="0">
                <a:solidFill>
                  <a:schemeClr val="tx1"/>
                </a:solidFill>
                <a:effectLst/>
                <a:latin typeface="+mn-lt"/>
                <a:ea typeface="+mn-ea"/>
                <a:cs typeface="+mn-cs"/>
              </a:rPr>
              <a:t>和他的同事感觉愉快，他们正试图把偏远岛屿上的用户连接到檀香山的主计算机。把自己的电缆穿过太平洋海底显然不是个办法，因此他们寻找着不同的解决方案。</a:t>
            </a:r>
          </a:p>
          <a:p>
            <a:r>
              <a:rPr lang="zh-CN" altLang="zh-CN" sz="1200" kern="1200" dirty="0">
                <a:solidFill>
                  <a:schemeClr val="tx1"/>
                </a:solidFill>
                <a:effectLst/>
                <a:latin typeface="+mn-lt"/>
                <a:ea typeface="+mn-ea"/>
                <a:cs typeface="+mn-cs"/>
              </a:rPr>
              <a:t>他们找到了一种用于短程无线电通信的方法。所有的用户终端共享同一个上行频率给中央计算机发送帧。其中包括了一个简单而巧妙的方法来解决信道分配问题。自此以后，他们的工作得到了许多研究者的扩充（</a:t>
            </a:r>
            <a:r>
              <a:rPr lang="en-US" altLang="zh-CN" sz="1200" kern="1200" dirty="0">
                <a:solidFill>
                  <a:schemeClr val="tx1"/>
                </a:solidFill>
                <a:effectLst/>
                <a:latin typeface="+mn-lt"/>
                <a:ea typeface="+mn-ea"/>
                <a:cs typeface="+mn-cs"/>
              </a:rPr>
              <a:t>Schwartz</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Abramson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）。虽然</a:t>
            </a:r>
            <a:r>
              <a:rPr lang="en-US" altLang="zh-CN" sz="1200" kern="1200" dirty="0">
                <a:solidFill>
                  <a:schemeClr val="tx1"/>
                </a:solidFill>
                <a:effectLst/>
                <a:latin typeface="+mn-lt"/>
                <a:ea typeface="+mn-ea"/>
                <a:cs typeface="+mn-cs"/>
              </a:rPr>
              <a:t>Abramson</a:t>
            </a:r>
            <a:r>
              <a:rPr lang="zh-CN" altLang="zh-CN" sz="1200" kern="1200" dirty="0">
                <a:solidFill>
                  <a:schemeClr val="tx1"/>
                </a:solidFill>
                <a:effectLst/>
                <a:latin typeface="+mn-lt"/>
                <a:ea typeface="+mn-ea"/>
                <a:cs typeface="+mn-cs"/>
              </a:rPr>
              <a:t>的工作（称为</a:t>
            </a:r>
            <a:r>
              <a:rPr lang="en-US" altLang="zh-CN" sz="1200" kern="1200" dirty="0">
                <a:solidFill>
                  <a:schemeClr val="tx1"/>
                </a:solidFill>
                <a:effectLst/>
                <a:latin typeface="+mn-lt"/>
                <a:ea typeface="+mn-ea"/>
                <a:cs typeface="+mn-cs"/>
              </a:rPr>
              <a:t>ALOHA</a:t>
            </a:r>
            <a:r>
              <a:rPr lang="zh-CN" altLang="zh-CN" sz="1200" kern="1200" dirty="0">
                <a:solidFill>
                  <a:schemeClr val="tx1"/>
                </a:solidFill>
                <a:effectLst/>
                <a:latin typeface="+mn-lt"/>
                <a:ea typeface="+mn-ea"/>
                <a:cs typeface="+mn-cs"/>
              </a:rPr>
              <a:t>系统）使用了地面无线电广播，其基本思路同样适用于任何非协调用户竞争使用单个共享信道的系统。</a:t>
            </a:r>
            <a:r>
              <a:rPr lang="zh-CN" altLang="en-US" sz="1200" kern="1200" dirty="0">
                <a:solidFill>
                  <a:schemeClr val="tx1"/>
                </a:solidFill>
                <a:effectLst/>
                <a:latin typeface="+mn-lt"/>
                <a:ea typeface="+mn-ea"/>
                <a:cs typeface="+mn-cs"/>
              </a:rPr>
              <a:t>（来自</a:t>
            </a:r>
            <a:r>
              <a:rPr lang="en-US" altLang="zh-CN" sz="1200" kern="1200" dirty="0" err="1">
                <a:solidFill>
                  <a:schemeClr val="tx1"/>
                </a:solidFill>
                <a:effectLst/>
                <a:latin typeface="+mn-lt"/>
                <a:ea typeface="+mn-ea"/>
                <a:cs typeface="+mn-cs"/>
              </a:rPr>
              <a:t>Tanenbaum</a:t>
            </a:r>
            <a:r>
              <a:rPr lang="zh-CN" altLang="en-US"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计算机网络</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教材，严伟等翻译，清华大学出版社）</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17</a:t>
            </a:fld>
            <a:endParaRPr kumimoji="1" lang="zh-CN" altLang="en-US"/>
          </a:p>
        </p:txBody>
      </p:sp>
    </p:spTree>
    <p:extLst>
      <p:ext uri="{BB962C8B-B14F-4D97-AF65-F5344CB8AC3E}">
        <p14:creationId xmlns:p14="http://schemas.microsoft.com/office/powerpoint/2010/main" val="33931673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介绍</a:t>
            </a:r>
            <a:r>
              <a:rPr lang="zh-CN" altLang="en-US" kern="0" dirty="0"/>
              <a:t>自组织模式的基本构成</a:t>
            </a:r>
            <a:endParaRPr lang="en-US" altLang="zh-CN" kern="0" dirty="0"/>
          </a:p>
          <a:p>
            <a:pPr marL="171450" indent="-171450">
              <a:buFont typeface="Arial" panose="020B0604020202020204" pitchFamily="34" charset="0"/>
              <a:buChar char="•"/>
            </a:pPr>
            <a:r>
              <a:rPr lang="zh-CN" altLang="en-US" kern="0" dirty="0"/>
              <a:t>让学生了解什么是</a:t>
            </a:r>
            <a:r>
              <a:rPr kumimoji="1" lang="zh-CN" altLang="en-US" dirty="0"/>
              <a:t>独立基本服务集</a:t>
            </a:r>
            <a:endParaRPr kumimoji="1" lang="en-US" altLang="zh-CN" dirty="0"/>
          </a:p>
          <a:p>
            <a:pPr marL="171450" indent="-171450">
              <a:buFont typeface="Arial" panose="020B0604020202020204" pitchFamily="34" charset="0"/>
              <a:buChar char="•"/>
            </a:pPr>
            <a:r>
              <a:rPr kumimoji="1" lang="zh-CN" altLang="en-US" dirty="0"/>
              <a:t>向学生解释自组织模式的特点和应用场景</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141</a:t>
            </a:fld>
            <a:endParaRPr kumimoji="1" lang="zh-CN" altLang="en-US"/>
          </a:p>
        </p:txBody>
      </p:sp>
    </p:spTree>
    <p:extLst>
      <p:ext uri="{BB962C8B-B14F-4D97-AF65-F5344CB8AC3E}">
        <p14:creationId xmlns:p14="http://schemas.microsoft.com/office/powerpoint/2010/main" val="32262607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介绍</a:t>
            </a:r>
            <a:r>
              <a:rPr lang="en-US" altLang="zh-CN" dirty="0"/>
              <a:t>IEEE 802.11</a:t>
            </a:r>
            <a:r>
              <a:rPr kumimoji="1" lang="zh-CN" altLang="en-US" dirty="0"/>
              <a:t>无线局域网</a:t>
            </a:r>
            <a:r>
              <a:rPr lang="zh-CN" altLang="zh-CN" dirty="0"/>
              <a:t>体系结构</a:t>
            </a:r>
            <a:endParaRPr lang="en-US" altLang="zh-CN" dirty="0"/>
          </a:p>
          <a:p>
            <a:pPr marL="171450" indent="-171450">
              <a:buFont typeface="Arial" panose="020B0604020202020204" pitchFamily="34" charset="0"/>
              <a:buChar char="•"/>
            </a:pPr>
            <a:r>
              <a:rPr lang="zh-CN" altLang="en-US" dirty="0"/>
              <a:t>简要介绍每一层的主要功能</a:t>
            </a:r>
            <a:endParaRPr lang="en-US" altLang="zh-CN" dirty="0"/>
          </a:p>
          <a:p>
            <a:pPr marL="171450" indent="-171450">
              <a:buFont typeface="Arial" panose="020B0604020202020204" pitchFamily="34" charset="0"/>
              <a:buChar char="•"/>
            </a:pPr>
            <a:r>
              <a:rPr lang="zh-CN" altLang="en-US" dirty="0"/>
              <a:t>介绍各层次数据单元的封装机制</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142</a:t>
            </a:fld>
            <a:endParaRPr kumimoji="1" lang="zh-CN" altLang="en-US"/>
          </a:p>
        </p:txBody>
      </p:sp>
    </p:spTree>
    <p:extLst>
      <p:ext uri="{BB962C8B-B14F-4D97-AF65-F5344CB8AC3E}">
        <p14:creationId xmlns:p14="http://schemas.microsoft.com/office/powerpoint/2010/main" val="17181381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介绍</a:t>
            </a:r>
            <a:r>
              <a:rPr kumimoji="1" lang="zh-CN" altLang="en-US" dirty="0"/>
              <a:t>无线局域网与有线局域网的不同</a:t>
            </a:r>
            <a:endParaRPr kumimoji="1" lang="en-US" altLang="zh-CN" dirty="0"/>
          </a:p>
          <a:p>
            <a:pPr marL="171450" indent="-171450">
              <a:buFont typeface="Arial" panose="020B0604020202020204" pitchFamily="34" charset="0"/>
              <a:buChar char="•"/>
            </a:pPr>
            <a:r>
              <a:rPr kumimoji="1" lang="zh-CN" altLang="en-US" dirty="0"/>
              <a:t>无线局域网需要重点解决的几个问题</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143</a:t>
            </a:fld>
            <a:endParaRPr kumimoji="1" lang="zh-CN" altLang="en-US"/>
          </a:p>
        </p:txBody>
      </p:sp>
    </p:spTree>
    <p:extLst>
      <p:ext uri="{BB962C8B-B14F-4D97-AF65-F5344CB8AC3E}">
        <p14:creationId xmlns:p14="http://schemas.microsoft.com/office/powerpoint/2010/main" val="4614555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结合无线局域网的发展历程，介绍</a:t>
            </a:r>
            <a:r>
              <a:rPr lang="en-US" altLang="zh-CN" dirty="0"/>
              <a:t>IEEE </a:t>
            </a:r>
            <a:r>
              <a:rPr kumimoji="1" lang="en-US" altLang="zh-CN" sz="1200" dirty="0"/>
              <a:t>802.11</a:t>
            </a:r>
            <a:r>
              <a:rPr kumimoji="1" lang="zh-CN" altLang="en-US" sz="1200" dirty="0"/>
              <a:t>的</a:t>
            </a:r>
            <a:r>
              <a:rPr lang="zh-CN" altLang="en-US" dirty="0"/>
              <a:t>多个物理层标准</a:t>
            </a:r>
            <a:endParaRPr lang="en-US" altLang="zh-CN" dirty="0"/>
          </a:p>
          <a:p>
            <a:pPr marL="171450" indent="-171450">
              <a:buFont typeface="Arial" panose="020B0604020202020204" pitchFamily="34" charset="0"/>
              <a:buChar char="•"/>
            </a:pPr>
            <a:r>
              <a:rPr lang="zh-CN" altLang="en-US" dirty="0"/>
              <a:t>这部分不需要物理层技术做过多的介绍，但需要学生了解技术的发展及趋势，包括：</a:t>
            </a:r>
            <a:endParaRPr lang="en-US" altLang="zh-CN" dirty="0"/>
          </a:p>
          <a:p>
            <a:pPr marL="171450" indent="-171450">
              <a:buFont typeface="等线" panose="02010600030101010101" pitchFamily="2" charset="-122"/>
              <a:buChar char="－"/>
            </a:pPr>
            <a:r>
              <a:rPr kumimoji="1" lang="zh-CN" altLang="en-US" sz="1200" dirty="0"/>
              <a:t>频段选择：</a:t>
            </a:r>
            <a:r>
              <a:rPr kumimoji="1" lang="en-US" altLang="zh-CN" sz="1200" dirty="0"/>
              <a:t>2.4GHz</a:t>
            </a:r>
            <a:r>
              <a:rPr kumimoji="1" lang="zh-CN" altLang="en-US" sz="1200" dirty="0"/>
              <a:t>频段拥挤，传输范围较大；</a:t>
            </a:r>
            <a:r>
              <a:rPr kumimoji="1" lang="en-US" altLang="zh-CN" sz="1200" dirty="0"/>
              <a:t>5GHz</a:t>
            </a:r>
            <a:r>
              <a:rPr kumimoji="1" lang="zh-CN" altLang="en-US" sz="1200" dirty="0"/>
              <a:t>频段干扰小，但传输范围小；</a:t>
            </a:r>
            <a:endParaRPr kumimoji="1" lang="en-US" altLang="zh-CN" sz="1200" dirty="0"/>
          </a:p>
          <a:p>
            <a:pPr marL="628650" lvl="1" indent="-171450">
              <a:buFont typeface="Arial" panose="020B0604020202020204" pitchFamily="34" charset="0"/>
              <a:buChar char="•"/>
            </a:pPr>
            <a:r>
              <a:rPr kumimoji="1" lang="en-US" altLang="zh-CN" sz="1200" dirty="0"/>
              <a:t>802.11</a:t>
            </a:r>
            <a:r>
              <a:rPr kumimoji="1" lang="zh-CN" altLang="en-US" sz="1200" dirty="0"/>
              <a:t>、</a:t>
            </a:r>
            <a:r>
              <a:rPr kumimoji="1" lang="en-US" altLang="zh-CN" sz="1200" dirty="0"/>
              <a:t>802.11b</a:t>
            </a:r>
            <a:r>
              <a:rPr kumimoji="1" lang="zh-CN" altLang="en-US" sz="1200" dirty="0"/>
              <a:t>、</a:t>
            </a:r>
            <a:r>
              <a:rPr kumimoji="1" lang="en-US" altLang="zh-CN" sz="1200" dirty="0"/>
              <a:t>802.11g</a:t>
            </a:r>
            <a:r>
              <a:rPr kumimoji="1" lang="zh-CN" altLang="en-US" sz="1200" dirty="0"/>
              <a:t>：使用</a:t>
            </a:r>
            <a:r>
              <a:rPr kumimoji="1" lang="en-US" altLang="zh-CN" sz="1200" dirty="0"/>
              <a:t>2.4GHz</a:t>
            </a:r>
          </a:p>
          <a:p>
            <a:pPr marL="628650" lvl="1" indent="-171450">
              <a:buFont typeface="Arial" panose="020B0604020202020204" pitchFamily="34" charset="0"/>
              <a:buChar char="•"/>
            </a:pPr>
            <a:r>
              <a:rPr kumimoji="1" lang="en-US" altLang="zh-CN" sz="1200" dirty="0"/>
              <a:t>802.11a</a:t>
            </a:r>
            <a:r>
              <a:rPr kumimoji="1" lang="zh-CN" altLang="en-US" sz="1200" dirty="0"/>
              <a:t>、</a:t>
            </a:r>
            <a:r>
              <a:rPr kumimoji="1" lang="en-US" altLang="zh-CN" sz="1200" dirty="0"/>
              <a:t>802.11ac</a:t>
            </a:r>
            <a:r>
              <a:rPr kumimoji="1" lang="zh-CN" altLang="en-US" sz="1200" dirty="0"/>
              <a:t>：使用</a:t>
            </a:r>
            <a:r>
              <a:rPr kumimoji="1" lang="en-US" altLang="zh-CN" sz="1200" dirty="0"/>
              <a:t>5GHz</a:t>
            </a:r>
          </a:p>
          <a:p>
            <a:pPr marL="628650" lvl="1" indent="-171450">
              <a:buFont typeface="Arial" panose="020B0604020202020204" pitchFamily="34" charset="0"/>
              <a:buChar char="•"/>
            </a:pPr>
            <a:r>
              <a:rPr kumimoji="1" lang="en-US" altLang="zh-CN" sz="1200" dirty="0"/>
              <a:t>802.11n</a:t>
            </a:r>
            <a:r>
              <a:rPr kumimoji="1" lang="zh-CN" altLang="en-US" sz="1200" dirty="0"/>
              <a:t>、</a:t>
            </a:r>
            <a:r>
              <a:rPr kumimoji="1" lang="en-US" altLang="zh-CN" sz="1200" dirty="0"/>
              <a:t>802.11ax</a:t>
            </a:r>
            <a:r>
              <a:rPr kumimoji="1" lang="zh-CN" altLang="en-US" sz="1200" dirty="0"/>
              <a:t>：支持</a:t>
            </a:r>
            <a:r>
              <a:rPr kumimoji="1" lang="en-US" altLang="zh-CN" sz="1200" dirty="0"/>
              <a:t>2.4GHz</a:t>
            </a:r>
            <a:r>
              <a:rPr kumimoji="1" lang="zh-CN" altLang="en-US" sz="1200" dirty="0"/>
              <a:t>、</a:t>
            </a:r>
            <a:r>
              <a:rPr kumimoji="1" lang="en-US" altLang="zh-CN" sz="1200" dirty="0"/>
              <a:t>5GHz</a:t>
            </a:r>
          </a:p>
          <a:p>
            <a:pPr marL="171450" indent="-171450">
              <a:buFont typeface="等线" panose="02010600030101010101" pitchFamily="2" charset="-122"/>
              <a:buChar char="－"/>
            </a:pPr>
            <a:r>
              <a:rPr lang="zh-CN" altLang="en-US" dirty="0"/>
              <a:t>调制技术：目前的核心调制技术是</a:t>
            </a:r>
            <a:r>
              <a:rPr lang="en-US" altLang="zh-CN" dirty="0"/>
              <a:t>QAM</a:t>
            </a:r>
            <a:r>
              <a:rPr lang="zh-CN" altLang="en-US" dirty="0"/>
              <a:t>调制，可以通过一个实例说明什么是</a:t>
            </a:r>
            <a:r>
              <a:rPr lang="en-US" altLang="zh-CN" dirty="0"/>
              <a:t>QAM</a:t>
            </a:r>
            <a:r>
              <a:rPr lang="zh-CN" altLang="en-US" dirty="0"/>
              <a:t>调制</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等线" panose="02010600030101010101" pitchFamily="2" charset="-122"/>
              <a:buChar char="－"/>
              <a:tabLst/>
              <a:defRPr/>
            </a:pPr>
            <a:r>
              <a:rPr lang="zh-CN" altLang="en-US" dirty="0"/>
              <a:t>了解</a:t>
            </a:r>
            <a:r>
              <a:rPr kumimoji="1" lang="zh-CN" altLang="en-US" sz="1200" dirty="0"/>
              <a:t>直接序列扩频（</a:t>
            </a:r>
            <a:r>
              <a:rPr kumimoji="1" lang="en-US" altLang="zh-CN" sz="1200" dirty="0"/>
              <a:t>DSSS</a:t>
            </a:r>
            <a:r>
              <a:rPr kumimoji="1" lang="zh-CN" altLang="en-US" sz="1200" dirty="0"/>
              <a:t>）、正交频分多路复用（</a:t>
            </a:r>
            <a:r>
              <a:rPr kumimoji="1" lang="en-US" altLang="zh-CN" sz="1200" dirty="0"/>
              <a:t>OFDM</a:t>
            </a:r>
            <a:r>
              <a:rPr kumimoji="1" lang="zh-CN" altLang="en-US" sz="1200" dirty="0"/>
              <a:t>）、</a:t>
            </a:r>
            <a:r>
              <a:rPr kumimoji="1" lang="zh-CN" altLang="en-US" sz="1200" dirty="0">
                <a:solidFill>
                  <a:srgbClr val="C00000"/>
                </a:solidFill>
              </a:rPr>
              <a:t>正交频分多址（</a:t>
            </a:r>
            <a:r>
              <a:rPr kumimoji="1" lang="en-US" altLang="zh-CN" sz="1200" dirty="0">
                <a:solidFill>
                  <a:srgbClr val="C00000"/>
                </a:solidFill>
              </a:rPr>
              <a:t>OFDMA</a:t>
            </a:r>
            <a:r>
              <a:rPr kumimoji="1" lang="zh-CN" altLang="en-US" sz="1200" dirty="0">
                <a:solidFill>
                  <a:srgbClr val="C00000"/>
                </a:solidFill>
              </a:rPr>
              <a:t>）的大致原理</a:t>
            </a:r>
            <a:endParaRPr kumimoji="1" lang="en-US" altLang="zh-CN" sz="1200" dirty="0">
              <a:solidFill>
                <a:srgbClr val="C00000"/>
              </a:solidFill>
            </a:endParaRPr>
          </a:p>
          <a:p>
            <a:pPr marL="171450" marR="0" lvl="0" indent="-171450" algn="l" defTabSz="914400" rtl="0" eaLnBrk="1" fontAlgn="auto" latinLnBrk="0" hangingPunct="1">
              <a:lnSpc>
                <a:spcPct val="100000"/>
              </a:lnSpc>
              <a:spcBef>
                <a:spcPts val="0"/>
              </a:spcBef>
              <a:spcAft>
                <a:spcPts val="0"/>
              </a:spcAft>
              <a:buClrTx/>
              <a:buSzTx/>
              <a:buFont typeface="等线" panose="02010600030101010101" pitchFamily="2" charset="-122"/>
              <a:buChar char="－"/>
              <a:tabLst/>
              <a:defRPr/>
            </a:pPr>
            <a:r>
              <a:rPr kumimoji="1" lang="zh-CN" altLang="en-US" sz="1200" dirty="0"/>
              <a:t>了解单天线 、单用户多入多出（</a:t>
            </a:r>
            <a:r>
              <a:rPr kumimoji="1" lang="en-US" altLang="zh-CN" sz="1200" dirty="0"/>
              <a:t>SU-MIMO</a:t>
            </a:r>
            <a:r>
              <a:rPr kumimoji="1" lang="zh-CN" altLang="en-US" sz="1200" dirty="0"/>
              <a:t>）、</a:t>
            </a:r>
            <a:r>
              <a:rPr kumimoji="1" lang="zh-CN" altLang="en-US" sz="1200" dirty="0">
                <a:solidFill>
                  <a:srgbClr val="C00000"/>
                </a:solidFill>
              </a:rPr>
              <a:t>多用户多入多出（</a:t>
            </a:r>
            <a:r>
              <a:rPr kumimoji="1" lang="en-US" altLang="zh-CN" sz="1200" dirty="0">
                <a:solidFill>
                  <a:srgbClr val="C00000"/>
                </a:solidFill>
              </a:rPr>
              <a:t>MU-MIMO</a:t>
            </a:r>
            <a:r>
              <a:rPr kumimoji="1" lang="zh-CN" altLang="en-US" sz="1200" dirty="0">
                <a:solidFill>
                  <a:srgbClr val="C00000"/>
                </a:solidFill>
              </a:rPr>
              <a:t>）</a:t>
            </a:r>
            <a:endParaRPr kumimoji="1" lang="en-US" altLang="zh-CN" sz="1200" dirty="0">
              <a:solidFill>
                <a:srgbClr val="C00000"/>
              </a:solidFill>
            </a:endParaRPr>
          </a:p>
          <a:p>
            <a:pPr marL="171450" indent="-171450">
              <a:buFont typeface="Arial" panose="020B0604020202020204" pitchFamily="34" charset="0"/>
              <a:buChar char="•"/>
            </a:pPr>
            <a:r>
              <a:rPr lang="zh-CN" altLang="en-US" dirty="0"/>
              <a:t>使学生理解物理层技术提升的目标</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144</a:t>
            </a:fld>
            <a:endParaRPr kumimoji="1" lang="zh-CN" altLang="en-US"/>
          </a:p>
        </p:txBody>
      </p:sp>
    </p:spTree>
    <p:extLst>
      <p:ext uri="{BB962C8B-B14F-4D97-AF65-F5344CB8AC3E}">
        <p14:creationId xmlns:p14="http://schemas.microsoft.com/office/powerpoint/2010/main" val="9426593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回顾</a:t>
            </a:r>
            <a:r>
              <a:rPr kumimoji="1" lang="en-US" altLang="zh-CN" dirty="0"/>
              <a:t>CSMA/CD</a:t>
            </a:r>
            <a:r>
              <a:rPr kumimoji="1" lang="zh-CN" altLang="en-US" dirty="0"/>
              <a:t>介质访问控制方法</a:t>
            </a:r>
            <a:endParaRPr lang="en-US" altLang="zh-CN" dirty="0"/>
          </a:p>
          <a:p>
            <a:pPr marL="171450" indent="-171450">
              <a:buFont typeface="Arial" panose="020B0604020202020204" pitchFamily="34" charset="0"/>
              <a:buChar char="•"/>
            </a:pPr>
            <a:r>
              <a:rPr lang="zh-CN" altLang="en-US" dirty="0"/>
              <a:t>基于无线传输特征，分析</a:t>
            </a:r>
            <a:r>
              <a:rPr kumimoji="1" lang="en-US" altLang="zh-CN" dirty="0"/>
              <a:t>CSMA/CD</a:t>
            </a:r>
            <a:r>
              <a:rPr kumimoji="1" lang="zh-CN" altLang="en-US" dirty="0"/>
              <a:t>不能直接用于无线局域网的原因</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145</a:t>
            </a:fld>
            <a:endParaRPr kumimoji="1" lang="zh-CN" altLang="en-US"/>
          </a:p>
        </p:txBody>
      </p:sp>
    </p:spTree>
    <p:extLst>
      <p:ext uri="{BB962C8B-B14F-4D97-AF65-F5344CB8AC3E}">
        <p14:creationId xmlns:p14="http://schemas.microsoft.com/office/powerpoint/2010/main" val="21376856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介绍无线传输几个范围的定义，为后面讨论隐藏终端和暴露终端问题提供基础</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146</a:t>
            </a:fld>
            <a:endParaRPr kumimoji="1" lang="zh-CN" altLang="en-US"/>
          </a:p>
        </p:txBody>
      </p:sp>
    </p:spTree>
    <p:extLst>
      <p:ext uri="{BB962C8B-B14F-4D97-AF65-F5344CB8AC3E}">
        <p14:creationId xmlns:p14="http://schemas.microsoft.com/office/powerpoint/2010/main" val="1196872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要点：</a:t>
            </a:r>
            <a:endParaRPr lang="en-US" altLang="zh-CN" dirty="0"/>
          </a:p>
          <a:p>
            <a:pPr marL="171450" indent="-171450">
              <a:buFont typeface="Arial" panose="020B0604020202020204" pitchFamily="34" charset="0"/>
              <a:buChar char="•"/>
            </a:pPr>
            <a:r>
              <a:rPr lang="zh-CN" altLang="en-US" dirty="0"/>
              <a:t>使用具体图示介绍什么是隐藏终端问题</a:t>
            </a:r>
            <a:endParaRPr lang="en-US" altLang="zh-CN" dirty="0"/>
          </a:p>
          <a:p>
            <a:pPr marL="171450" indent="-171450">
              <a:buFont typeface="Arial" panose="020B0604020202020204" pitchFamily="34" charset="0"/>
              <a:buChar char="•"/>
            </a:pPr>
            <a:r>
              <a:rPr lang="zh-CN" altLang="en-US" dirty="0"/>
              <a:t>隐藏终端：几个传输范围之间的关系</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147</a:t>
            </a:fld>
            <a:endParaRPr kumimoji="1" lang="zh-CN" altLang="en-US"/>
          </a:p>
        </p:txBody>
      </p:sp>
    </p:spTree>
    <p:extLst>
      <p:ext uri="{BB962C8B-B14F-4D97-AF65-F5344CB8AC3E}">
        <p14:creationId xmlns:p14="http://schemas.microsoft.com/office/powerpoint/2010/main" val="26715775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要点：</a:t>
            </a:r>
            <a:endParaRPr lang="en-US" altLang="zh-CN" dirty="0"/>
          </a:p>
          <a:p>
            <a:pPr marL="171450" indent="-171450">
              <a:buFont typeface="Arial" panose="020B0604020202020204" pitchFamily="34" charset="0"/>
              <a:buChar char="•"/>
            </a:pPr>
            <a:r>
              <a:rPr lang="zh-CN" altLang="en-US" dirty="0"/>
              <a:t>使用具体图示介绍什么是暴露终端问题</a:t>
            </a:r>
            <a:endParaRPr lang="en-US" altLang="zh-CN" dirty="0"/>
          </a:p>
          <a:p>
            <a:pPr marL="171450" indent="-171450">
              <a:buFont typeface="Arial" panose="020B0604020202020204" pitchFamily="34" charset="0"/>
              <a:buChar char="•"/>
            </a:pPr>
            <a:r>
              <a:rPr lang="zh-CN" altLang="en-US" dirty="0"/>
              <a:t>暴露终端：几个传输范围之间的关系</a:t>
            </a:r>
            <a:endParaRPr lang="en-US" altLang="zh-CN" dirty="0"/>
          </a:p>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148</a:t>
            </a:fld>
            <a:endParaRPr kumimoji="1" lang="zh-CN" altLang="en-US"/>
          </a:p>
        </p:txBody>
      </p:sp>
    </p:spTree>
    <p:extLst>
      <p:ext uri="{BB962C8B-B14F-4D97-AF65-F5344CB8AC3E}">
        <p14:creationId xmlns:p14="http://schemas.microsoft.com/office/powerpoint/2010/main" val="295831506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要点：</a:t>
            </a:r>
            <a:endParaRPr lang="en-US" altLang="zh-CN" dirty="0"/>
          </a:p>
          <a:p>
            <a:pPr marL="171450" indent="-171450">
              <a:buFont typeface="Arial" panose="020B0604020202020204" pitchFamily="34" charset="0"/>
              <a:buChar char="•"/>
            </a:pPr>
            <a:r>
              <a:rPr kumimoji="1" lang="zh-CN" altLang="en-US" sz="1200" dirty="0"/>
              <a:t>讲授</a:t>
            </a:r>
            <a:r>
              <a:rPr kumimoji="1" lang="en-US" altLang="zh-CN" sz="1200" dirty="0"/>
              <a:t>CSMA/CA</a:t>
            </a:r>
            <a:r>
              <a:rPr kumimoji="1" lang="zh-CN" altLang="en-US" sz="1200" dirty="0"/>
              <a:t>介质访问控制方法的基本原理</a:t>
            </a:r>
            <a:endParaRPr kumimoji="1"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dirty="0"/>
              <a:t>可以考虑与</a:t>
            </a:r>
            <a:r>
              <a:rPr kumimoji="1" lang="en-US" altLang="zh-CN" sz="1200" dirty="0"/>
              <a:t>CSMA/CD</a:t>
            </a:r>
            <a:r>
              <a:rPr kumimoji="1" lang="zh-CN" altLang="en-US" sz="1200" dirty="0"/>
              <a:t>进行比较，比较之间的区别</a:t>
            </a:r>
            <a:endParaRPr kumimoji="1"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dirty="0"/>
              <a:t>特别注意：</a:t>
            </a:r>
            <a:r>
              <a:rPr kumimoji="1" lang="zh-CN" altLang="en-US" sz="1200" dirty="0">
                <a:solidFill>
                  <a:srgbClr val="C00000"/>
                </a:solidFill>
              </a:rPr>
              <a:t>退后过程中如果信道忙，则挂起退后过程</a:t>
            </a:r>
          </a:p>
          <a:p>
            <a:pPr marL="171450" indent="-171450">
              <a:buFont typeface="Arial" panose="020B0604020202020204" pitchFamily="34" charset="0"/>
              <a:buChar char="•"/>
            </a:pP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149</a:t>
            </a:fld>
            <a:endParaRPr kumimoji="1" lang="zh-CN" altLang="en-US"/>
          </a:p>
        </p:txBody>
      </p:sp>
    </p:spTree>
    <p:extLst>
      <p:ext uri="{BB962C8B-B14F-4D97-AF65-F5344CB8AC3E}">
        <p14:creationId xmlns:p14="http://schemas.microsoft.com/office/powerpoint/2010/main" val="16995560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首先需要理解什么是帧间隙</a:t>
            </a:r>
            <a:endParaRPr lang="en-US" altLang="zh-CN" dirty="0"/>
          </a:p>
          <a:p>
            <a:pPr marL="171450" indent="-171450">
              <a:buFont typeface="Arial" panose="020B0604020202020204" pitchFamily="34" charset="0"/>
              <a:buChar char="•"/>
            </a:pPr>
            <a:r>
              <a:rPr lang="zh-CN" altLang="en-US" dirty="0"/>
              <a:t>通过流程图介绍</a:t>
            </a:r>
            <a:r>
              <a:rPr lang="en-US" altLang="zh-CN" kern="0" dirty="0">
                <a:ea typeface="宋体" charset="-122"/>
              </a:rPr>
              <a:t>CSMA/CA</a:t>
            </a:r>
            <a:r>
              <a:rPr lang="zh-CN" altLang="en-US" kern="0" dirty="0">
                <a:ea typeface="宋体" charset="-122"/>
              </a:rPr>
              <a:t>的工作机制</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150</a:t>
            </a:fld>
            <a:endParaRPr kumimoji="1" lang="zh-CN" altLang="en-US"/>
          </a:p>
        </p:txBody>
      </p:sp>
    </p:spTree>
    <p:extLst>
      <p:ext uri="{BB962C8B-B14F-4D97-AF65-F5344CB8AC3E}">
        <p14:creationId xmlns:p14="http://schemas.microsoft.com/office/powerpoint/2010/main" val="476645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只要两个帧在相同时间试图占用信道</a:t>
            </a:r>
            <a:r>
              <a:rPr lang="zh-CN" altLang="en-US" sz="1200" kern="1200" dirty="0">
                <a:solidFill>
                  <a:schemeClr val="tx1"/>
                </a:solidFill>
                <a:effectLst/>
                <a:latin typeface="+mn-lt"/>
                <a:ea typeface="+mn-ea"/>
                <a:cs typeface="+mn-cs"/>
              </a:rPr>
              <a:t>，就会冲突</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任性导致冲突频频，纯</a:t>
            </a:r>
            <a:r>
              <a:rPr lang="en-US" altLang="zh-CN" sz="1200" kern="1200" dirty="0">
                <a:solidFill>
                  <a:schemeClr val="tx1"/>
                </a:solidFill>
                <a:effectLst/>
                <a:latin typeface="+mn-lt"/>
                <a:ea typeface="+mn-ea"/>
                <a:cs typeface="+mn-cs"/>
              </a:rPr>
              <a:t>ALOHA</a:t>
            </a:r>
            <a:r>
              <a:rPr lang="zh-CN" altLang="en-US" sz="1200" kern="1200" dirty="0">
                <a:solidFill>
                  <a:schemeClr val="tx1"/>
                </a:solidFill>
                <a:effectLst/>
                <a:latin typeface="+mn-lt"/>
                <a:ea typeface="+mn-ea"/>
                <a:cs typeface="+mn-cs"/>
              </a:rPr>
              <a:t>的效率怎么样呢？引到下一页</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218900329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通过实例讲解多站之间对于共享信道的竞争过程</a:t>
            </a:r>
            <a:endParaRPr lang="en-US" altLang="zh-CN" dirty="0"/>
          </a:p>
          <a:p>
            <a:pPr marL="171450" indent="-171450">
              <a:buFont typeface="Arial" panose="020B0604020202020204" pitchFamily="34" charset="0"/>
              <a:buChar char="•"/>
            </a:pPr>
            <a:r>
              <a:rPr lang="zh-CN" altLang="en-US" dirty="0"/>
              <a:t>绿色箭头代表准备发送数据的时刻，深蓝色代表退后过程、浅蓝色为挂起（退后剩余时间）</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151</a:t>
            </a:fld>
            <a:endParaRPr kumimoji="1" lang="zh-CN" altLang="en-US"/>
          </a:p>
        </p:txBody>
      </p:sp>
    </p:spTree>
    <p:extLst>
      <p:ext uri="{BB962C8B-B14F-4D97-AF65-F5344CB8AC3E}">
        <p14:creationId xmlns:p14="http://schemas.microsoft.com/office/powerpoint/2010/main" val="34323079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理解竞争窗口大小与网络负载之间的关系</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kern="0" dirty="0">
                <a:ea typeface="宋体" charset="-122"/>
              </a:rPr>
              <a:t>发生冲突的</a:t>
            </a:r>
            <a:r>
              <a:rPr lang="zh-CN" altLang="en-US" sz="1200" kern="1200" dirty="0">
                <a:solidFill>
                  <a:schemeClr val="tx1"/>
                </a:solidFill>
                <a:latin typeface="+mn-lt"/>
                <a:ea typeface="+mn-ea"/>
                <a:cs typeface="+mn-cs"/>
              </a:rPr>
              <a:t>次数</a:t>
            </a:r>
            <a:r>
              <a:rPr lang="zh-CN" altLang="en-US" kern="0" dirty="0">
                <a:ea typeface="宋体" charset="-122"/>
              </a:rPr>
              <a:t>能间接反映网络的负载情况</a:t>
            </a:r>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152</a:t>
            </a:fld>
            <a:endParaRPr kumimoji="1" lang="zh-CN" altLang="en-US"/>
          </a:p>
        </p:txBody>
      </p:sp>
    </p:spTree>
    <p:extLst>
      <p:ext uri="{BB962C8B-B14F-4D97-AF65-F5344CB8AC3E}">
        <p14:creationId xmlns:p14="http://schemas.microsoft.com/office/powerpoint/2010/main" val="4025527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kern="0" dirty="0"/>
              <a:t>竞争窗口（</a:t>
            </a:r>
            <a:r>
              <a:rPr lang="en-US" altLang="zh-CN" sz="1200" kern="0" dirty="0" err="1">
                <a:solidFill>
                  <a:schemeClr val="tx1"/>
                </a:solidFill>
                <a:latin typeface="+mn-lt"/>
                <a:ea typeface="+mn-ea"/>
                <a:cs typeface="+mn-cs"/>
              </a:rPr>
              <a:t>CWindow</a:t>
            </a:r>
            <a:r>
              <a:rPr lang="zh-CN" altLang="en-US" kern="0" dirty="0"/>
              <a:t>）的选择</a:t>
            </a:r>
            <a:endParaRPr lang="en-US" altLang="zh-CN" kern="0" dirty="0"/>
          </a:p>
          <a:p>
            <a:pPr marL="171450" indent="-171450">
              <a:buFont typeface="Arial" panose="020B0604020202020204" pitchFamily="34" charset="0"/>
              <a:buChar char="•"/>
            </a:pPr>
            <a:r>
              <a:rPr kumimoji="1" lang="zh-CN" altLang="en-US" sz="1200" dirty="0"/>
              <a:t>理解初次选择较小竞争窗口，随着冲突次数增加竞争窗口逐渐增加的目的</a:t>
            </a:r>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153</a:t>
            </a:fld>
            <a:endParaRPr kumimoji="1" lang="zh-CN" altLang="en-US"/>
          </a:p>
        </p:txBody>
      </p:sp>
    </p:spTree>
    <p:extLst>
      <p:ext uri="{BB962C8B-B14F-4D97-AF65-F5344CB8AC3E}">
        <p14:creationId xmlns:p14="http://schemas.microsoft.com/office/powerpoint/2010/main" val="35889429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理解</a:t>
            </a:r>
            <a:r>
              <a:rPr kumimoji="1" lang="en-US" altLang="zh-CN" dirty="0"/>
              <a:t>IEEE 802.11</a:t>
            </a:r>
            <a:r>
              <a:rPr kumimoji="1" lang="zh-CN" altLang="en-US" dirty="0"/>
              <a:t>中数据传输的可靠性问题，与以太网的机制进行对比，理解之间的不同</a:t>
            </a:r>
            <a:endParaRPr kumimoji="1" lang="en-US" altLang="zh-CN" dirty="0"/>
          </a:p>
          <a:p>
            <a:pPr marL="171450" indent="-171450">
              <a:buFont typeface="Arial" panose="020B0604020202020204" pitchFamily="34" charset="0"/>
              <a:buChar char="•"/>
            </a:pPr>
            <a:r>
              <a:rPr lang="zh-CN" altLang="en-US" sz="1200" kern="0" dirty="0">
                <a:latin typeface="微软雅黑" panose="020B0503020204020204" pitchFamily="34" charset="-122"/>
                <a:ea typeface="微软雅黑" panose="020B0503020204020204" pitchFamily="34" charset="-122"/>
              </a:rPr>
              <a:t>理解为什么采用停等机制，而不采用流水线机制（可以简单回顾数据链路层的可靠机制）</a:t>
            </a:r>
            <a:endParaRPr lang="en-US" altLang="zh-CN" sz="1200" kern="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1200" kern="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思考题解释：</a:t>
            </a:r>
            <a:r>
              <a:rPr lang="en-US" altLang="zh-CN" dirty="0"/>
              <a:t>1</a:t>
            </a:r>
            <a:r>
              <a:rPr lang="zh-CN" altLang="en-US" dirty="0"/>
              <a:t>、在长肥链路中，停等机制存在较大的性能问题，但是无线局域网中的</a:t>
            </a:r>
            <a:r>
              <a:rPr lang="en-US" altLang="zh-CN" dirty="0"/>
              <a:t>RTT</a:t>
            </a:r>
            <a:r>
              <a:rPr lang="zh-CN" altLang="en-US" dirty="0"/>
              <a:t>较小，使用停等机制对性能影响不明显；</a:t>
            </a:r>
            <a:r>
              <a:rPr lang="en-US" altLang="zh-CN" dirty="0"/>
              <a:t>2</a:t>
            </a:r>
            <a:r>
              <a:rPr lang="zh-CN" altLang="en-US" dirty="0"/>
              <a:t>、停等机制实现简单，流水线机制复杂</a:t>
            </a:r>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154</a:t>
            </a:fld>
            <a:endParaRPr kumimoji="1" lang="zh-CN" altLang="en-US"/>
          </a:p>
        </p:txBody>
      </p:sp>
    </p:spTree>
    <p:extLst>
      <p:ext uri="{BB962C8B-B14F-4D97-AF65-F5344CB8AC3E}">
        <p14:creationId xmlns:p14="http://schemas.microsoft.com/office/powerpoint/2010/main" val="180955400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kern="0" dirty="0"/>
              <a:t>理解不同帧间隙对控制优先级的作用，这一点对学生不太容易理解</a:t>
            </a:r>
          </a:p>
          <a:p>
            <a:pPr marL="171450" indent="-171450">
              <a:buFont typeface="Arial" panose="020B0604020202020204" pitchFamily="34" charset="0"/>
              <a:buChar char="•"/>
            </a:pP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155</a:t>
            </a:fld>
            <a:endParaRPr kumimoji="1" lang="zh-CN" altLang="en-US"/>
          </a:p>
        </p:txBody>
      </p:sp>
    </p:spTree>
    <p:extLst>
      <p:ext uri="{BB962C8B-B14F-4D97-AF65-F5344CB8AC3E}">
        <p14:creationId xmlns:p14="http://schemas.microsoft.com/office/powerpoint/2010/main" val="40402801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r>
              <a:rPr lang="en-US" altLang="zh-CN" dirty="0"/>
              <a:t>:</a:t>
            </a:r>
          </a:p>
          <a:p>
            <a:pPr marL="171450" indent="-171450">
              <a:buFont typeface="Arial" panose="020B0604020202020204" pitchFamily="34" charset="0"/>
              <a:buChar char="•"/>
            </a:pPr>
            <a:r>
              <a:rPr lang="en-US" altLang="zh-CN" dirty="0"/>
              <a:t>CSMA/CA</a:t>
            </a:r>
            <a:r>
              <a:rPr lang="zh-CN" altLang="en-US" dirty="0"/>
              <a:t>机制下，数据帧之间会产生冲突：</a:t>
            </a:r>
            <a:endParaRPr lang="en-US" altLang="zh-CN" dirty="0"/>
          </a:p>
          <a:p>
            <a:pPr marL="171450" indent="-171450">
              <a:buFont typeface="等线" panose="02010600030101010101" pitchFamily="2" charset="-122"/>
              <a:buChar char="－"/>
            </a:pPr>
            <a:r>
              <a:rPr lang="zh-CN" altLang="en-US" dirty="0"/>
              <a:t>几乎同时开始发送的节点之间，由于传播延时，会产生冲突（类似以太网）</a:t>
            </a:r>
            <a:endParaRPr lang="en-US" altLang="zh-CN" dirty="0"/>
          </a:p>
          <a:p>
            <a:pPr marL="171450" indent="-171450">
              <a:buFont typeface="等线" panose="02010600030101010101" pitchFamily="2" charset="-122"/>
              <a:buChar char="－"/>
            </a:pPr>
            <a:r>
              <a:rPr lang="zh-CN" altLang="en-US" dirty="0"/>
              <a:t>隐藏终端问题，也会造成冲突</a:t>
            </a:r>
          </a:p>
          <a:p>
            <a:pPr marL="171450" indent="-171450">
              <a:buFont typeface="Arial" panose="020B0604020202020204" pitchFamily="34" charset="0"/>
              <a:buChar char="•"/>
            </a:pPr>
            <a:r>
              <a:rPr lang="zh-CN" altLang="en-US" dirty="0"/>
              <a:t>超时重传解可以解决输错误</a:t>
            </a:r>
          </a:p>
          <a:p>
            <a:pPr marL="171450" indent="-171450">
              <a:buFont typeface="Arial" panose="020B0604020202020204" pitchFamily="34" charset="0"/>
              <a:buChar char="•"/>
            </a:pPr>
            <a:r>
              <a:rPr lang="zh-CN" altLang="en-US" dirty="0"/>
              <a:t>但长帧冲突的代价更高（可以使用例子说明一下）</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如何减少长帧冲突？引入</a:t>
            </a:r>
            <a:r>
              <a:rPr lang="en-US" altLang="zh-CN" kern="0" dirty="0"/>
              <a:t>RTS-CTS</a:t>
            </a:r>
            <a:r>
              <a:rPr lang="zh-CN" altLang="en-US" kern="0" dirty="0"/>
              <a:t>机制</a:t>
            </a:r>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156</a:t>
            </a:fld>
            <a:endParaRPr kumimoji="1" lang="zh-CN" altLang="en-US"/>
          </a:p>
        </p:txBody>
      </p:sp>
    </p:spTree>
    <p:extLst>
      <p:ext uri="{BB962C8B-B14F-4D97-AF65-F5344CB8AC3E}">
        <p14:creationId xmlns:p14="http://schemas.microsoft.com/office/powerpoint/2010/main" val="36024498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dirty="0"/>
              <a:t>要点：</a:t>
            </a:r>
            <a:endParaRPr kumimoji="0"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kern="0" dirty="0"/>
              <a:t>通过</a:t>
            </a:r>
            <a:r>
              <a:rPr lang="en-US" altLang="zh-CN" kern="0" dirty="0"/>
              <a:t>RTS-CTS</a:t>
            </a:r>
            <a:r>
              <a:rPr lang="zh-CN" altLang="en-US" kern="0" dirty="0"/>
              <a:t>机制示例说明信道预约过程和数据传输</a:t>
            </a:r>
            <a:endParaRPr lang="en-US" altLang="zh-CN" kern="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kern="0" dirty="0"/>
              <a:t>理解虚拟载波侦听</a:t>
            </a:r>
            <a:endParaRPr lang="en-US" altLang="zh-CN" kern="0"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157</a:t>
            </a:fld>
            <a:endParaRPr kumimoji="1" lang="zh-CN" altLang="en-US"/>
          </a:p>
        </p:txBody>
      </p:sp>
    </p:spTree>
    <p:extLst>
      <p:ext uri="{BB962C8B-B14F-4D97-AF65-F5344CB8AC3E}">
        <p14:creationId xmlns:p14="http://schemas.microsoft.com/office/powerpoint/2010/main" val="24724977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158</a:t>
            </a:fld>
            <a:endParaRPr kumimoji="1" lang="zh-CN" altLang="en-US"/>
          </a:p>
        </p:txBody>
      </p:sp>
    </p:spTree>
    <p:extLst>
      <p:ext uri="{BB962C8B-B14F-4D97-AF65-F5344CB8AC3E}">
        <p14:creationId xmlns:p14="http://schemas.microsoft.com/office/powerpoint/2010/main" val="33739643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sz="1200" dirty="0">
                <a:solidFill>
                  <a:srgbClr val="7030A0"/>
                </a:solidFill>
              </a:rPr>
              <a:t>介绍</a:t>
            </a:r>
            <a:r>
              <a:rPr lang="en-US" altLang="zh-CN" sz="1200" dirty="0">
                <a:solidFill>
                  <a:srgbClr val="7030A0"/>
                </a:solidFill>
              </a:rPr>
              <a:t>802.11e</a:t>
            </a:r>
            <a:r>
              <a:rPr lang="zh-CN" altLang="en-US" sz="1200" dirty="0">
                <a:solidFill>
                  <a:srgbClr val="7030A0"/>
                </a:solidFill>
              </a:rPr>
              <a:t>中的</a:t>
            </a:r>
            <a:r>
              <a:rPr kumimoji="1" lang="en-US" altLang="zh-CN" sz="1200" dirty="0"/>
              <a:t>EDCA</a:t>
            </a:r>
            <a:r>
              <a:rPr kumimoji="1" lang="zh-CN" altLang="en-US" sz="1200" dirty="0"/>
              <a:t>（</a:t>
            </a:r>
            <a:r>
              <a:rPr kumimoji="1" lang="en-US" altLang="zh-CN" sz="1200" dirty="0"/>
              <a:t>Enhanced Distributed Channel Access</a:t>
            </a:r>
            <a:r>
              <a:rPr kumimoji="1" lang="zh-CN" altLang="en-US" sz="1200" dirty="0"/>
              <a:t>）机制</a:t>
            </a:r>
            <a:endParaRPr kumimoji="1" lang="en-US" altLang="zh-CN" sz="1200" dirty="0"/>
          </a:p>
          <a:p>
            <a:pPr marL="171450" indent="-171450">
              <a:buFont typeface="Arial" panose="020B0604020202020204" pitchFamily="34" charset="0"/>
              <a:buChar char="•"/>
            </a:pPr>
            <a:r>
              <a:rPr kumimoji="1" lang="en-US" altLang="zh-CN" sz="1200" dirty="0"/>
              <a:t>EDCA</a:t>
            </a:r>
            <a:r>
              <a:rPr kumimoji="1" lang="zh-CN" altLang="en-US" sz="1200" dirty="0"/>
              <a:t>是</a:t>
            </a:r>
            <a:r>
              <a:rPr kumimoji="1" lang="en-US" altLang="zh-CN" sz="1200" dirty="0"/>
              <a:t>DCF</a:t>
            </a:r>
            <a:r>
              <a:rPr kumimoji="1" lang="zh-CN" altLang="en-US" sz="1200" dirty="0"/>
              <a:t>的改进版，对</a:t>
            </a:r>
            <a:r>
              <a:rPr kumimoji="1" lang="en-US" altLang="zh-CN" sz="1200" dirty="0"/>
              <a:t>DCF</a:t>
            </a:r>
            <a:r>
              <a:rPr kumimoji="1" lang="zh-CN" altLang="en-US" sz="1200" dirty="0"/>
              <a:t>的修改如下：</a:t>
            </a:r>
          </a:p>
          <a:p>
            <a:pPr marL="171450" indent="-171450">
              <a:buFont typeface="等线" panose="02010600030101010101" pitchFamily="2" charset="-122"/>
              <a:buChar char="－"/>
            </a:pPr>
            <a:r>
              <a:rPr kumimoji="1" lang="zh-CN" altLang="en-US" sz="1200" dirty="0"/>
              <a:t>单发送队列改为多发送队列</a:t>
            </a:r>
            <a:r>
              <a:rPr kumimoji="1" lang="en-US" altLang="zh-CN" sz="1200" dirty="0"/>
              <a:t>(AC</a:t>
            </a:r>
            <a:r>
              <a:rPr kumimoji="1" lang="zh-CN" altLang="en-US" sz="1200" dirty="0"/>
              <a:t>，</a:t>
            </a:r>
            <a:r>
              <a:rPr kumimoji="1" lang="en-US" altLang="zh-CN" sz="1200" dirty="0"/>
              <a:t>Access Category) </a:t>
            </a:r>
            <a:r>
              <a:rPr kumimoji="1" lang="zh-CN" altLang="en-US" sz="1200" dirty="0"/>
              <a:t>。</a:t>
            </a:r>
          </a:p>
          <a:p>
            <a:pPr marL="171450" indent="-171450">
              <a:buFont typeface="等线" panose="02010600030101010101" pitchFamily="2" charset="-122"/>
              <a:buChar char="－"/>
            </a:pPr>
            <a:r>
              <a:rPr kumimoji="1" lang="zh-CN" altLang="en-US" sz="1200" dirty="0"/>
              <a:t>延迟访问时间不再是固定的</a:t>
            </a:r>
            <a:r>
              <a:rPr kumimoji="1" lang="en-US" altLang="zh-CN" sz="1200" dirty="0"/>
              <a:t>DIFS</a:t>
            </a:r>
            <a:r>
              <a:rPr kumimoji="1" lang="zh-CN" altLang="en-US" sz="1200" dirty="0"/>
              <a:t>（</a:t>
            </a:r>
            <a:r>
              <a:rPr kumimoji="1" lang="en-US" altLang="zh-CN" sz="1200" dirty="0"/>
              <a:t>Distributed Coordination Function (DCF) Interframe Space</a:t>
            </a:r>
            <a:r>
              <a:rPr kumimoji="1" lang="zh-CN" altLang="en-US" sz="1200" dirty="0"/>
              <a:t>），而是每个队列一个 </a:t>
            </a:r>
            <a:r>
              <a:rPr kumimoji="1" lang="en-US" altLang="zh-CN" sz="1200" dirty="0"/>
              <a:t>AIFS</a:t>
            </a:r>
            <a:r>
              <a:rPr kumimoji="1" lang="zh-CN" altLang="en-US" sz="1200" dirty="0"/>
              <a:t>（</a:t>
            </a:r>
            <a:r>
              <a:rPr kumimoji="1" lang="en-US" altLang="zh-CN" sz="1200" dirty="0"/>
              <a:t>Arbitration Interframe Space</a:t>
            </a:r>
            <a:r>
              <a:rPr kumimoji="1" lang="zh-CN" altLang="en-US" sz="1200" dirty="0"/>
              <a:t>）。</a:t>
            </a:r>
          </a:p>
          <a:p>
            <a:pPr marL="171450" indent="-171450">
              <a:buFont typeface="等线" panose="02010600030101010101" pitchFamily="2" charset="-122"/>
              <a:buChar char="－"/>
            </a:pPr>
            <a:r>
              <a:rPr kumimoji="1" lang="en-US" altLang="zh-CN" sz="1200" dirty="0"/>
              <a:t>CW</a:t>
            </a:r>
            <a:r>
              <a:rPr kumimoji="1" lang="zh-CN" altLang="en-US" sz="1200" dirty="0"/>
              <a:t>变化范围不再是统一的，而是每队列一个。</a:t>
            </a:r>
          </a:p>
          <a:p>
            <a:pPr marL="171450" indent="-171450">
              <a:buFont typeface="等线" panose="02010600030101010101" pitchFamily="2" charset="-122"/>
              <a:buChar char="－"/>
            </a:pPr>
            <a:r>
              <a:rPr kumimoji="1" lang="zh-CN" altLang="en-US" sz="1200" dirty="0"/>
              <a:t>获取信道后获得的不再是一个报文的传输机会，而是一个时间段的传输机会</a:t>
            </a:r>
            <a:r>
              <a:rPr kumimoji="1" lang="en-US" altLang="zh-CN" sz="1200" dirty="0"/>
              <a:t>TXOP</a:t>
            </a:r>
            <a:r>
              <a:rPr kumimoji="1" lang="zh-CN" altLang="en-US" sz="1200" dirty="0"/>
              <a:t>（</a:t>
            </a:r>
            <a:r>
              <a:rPr kumimoji="1" lang="en-US" altLang="zh-CN" sz="1200" dirty="0"/>
              <a:t>Transmission Opportunity</a:t>
            </a:r>
            <a:r>
              <a:rPr kumimoji="1" lang="zh-CN" altLang="en-US" sz="1200" dirty="0"/>
              <a:t>）。</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159</a:t>
            </a:fld>
            <a:endParaRPr kumimoji="1" lang="zh-CN" altLang="en-US"/>
          </a:p>
        </p:txBody>
      </p:sp>
    </p:spTree>
    <p:extLst>
      <p:ext uri="{BB962C8B-B14F-4D97-AF65-F5344CB8AC3E}">
        <p14:creationId xmlns:p14="http://schemas.microsoft.com/office/powerpoint/2010/main" val="46627480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dirty="0"/>
              <a:t>要点：</a:t>
            </a:r>
            <a:endParaRPr kumimoji="0"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kern="0" dirty="0"/>
              <a:t>EDCA</a:t>
            </a:r>
            <a:r>
              <a:rPr lang="zh-CN" altLang="en-US" sz="1200" kern="0" dirty="0"/>
              <a:t>多队列机制示意图，以及</a:t>
            </a:r>
            <a:r>
              <a:rPr lang="en-US" altLang="zh-CN" sz="1200" kern="0" dirty="0"/>
              <a:t>802.11D</a:t>
            </a:r>
            <a:r>
              <a:rPr lang="zh-CN" altLang="en-US" sz="1200" kern="0" dirty="0"/>
              <a:t>的</a:t>
            </a:r>
            <a:r>
              <a:rPr lang="en-US" altLang="zh-CN" sz="1200" kern="0" dirty="0"/>
              <a:t>8</a:t>
            </a:r>
            <a:r>
              <a:rPr lang="zh-CN" altLang="en-US" sz="1200" kern="0" dirty="0"/>
              <a:t>级优先与</a:t>
            </a:r>
            <a:r>
              <a:rPr lang="en-US" altLang="zh-CN" sz="1200" kern="0" dirty="0"/>
              <a:t>EDCA</a:t>
            </a:r>
            <a:r>
              <a:rPr lang="zh-CN" altLang="en-US" sz="1200" kern="0" dirty="0"/>
              <a:t>队列的映射关系</a:t>
            </a:r>
            <a:endParaRPr lang="en-US" altLang="zh-CN" sz="1200" kern="0" dirty="0"/>
          </a:p>
          <a:p>
            <a:pPr marL="171450" indent="-171450">
              <a:buFont typeface="Arial" panose="020B0604020202020204" pitchFamily="34" charset="0"/>
              <a:buChar char="•"/>
            </a:pPr>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160</a:t>
            </a:fld>
            <a:endParaRPr kumimoji="1" lang="zh-CN" altLang="en-US"/>
          </a:p>
        </p:txBody>
      </p:sp>
    </p:spTree>
    <p:extLst>
      <p:ext uri="{BB962C8B-B14F-4D97-AF65-F5344CB8AC3E}">
        <p14:creationId xmlns:p14="http://schemas.microsoft.com/office/powerpoint/2010/main" val="280054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一个帧要成功传输，必须在它传输的时间，没有跟别的帧发生碰撞。图中这个帧发出的时刻是</a:t>
            </a:r>
            <a:r>
              <a:rPr lang="en-US" altLang="zh-CN" sz="1200" kern="1200" dirty="0">
                <a:solidFill>
                  <a:schemeClr val="tx1"/>
                </a:solidFill>
                <a:effectLst/>
                <a:latin typeface="+mn-lt"/>
                <a:ea typeface="+mn-ea"/>
                <a:cs typeface="+mn-cs"/>
              </a:rPr>
              <a:t>t</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，它的头部可能跟（</a:t>
            </a:r>
            <a:r>
              <a:rPr lang="en-US" altLang="zh-CN" sz="1200" kern="1200" dirty="0">
                <a:solidFill>
                  <a:schemeClr val="tx1"/>
                </a:solidFill>
                <a:effectLst/>
                <a:latin typeface="+mn-lt"/>
                <a:ea typeface="+mn-ea"/>
                <a:cs typeface="+mn-cs"/>
              </a:rPr>
              <a:t>t</a:t>
            </a:r>
            <a:r>
              <a:rPr lang="en-US" altLang="zh-CN" sz="1200" kern="1200" baseline="-25000" dirty="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）时期发出的帧发生冲突；它的尾部也可能跟（</a:t>
            </a:r>
            <a:r>
              <a:rPr lang="en-US" altLang="zh-CN" sz="1200" kern="1200" dirty="0">
                <a:solidFill>
                  <a:schemeClr val="tx1"/>
                </a:solidFill>
                <a:effectLst/>
                <a:latin typeface="+mn-lt"/>
                <a:ea typeface="+mn-ea"/>
                <a:cs typeface="+mn-cs"/>
              </a:rPr>
              <a:t>t</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a:t>
            </a:r>
            <a:r>
              <a:rPr lang="en-US" altLang="zh-CN" sz="1200" kern="1200" baseline="-25000" dirty="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）时期发出的帧冲突，所以，在（</a:t>
            </a:r>
            <a:r>
              <a:rPr lang="en-US" altLang="zh-CN" sz="1200" kern="1200" dirty="0">
                <a:solidFill>
                  <a:schemeClr val="tx1"/>
                </a:solidFill>
                <a:effectLst/>
                <a:latin typeface="+mn-lt"/>
                <a:ea typeface="+mn-ea"/>
                <a:cs typeface="+mn-cs"/>
              </a:rPr>
              <a:t>t</a:t>
            </a:r>
            <a:r>
              <a:rPr lang="en-US" altLang="zh-CN" sz="1200" kern="1200" baseline="-25000" dirty="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a:t>
            </a:r>
            <a:r>
              <a:rPr lang="en-US" altLang="zh-CN" sz="1200" kern="1200" baseline="-25000" dirty="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）时间区间，时长为</a:t>
            </a:r>
            <a:r>
              <a:rPr lang="en-US" altLang="zh-CN" sz="1200" kern="1200" dirty="0">
                <a:solidFill>
                  <a:schemeClr val="tx1"/>
                </a:solidFill>
                <a:effectLst/>
                <a:latin typeface="+mn-lt"/>
                <a:ea typeface="+mn-ea"/>
                <a:cs typeface="+mn-cs"/>
              </a:rPr>
              <a:t>2D</a:t>
            </a:r>
            <a:r>
              <a:rPr lang="zh-CN" altLang="zh-CN" sz="1200" kern="1200" dirty="0">
                <a:solidFill>
                  <a:schemeClr val="tx1"/>
                </a:solidFill>
                <a:effectLst/>
                <a:latin typeface="+mn-lt"/>
                <a:ea typeface="+mn-ea"/>
                <a:cs typeface="+mn-cs"/>
              </a:rPr>
              <a:t>的时期为易</a:t>
            </a:r>
            <a:r>
              <a:rPr lang="zh-CN" altLang="zh-CN" sz="1200" b="1" kern="1200" dirty="0">
                <a:solidFill>
                  <a:schemeClr val="tx1"/>
                </a:solidFill>
                <a:effectLst/>
                <a:latin typeface="+mn-lt"/>
                <a:ea typeface="+mn-ea"/>
                <a:cs typeface="+mn-cs"/>
              </a:rPr>
              <a:t>受冲突期</a:t>
            </a:r>
            <a:r>
              <a:rPr lang="zh-CN" altLang="zh-CN" sz="1200" kern="1200" dirty="0">
                <a:solidFill>
                  <a:schemeClr val="tx1"/>
                </a:solidFill>
                <a:effectLst/>
                <a:latin typeface="+mn-lt"/>
                <a:ea typeface="+mn-ea"/>
                <a:cs typeface="+mn-cs"/>
              </a:rPr>
              <a:t>，只要在这个时期，没有发生冲突，这个帧就得到了成功的传输。</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22</a:t>
            </a:fld>
            <a:endParaRPr kumimoji="1" lang="zh-CN" altLang="en-US"/>
          </a:p>
        </p:txBody>
      </p:sp>
    </p:spTree>
    <p:extLst>
      <p:ext uri="{BB962C8B-B14F-4D97-AF65-F5344CB8AC3E}">
        <p14:creationId xmlns:p14="http://schemas.microsoft.com/office/powerpoint/2010/main" val="42531900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给出了</a:t>
            </a:r>
            <a:r>
              <a:rPr lang="zh-CN" altLang="en-US" sz="1200" kern="0" dirty="0"/>
              <a:t>站点</a:t>
            </a:r>
            <a:r>
              <a:rPr lang="en-US" altLang="zh-CN" sz="1200" kern="0" dirty="0"/>
              <a:t>QSTA</a:t>
            </a:r>
            <a:r>
              <a:rPr lang="zh-CN" altLang="en-US" sz="1200" kern="0" dirty="0"/>
              <a:t>中</a:t>
            </a:r>
            <a:r>
              <a:rPr lang="en-US" altLang="zh-CN" sz="1200" kern="0" dirty="0"/>
              <a:t>EDCA</a:t>
            </a:r>
            <a:r>
              <a:rPr lang="zh-CN" altLang="en-US" sz="1200" kern="0" dirty="0"/>
              <a:t>队列参数设置方法，包括</a:t>
            </a:r>
            <a:endParaRPr lang="en-US" altLang="zh-CN" sz="1200" kern="0" dirty="0"/>
          </a:p>
          <a:p>
            <a:pPr marL="171450" marR="0" lvl="0" indent="-171450" algn="l" defTabSz="914400" rtl="0" eaLnBrk="1" fontAlgn="auto" latinLnBrk="0" hangingPunct="1">
              <a:lnSpc>
                <a:spcPct val="100000"/>
              </a:lnSpc>
              <a:spcBef>
                <a:spcPts val="0"/>
              </a:spcBef>
              <a:spcAft>
                <a:spcPts val="0"/>
              </a:spcAft>
              <a:buClrTx/>
              <a:buSzTx/>
              <a:buFont typeface="等线" panose="02010600030101010101" pitchFamily="2" charset="-122"/>
              <a:buChar char="－"/>
              <a:tabLst/>
              <a:defRPr/>
            </a:pPr>
            <a:r>
              <a:rPr lang="zh-CN" altLang="en-US" sz="1200" dirty="0"/>
              <a:t>退后随机数选取</a:t>
            </a:r>
            <a:endParaRPr lang="en-US" altLang="zh-CN" sz="1200" dirty="0"/>
          </a:p>
          <a:p>
            <a:pPr marL="171450" indent="-171450">
              <a:buFont typeface="等线" panose="02010600030101010101" pitchFamily="2" charset="-122"/>
              <a:buChar char="－"/>
            </a:pPr>
            <a:r>
              <a:rPr lang="en-US" altLang="zh-CN" sz="1200" dirty="0"/>
              <a:t>AIFS</a:t>
            </a:r>
            <a:r>
              <a:rPr lang="zh-CN" altLang="en-US" sz="1200" dirty="0"/>
              <a:t>计算方法</a:t>
            </a:r>
            <a:endParaRPr lang="en-US" altLang="zh-CN" sz="1200" dirty="0"/>
          </a:p>
          <a:p>
            <a:pPr marL="171450" indent="-171450">
              <a:buFont typeface="Arial" panose="020B0604020202020204" pitchFamily="34" charset="0"/>
              <a:buChar char="•"/>
            </a:pPr>
            <a:r>
              <a:rPr lang="zh-CN" altLang="en-US" sz="1200" dirty="0"/>
              <a:t>如何通过不同的</a:t>
            </a:r>
            <a:r>
              <a:rPr lang="en-US" altLang="zh-CN" sz="1200" dirty="0"/>
              <a:t>AIFS</a:t>
            </a:r>
            <a:r>
              <a:rPr lang="zh-CN" altLang="en-US" sz="1200" dirty="0"/>
              <a:t>控制优先级</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161</a:t>
            </a:fld>
            <a:endParaRPr kumimoji="1" lang="zh-CN" altLang="en-US"/>
          </a:p>
        </p:txBody>
      </p:sp>
    </p:spTree>
    <p:extLst>
      <p:ext uri="{BB962C8B-B14F-4D97-AF65-F5344CB8AC3E}">
        <p14:creationId xmlns:p14="http://schemas.microsoft.com/office/powerpoint/2010/main" val="13116516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dirty="0"/>
              <a:t>要点：</a:t>
            </a:r>
            <a:endParaRPr kumimoji="0" lang="en-US" altLang="zh-CN" sz="1200" dirty="0"/>
          </a:p>
          <a:p>
            <a:pPr marL="171450" indent="-171450">
              <a:buFont typeface="Arial" panose="020B0604020202020204" pitchFamily="34" charset="0"/>
              <a:buChar char="•"/>
            </a:pPr>
            <a:r>
              <a:rPr lang="en-US" altLang="zh-CN" sz="1200" dirty="0"/>
              <a:t>QoS</a:t>
            </a:r>
            <a:r>
              <a:rPr lang="zh-CN" altLang="en-US" sz="1200" dirty="0"/>
              <a:t>数据传输机制和具体示例</a:t>
            </a:r>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162</a:t>
            </a:fld>
            <a:endParaRPr kumimoji="1" lang="zh-CN" altLang="en-US"/>
          </a:p>
        </p:txBody>
      </p:sp>
    </p:spTree>
    <p:extLst>
      <p:ext uri="{BB962C8B-B14F-4D97-AF65-F5344CB8AC3E}">
        <p14:creationId xmlns:p14="http://schemas.microsoft.com/office/powerpoint/2010/main" val="21769518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dirty="0"/>
              <a:t>要点：</a:t>
            </a:r>
            <a:endParaRPr kumimoji="0" lang="en-US" altLang="zh-CN" sz="1200" dirty="0"/>
          </a:p>
          <a:p>
            <a:pPr marL="171450" indent="-171450">
              <a:buFont typeface="Arial" panose="020B0604020202020204" pitchFamily="34" charset="0"/>
              <a:buChar char="•"/>
            </a:pPr>
            <a:r>
              <a:rPr lang="en-US" altLang="zh-CN" sz="1200" dirty="0"/>
              <a:t>QoS</a:t>
            </a:r>
            <a:r>
              <a:rPr lang="zh-CN" altLang="en-US" sz="1200" dirty="0"/>
              <a:t>数据传输机制和具体示例：如何使用</a:t>
            </a:r>
            <a:r>
              <a:rPr lang="en-US" altLang="zh-CN" sz="1200" dirty="0"/>
              <a:t>Block ACK</a:t>
            </a:r>
            <a:r>
              <a:rPr lang="zh-CN" altLang="en-US" sz="1200" dirty="0"/>
              <a:t>对多帧进行一次确认</a:t>
            </a:r>
            <a:endParaRPr kumimoji="1" lang="en-US" altLang="zh-CN" sz="1200" dirty="0"/>
          </a:p>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163</a:t>
            </a:fld>
            <a:endParaRPr kumimoji="1" lang="zh-CN" altLang="en-US"/>
          </a:p>
        </p:txBody>
      </p:sp>
    </p:spTree>
    <p:extLst>
      <p:ext uri="{BB962C8B-B14F-4D97-AF65-F5344CB8AC3E}">
        <p14:creationId xmlns:p14="http://schemas.microsoft.com/office/powerpoint/2010/main" val="10622170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en-US" altLang="zh-CN" sz="1200" dirty="0"/>
              <a:t>802.11</a:t>
            </a:r>
            <a:r>
              <a:rPr lang="zh-CN" altLang="en-US" sz="1200" dirty="0"/>
              <a:t>帧格式：与</a:t>
            </a:r>
            <a:r>
              <a:rPr lang="en-US" altLang="zh-CN" sz="1200" dirty="0"/>
              <a:t>802.3</a:t>
            </a:r>
            <a:r>
              <a:rPr lang="zh-CN" altLang="en-US" sz="1200" dirty="0"/>
              <a:t>帧格式进行对照</a:t>
            </a:r>
            <a:endParaRPr lang="en-US" altLang="zh-CN" sz="1200" dirty="0"/>
          </a:p>
          <a:p>
            <a:pPr marL="171450" indent="-171450">
              <a:buFont typeface="Arial" panose="020B0604020202020204" pitchFamily="34" charset="0"/>
              <a:buChar char="•"/>
            </a:pPr>
            <a:r>
              <a:rPr lang="zh-CN" altLang="en-US" sz="1200" dirty="0"/>
              <a:t>初步理解</a:t>
            </a:r>
            <a:r>
              <a:rPr lang="en-US" altLang="zh-CN" sz="1200" dirty="0"/>
              <a:t>802.11</a:t>
            </a:r>
            <a:r>
              <a:rPr lang="zh-CN" altLang="en-US" sz="1200" dirty="0"/>
              <a:t>帧格式，具体各域段的含义在后面继续介绍</a:t>
            </a:r>
            <a:endParaRPr lang="en-US" altLang="zh-CN" sz="1200" dirty="0"/>
          </a:p>
          <a:p>
            <a:pPr marL="171450" indent="-171450">
              <a:buFont typeface="Arial" panose="020B0604020202020204" pitchFamily="34" charset="0"/>
              <a:buChar char="•"/>
            </a:pPr>
            <a:r>
              <a:rPr lang="en-US" altLang="zh-CN" sz="1200" dirty="0"/>
              <a:t>802.11</a:t>
            </a:r>
            <a:r>
              <a:rPr lang="zh-CN" altLang="en-US" sz="1200" dirty="0"/>
              <a:t>帧主要分为管理帧、控制帧和数据帧</a:t>
            </a: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164</a:t>
            </a:fld>
            <a:endParaRPr kumimoji="1" lang="zh-CN" altLang="en-US"/>
          </a:p>
        </p:txBody>
      </p:sp>
    </p:spTree>
    <p:extLst>
      <p:ext uri="{BB962C8B-B14F-4D97-AF65-F5344CB8AC3E}">
        <p14:creationId xmlns:p14="http://schemas.microsoft.com/office/powerpoint/2010/main" val="17292172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165</a:t>
            </a:fld>
            <a:endParaRPr kumimoji="1" lang="zh-CN" altLang="en-US"/>
          </a:p>
        </p:txBody>
      </p:sp>
    </p:spTree>
    <p:extLst>
      <p:ext uri="{BB962C8B-B14F-4D97-AF65-F5344CB8AC3E}">
        <p14:creationId xmlns:p14="http://schemas.microsoft.com/office/powerpoint/2010/main" val="8859952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166</a:t>
            </a:fld>
            <a:endParaRPr kumimoji="1" lang="zh-CN" altLang="en-US"/>
          </a:p>
        </p:txBody>
      </p:sp>
    </p:spTree>
    <p:extLst>
      <p:ext uri="{BB962C8B-B14F-4D97-AF65-F5344CB8AC3E}">
        <p14:creationId xmlns:p14="http://schemas.microsoft.com/office/powerpoint/2010/main" val="2028311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理解几个地址域在不同情况下的使用</a:t>
            </a:r>
            <a:endParaRPr lang="en-US" altLang="zh-CN" dirty="0"/>
          </a:p>
          <a:p>
            <a:pPr marL="171450" indent="-171450">
              <a:buFont typeface="Arial" panose="020B0604020202020204" pitchFamily="34" charset="0"/>
              <a:buChar char="•"/>
            </a:pPr>
            <a:r>
              <a:rPr lang="zh-CN" altLang="en-US" dirty="0"/>
              <a:t>理解</a:t>
            </a:r>
            <a:r>
              <a:rPr lang="zh-CN" altLang="en-US" sz="1200" dirty="0">
                <a:latin typeface="微软雅黑" panose="020B0503020204020204" pitchFamily="34" charset="-122"/>
                <a:ea typeface="微软雅黑" panose="020B0503020204020204" pitchFamily="34" charset="-122"/>
              </a:rPr>
              <a:t>基本服务集标识符</a:t>
            </a:r>
            <a:r>
              <a:rPr lang="en-US" altLang="zh-CN" sz="1200" dirty="0">
                <a:latin typeface="微软雅黑" panose="020B0503020204020204" pitchFamily="34" charset="-122"/>
                <a:ea typeface="微软雅黑" panose="020B0503020204020204" pitchFamily="34" charset="-122"/>
              </a:rPr>
              <a:t>BSSID</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167</a:t>
            </a:fld>
            <a:endParaRPr kumimoji="1" lang="zh-CN" altLang="en-US"/>
          </a:p>
        </p:txBody>
      </p:sp>
    </p:spTree>
    <p:extLst>
      <p:ext uri="{BB962C8B-B14F-4D97-AF65-F5344CB8AC3E}">
        <p14:creationId xmlns:p14="http://schemas.microsoft.com/office/powerpoint/2010/main" val="5533323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给出了主要的管理帧，以及基本结构</a:t>
            </a:r>
            <a:endParaRPr lang="en-US" altLang="zh-CN" dirty="0"/>
          </a:p>
          <a:p>
            <a:pPr marL="171450" indent="-171450">
              <a:buFont typeface="Arial" panose="020B0604020202020204" pitchFamily="34" charset="0"/>
              <a:buChar char="•"/>
            </a:pPr>
            <a:r>
              <a:rPr lang="zh-CN" altLang="en-US" dirty="0"/>
              <a:t>这里初步展示即可，后面在无线局域网构建与管理部分会详细说到各种管理帧的用法</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168</a:t>
            </a:fld>
            <a:endParaRPr kumimoji="1" lang="zh-CN" altLang="en-US"/>
          </a:p>
        </p:txBody>
      </p:sp>
    </p:spTree>
    <p:extLst>
      <p:ext uri="{BB962C8B-B14F-4D97-AF65-F5344CB8AC3E}">
        <p14:creationId xmlns:p14="http://schemas.microsoft.com/office/powerpoint/2010/main" val="22501407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通过</a:t>
            </a:r>
            <a:r>
              <a:rPr lang="en-US" altLang="zh-CN" dirty="0"/>
              <a:t>Wireshark</a:t>
            </a:r>
            <a:r>
              <a:rPr lang="zh-CN" altLang="en-US" dirty="0"/>
              <a:t>捕获的</a:t>
            </a:r>
            <a:r>
              <a:rPr kumimoji="1" lang="en-US" altLang="zh-CN" dirty="0"/>
              <a:t>IEEE 802.11</a:t>
            </a:r>
            <a:r>
              <a:rPr kumimoji="1" lang="zh-CN" altLang="en-US" dirty="0"/>
              <a:t>的信标帧（</a:t>
            </a:r>
            <a:r>
              <a:rPr kumimoji="1" lang="en-US" altLang="zh-CN" dirty="0"/>
              <a:t>Beacon</a:t>
            </a:r>
            <a:r>
              <a:rPr kumimoji="1" lang="zh-CN" altLang="en-US" dirty="0"/>
              <a:t>），分析所包含的主要内容</a:t>
            </a:r>
            <a:endParaRPr kumimoji="1" lang="en-US" altLang="zh-CN" dirty="0"/>
          </a:p>
          <a:p>
            <a:pPr marL="171450" indent="-171450">
              <a:buFont typeface="Arial" panose="020B0604020202020204" pitchFamily="34" charset="0"/>
              <a:buChar char="•"/>
            </a:pPr>
            <a:r>
              <a:rPr kumimoji="1" lang="en-US" altLang="zh-CN" dirty="0"/>
              <a:t>802.11</a:t>
            </a:r>
            <a:r>
              <a:rPr kumimoji="1" lang="zh-CN" altLang="en-US" dirty="0"/>
              <a:t>帧捕获</a:t>
            </a:r>
            <a:endParaRPr kumimoji="1" lang="en-US" altLang="zh-CN" dirty="0"/>
          </a:p>
          <a:p>
            <a:pPr marL="171450" indent="-171450">
              <a:buFont typeface="等线" panose="02010600030101010101" pitchFamily="2" charset="-122"/>
              <a:buChar char="–"/>
            </a:pPr>
            <a:r>
              <a:rPr kumimoji="1" lang="zh-CN" altLang="en-US" dirty="0"/>
              <a:t>由于</a:t>
            </a:r>
            <a:r>
              <a:rPr kumimoji="1" lang="en-US" altLang="zh-CN" dirty="0"/>
              <a:t>802.11</a:t>
            </a:r>
            <a:r>
              <a:rPr kumimoji="1" lang="zh-CN" altLang="en-US" dirty="0"/>
              <a:t>帧的封装模式，在</a:t>
            </a:r>
            <a:r>
              <a:rPr kumimoji="1" lang="en-US" altLang="zh-CN" dirty="0"/>
              <a:t>windows</a:t>
            </a:r>
            <a:r>
              <a:rPr kumimoji="1" lang="zh-CN" altLang="en-US" dirty="0"/>
              <a:t>系统中使用</a:t>
            </a:r>
            <a:r>
              <a:rPr kumimoji="1" lang="en-US" altLang="zh-CN" dirty="0" err="1"/>
              <a:t>wireshark</a:t>
            </a:r>
            <a:r>
              <a:rPr kumimoji="1" lang="zh-CN" altLang="en-US" dirty="0"/>
              <a:t>捕获的是以太帧</a:t>
            </a:r>
            <a:endParaRPr kumimoji="1" lang="en-US" altLang="zh-CN" dirty="0"/>
          </a:p>
          <a:p>
            <a:pPr marL="171450" indent="-171450">
              <a:buFont typeface="等线" panose="02010600030101010101" pitchFamily="2" charset="-122"/>
              <a:buChar char="–"/>
            </a:pPr>
            <a:r>
              <a:rPr kumimoji="1" lang="zh-CN" altLang="en-US" dirty="0"/>
              <a:t>要捕获</a:t>
            </a:r>
            <a:r>
              <a:rPr kumimoji="1" lang="en-US" altLang="zh-CN" dirty="0"/>
              <a:t>802.11</a:t>
            </a:r>
            <a:r>
              <a:rPr kumimoji="1" lang="zh-CN" altLang="en-US" dirty="0"/>
              <a:t>帧，需要在</a:t>
            </a:r>
            <a:r>
              <a:rPr kumimoji="1" lang="en-US" altLang="zh-CN" dirty="0"/>
              <a:t>Linux</a:t>
            </a:r>
            <a:r>
              <a:rPr kumimoji="1" lang="zh-CN" altLang="en-US" dirty="0"/>
              <a:t>系统下完成</a:t>
            </a:r>
            <a:endParaRPr kumimoji="1" lang="en-US" altLang="zh-CN" dirty="0"/>
          </a:p>
          <a:p>
            <a:pPr marL="171450" indent="-171450">
              <a:buFont typeface="等线" panose="02010600030101010101" pitchFamily="2" charset="-122"/>
              <a:buChar char="–"/>
            </a:pPr>
            <a:r>
              <a:rPr kumimoji="1" lang="zh-CN" altLang="en-US" dirty="0"/>
              <a:t>也可以使用</a:t>
            </a:r>
            <a:r>
              <a:rPr lang="en-US" altLang="zh-CN" sz="1200" b="0" i="0" kern="1200" dirty="0" err="1">
                <a:solidFill>
                  <a:schemeClr val="tx1"/>
                </a:solidFill>
                <a:effectLst/>
                <a:latin typeface="+mn-lt"/>
                <a:ea typeface="+mn-ea"/>
                <a:cs typeface="+mn-cs"/>
              </a:rPr>
              <a:t>microsoft</a:t>
            </a:r>
            <a:r>
              <a:rPr lang="en-US" altLang="zh-CN" sz="1200" b="0" i="0" kern="1200" dirty="0">
                <a:solidFill>
                  <a:schemeClr val="tx1"/>
                </a:solidFill>
                <a:effectLst/>
                <a:latin typeface="+mn-lt"/>
                <a:ea typeface="+mn-ea"/>
                <a:cs typeface="+mn-cs"/>
              </a:rPr>
              <a:t> network monitor</a:t>
            </a:r>
            <a:r>
              <a:rPr lang="zh-CN" altLang="en-US" sz="1200" b="0" i="0" kern="1200" dirty="0">
                <a:solidFill>
                  <a:schemeClr val="tx1"/>
                </a:solidFill>
                <a:effectLst/>
                <a:latin typeface="+mn-lt"/>
                <a:ea typeface="+mn-ea"/>
                <a:cs typeface="+mn-cs"/>
              </a:rPr>
              <a:t>捕获，捕获后的文件可以使用</a:t>
            </a:r>
            <a:r>
              <a:rPr lang="en-US" altLang="zh-CN" sz="1200" b="0" i="0" kern="1200" dirty="0" err="1">
                <a:solidFill>
                  <a:schemeClr val="tx1"/>
                </a:solidFill>
                <a:effectLst/>
                <a:latin typeface="+mn-lt"/>
                <a:ea typeface="+mn-ea"/>
                <a:cs typeface="+mn-cs"/>
              </a:rPr>
              <a:t>wireshark</a:t>
            </a:r>
            <a:r>
              <a:rPr lang="zh-CN" altLang="en-US" sz="1200" b="0" i="0" kern="1200" dirty="0">
                <a:solidFill>
                  <a:schemeClr val="tx1"/>
                </a:solidFill>
                <a:effectLst/>
                <a:latin typeface="+mn-lt"/>
                <a:ea typeface="+mn-ea"/>
                <a:cs typeface="+mn-cs"/>
              </a:rPr>
              <a:t>打开</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169</a:t>
            </a:fld>
            <a:endParaRPr kumimoji="1" lang="zh-CN" altLang="en-US"/>
          </a:p>
        </p:txBody>
      </p:sp>
    </p:spTree>
    <p:extLst>
      <p:ext uri="{BB962C8B-B14F-4D97-AF65-F5344CB8AC3E}">
        <p14:creationId xmlns:p14="http://schemas.microsoft.com/office/powerpoint/2010/main" val="6524054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给出了主要的控制帧，以及基本结构</a:t>
            </a:r>
            <a:endParaRPr lang="en-US" altLang="zh-CN" dirty="0"/>
          </a:p>
          <a:p>
            <a:pPr marL="171450" indent="-171450">
              <a:buFont typeface="Arial" panose="020B0604020202020204" pitchFamily="34" charset="0"/>
              <a:buChar char="•"/>
            </a:pPr>
            <a:r>
              <a:rPr lang="zh-CN" altLang="en-US" dirty="0"/>
              <a:t>前面已经介绍了几种主要控制帧的用法，对主要控制比较好理解</a:t>
            </a:r>
            <a:endParaRPr lang="en-US" altLang="zh-CN" dirty="0"/>
          </a:p>
          <a:p>
            <a:pPr marL="171450" indent="-171450">
              <a:buFont typeface="Arial" panose="020B0604020202020204" pitchFamily="34" charset="0"/>
              <a:buChar char="•"/>
            </a:pPr>
            <a:r>
              <a:rPr lang="zh-CN" altLang="en-US" dirty="0"/>
              <a:t>红色为</a:t>
            </a:r>
            <a:r>
              <a:rPr lang="en-US" altLang="zh-CN" dirty="0"/>
              <a:t>802.11e</a:t>
            </a:r>
            <a:r>
              <a:rPr lang="zh-CN" altLang="en-US" dirty="0"/>
              <a:t>中使用的控制帧</a:t>
            </a:r>
            <a:endParaRPr lang="en-US" altLang="zh-CN" dirty="0"/>
          </a:p>
          <a:p>
            <a:pPr marL="0" indent="0">
              <a:buFont typeface="Arial" panose="020B0604020202020204" pitchFamily="34" charset="0"/>
              <a:buNone/>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170</a:t>
            </a:fld>
            <a:endParaRPr kumimoji="1" lang="zh-CN" altLang="en-US"/>
          </a:p>
        </p:txBody>
      </p:sp>
    </p:spTree>
    <p:extLst>
      <p:ext uri="{BB962C8B-B14F-4D97-AF65-F5344CB8AC3E}">
        <p14:creationId xmlns:p14="http://schemas.microsoft.com/office/powerpoint/2010/main" val="2243439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上述的数学分析过程很清楚。</a:t>
            </a:r>
            <a:endParaRPr lang="en-US" altLang="zh-CN" dirty="0"/>
          </a:p>
          <a:p>
            <a:r>
              <a:rPr lang="zh-CN" altLang="en-US" dirty="0"/>
              <a:t>信道的利用率只有</a:t>
            </a:r>
            <a:r>
              <a:rPr lang="en-US" altLang="zh-CN" dirty="0"/>
              <a:t>18.4%</a:t>
            </a:r>
            <a:r>
              <a:rPr lang="zh-CN" altLang="en-US" dirty="0"/>
              <a:t>，非常低，怎么改进呢？引导下一个内容：分槽的</a:t>
            </a:r>
            <a:r>
              <a:rPr lang="en-US" altLang="zh-CN" dirty="0"/>
              <a:t>ALOHA</a:t>
            </a:r>
            <a:r>
              <a:rPr lang="zh-CN" altLang="en-US" dirty="0"/>
              <a:t>协议</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24</a:t>
            </a:fld>
            <a:endParaRPr kumimoji="1" lang="zh-CN" altLang="en-US"/>
          </a:p>
        </p:txBody>
      </p:sp>
    </p:spTree>
    <p:extLst>
      <p:ext uri="{BB962C8B-B14F-4D97-AF65-F5344CB8AC3E}">
        <p14:creationId xmlns:p14="http://schemas.microsoft.com/office/powerpoint/2010/main" val="26268069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给出了主要的数据帧</a:t>
            </a:r>
            <a:endParaRPr lang="en-US" altLang="zh-CN" dirty="0"/>
          </a:p>
          <a:p>
            <a:pPr marL="171450" indent="-171450">
              <a:buFont typeface="Arial" panose="020B0604020202020204" pitchFamily="34" charset="0"/>
              <a:buChar char="•"/>
            </a:pPr>
            <a:r>
              <a:rPr lang="zh-CN" altLang="en-US" dirty="0"/>
              <a:t>前面已经介绍了数据帧的用法，对主要数据帧比较好理解</a:t>
            </a:r>
            <a:endParaRPr lang="en-US" altLang="zh-CN" dirty="0"/>
          </a:p>
          <a:p>
            <a:pPr marL="171450" indent="-171450">
              <a:buFont typeface="Arial" panose="020B0604020202020204" pitchFamily="34" charset="0"/>
              <a:buChar char="•"/>
            </a:pPr>
            <a:r>
              <a:rPr lang="zh-CN" altLang="en-US" dirty="0"/>
              <a:t>红色为</a:t>
            </a:r>
            <a:r>
              <a:rPr lang="en-US" altLang="zh-CN" dirty="0"/>
              <a:t>802.11e</a:t>
            </a:r>
            <a:r>
              <a:rPr lang="zh-CN" altLang="en-US" dirty="0"/>
              <a:t>中使用的数据帧</a:t>
            </a:r>
            <a:endParaRPr lang="en-US" altLang="zh-CN" dirty="0"/>
          </a:p>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171</a:t>
            </a:fld>
            <a:endParaRPr kumimoji="1" lang="zh-CN" altLang="en-US"/>
          </a:p>
        </p:txBody>
      </p:sp>
    </p:spTree>
    <p:extLst>
      <p:ext uri="{BB962C8B-B14F-4D97-AF65-F5344CB8AC3E}">
        <p14:creationId xmlns:p14="http://schemas.microsoft.com/office/powerpoint/2010/main" val="156730217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区分</a:t>
            </a:r>
            <a:r>
              <a:rPr lang="en-US" altLang="zh-CN" dirty="0"/>
              <a:t>SSID</a:t>
            </a:r>
            <a:r>
              <a:rPr lang="zh-CN" altLang="en-US" dirty="0"/>
              <a:t>和</a:t>
            </a:r>
            <a:r>
              <a:rPr lang="en-US" altLang="zh-CN" dirty="0"/>
              <a:t>BSSID</a:t>
            </a:r>
            <a:r>
              <a:rPr lang="zh-CN" altLang="en-US" dirty="0"/>
              <a:t>，可以使用学生连接</a:t>
            </a:r>
            <a:r>
              <a:rPr lang="en-US" altLang="zh-CN" dirty="0" err="1"/>
              <a:t>WiFi</a:t>
            </a:r>
            <a:r>
              <a:rPr lang="zh-CN" altLang="en-US" dirty="0"/>
              <a:t>的情况进行讲解</a:t>
            </a:r>
            <a:endParaRPr lang="en-US" altLang="zh-CN" dirty="0"/>
          </a:p>
          <a:p>
            <a:pPr marL="171450" indent="-171450">
              <a:buFont typeface="Arial" panose="020B0604020202020204" pitchFamily="34" charset="0"/>
              <a:buChar char="•"/>
            </a:pPr>
            <a:r>
              <a:rPr lang="zh-CN" altLang="en-US" dirty="0"/>
              <a:t>一个</a:t>
            </a:r>
            <a:r>
              <a:rPr lang="en-US" altLang="zh-CN" dirty="0"/>
              <a:t>ESS</a:t>
            </a:r>
            <a:r>
              <a:rPr lang="zh-CN" altLang="en-US" dirty="0"/>
              <a:t>有一个</a:t>
            </a:r>
            <a:r>
              <a:rPr lang="en-US" altLang="zh-CN" dirty="0"/>
              <a:t>SSID</a:t>
            </a:r>
            <a:r>
              <a:rPr lang="zh-CN" altLang="en-US" dirty="0"/>
              <a:t>，每个</a:t>
            </a:r>
            <a:r>
              <a:rPr lang="en-US" altLang="zh-CN" dirty="0"/>
              <a:t>ESS</a:t>
            </a:r>
            <a:r>
              <a:rPr lang="zh-CN" altLang="en-US" dirty="0"/>
              <a:t>可以包含多个</a:t>
            </a:r>
            <a:r>
              <a:rPr lang="en-US" altLang="zh-CN" dirty="0"/>
              <a:t>BSS</a:t>
            </a:r>
            <a:r>
              <a:rPr lang="zh-CN" altLang="en-US" dirty="0"/>
              <a:t>，每个</a:t>
            </a:r>
            <a:r>
              <a:rPr lang="en-US" altLang="zh-CN" dirty="0"/>
              <a:t>BSS</a:t>
            </a:r>
            <a:r>
              <a:rPr lang="zh-CN" altLang="en-US" dirty="0"/>
              <a:t>的</a:t>
            </a:r>
            <a:r>
              <a:rPr lang="en-US" altLang="zh-CN" dirty="0"/>
              <a:t>BSSID</a:t>
            </a:r>
            <a:r>
              <a:rPr lang="zh-CN" altLang="en-US" dirty="0"/>
              <a:t>不同的</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理解关联到</a:t>
            </a:r>
            <a:r>
              <a:rPr lang="en-US" altLang="zh-CN" dirty="0"/>
              <a:t>AP</a:t>
            </a:r>
            <a:r>
              <a:rPr lang="zh-CN" altLang="en-US" dirty="0"/>
              <a:t>的三个阶段：</a:t>
            </a:r>
            <a:r>
              <a:rPr lang="zh-CN" altLang="en-US" sz="1200" dirty="0"/>
              <a:t>扫描（</a:t>
            </a:r>
            <a:r>
              <a:rPr lang="en-US" altLang="zh-CN" sz="1200" dirty="0"/>
              <a:t>Scan</a:t>
            </a:r>
            <a:r>
              <a:rPr lang="zh-CN" altLang="en-US" sz="1200" dirty="0"/>
              <a:t>）、认证（</a:t>
            </a:r>
            <a:r>
              <a:rPr lang="en-US" altLang="zh-CN" sz="1200" dirty="0"/>
              <a:t>Authentication</a:t>
            </a:r>
            <a:r>
              <a:rPr lang="zh-CN" altLang="en-US" sz="1200" dirty="0"/>
              <a:t>）、关联（</a:t>
            </a:r>
            <a:r>
              <a:rPr lang="en-US" altLang="zh-CN" sz="1200" dirty="0"/>
              <a:t>Association</a:t>
            </a:r>
            <a:r>
              <a:rPr lang="zh-CN" altLang="en-US" sz="1200" dirty="0"/>
              <a:t>）</a:t>
            </a:r>
            <a:endParaRPr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latin typeface="+mn-ea"/>
                <a:cs typeface="Times New Roman" pitchFamily="18" charset="0"/>
              </a:rPr>
              <a:t>理解胖</a:t>
            </a:r>
            <a:r>
              <a:rPr lang="en-US" altLang="zh-CN" sz="1200" dirty="0">
                <a:latin typeface="+mn-ea"/>
                <a:cs typeface="Times New Roman" pitchFamily="18" charset="0"/>
              </a:rPr>
              <a:t>AP</a:t>
            </a:r>
            <a:r>
              <a:rPr lang="zh-CN" altLang="en-US" sz="1200" dirty="0">
                <a:latin typeface="+mn-ea"/>
                <a:cs typeface="Times New Roman" pitchFamily="18" charset="0"/>
              </a:rPr>
              <a:t>和瘦</a:t>
            </a:r>
            <a:r>
              <a:rPr lang="en-US" altLang="zh-CN" sz="1200" dirty="0">
                <a:latin typeface="+mn-ea"/>
                <a:cs typeface="Times New Roman" pitchFamily="18" charset="0"/>
              </a:rPr>
              <a:t>AP</a:t>
            </a:r>
            <a:r>
              <a:rPr lang="zh-CN" altLang="en-US" sz="1200" dirty="0">
                <a:latin typeface="+mn-ea"/>
                <a:cs typeface="Times New Roman" pitchFamily="18" charset="0"/>
              </a:rPr>
              <a:t>的区别</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dirty="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172</a:t>
            </a:fld>
            <a:endParaRPr kumimoji="1" lang="zh-CN" altLang="en-US"/>
          </a:p>
        </p:txBody>
      </p:sp>
    </p:spTree>
    <p:extLst>
      <p:ext uri="{BB962C8B-B14F-4D97-AF65-F5344CB8AC3E}">
        <p14:creationId xmlns:p14="http://schemas.microsoft.com/office/powerpoint/2010/main" val="2627422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要点：</a:t>
            </a:r>
            <a:endParaRPr kumimoji="1" lang="en-US" altLang="zh-CN" sz="1200" dirty="0"/>
          </a:p>
          <a:p>
            <a:pPr marL="171450" indent="-171450">
              <a:buFont typeface="Arial" panose="020B0604020202020204" pitchFamily="34" charset="0"/>
              <a:buChar char="•"/>
            </a:pPr>
            <a:r>
              <a:rPr kumimoji="1" lang="zh-CN" altLang="en-US" sz="1200" dirty="0"/>
              <a:t>信标帧是一种管理帧</a:t>
            </a:r>
            <a:endParaRPr kumimoji="1" lang="en-US" altLang="zh-CN" sz="1200" dirty="0"/>
          </a:p>
          <a:p>
            <a:pPr marL="171450" indent="-171450">
              <a:buFont typeface="Arial" panose="020B0604020202020204" pitchFamily="34" charset="0"/>
              <a:buChar char="•"/>
            </a:pPr>
            <a:r>
              <a:rPr kumimoji="1" lang="zh-CN" altLang="en-US" sz="1200" dirty="0"/>
              <a:t>理解信标帧的作用和包含的内容</a:t>
            </a:r>
            <a:endParaRPr kumimoji="1" lang="en-US" altLang="zh-CN" sz="1200" dirty="0"/>
          </a:p>
          <a:p>
            <a:pPr marL="171450" indent="-171450">
              <a:buFont typeface="Arial" panose="020B0604020202020204" pitchFamily="34" charset="0"/>
              <a:buChar char="•"/>
            </a:pPr>
            <a:r>
              <a:rPr kumimoji="1" lang="zh-CN" altLang="en-US" sz="1200" dirty="0"/>
              <a:t>理解被动扫描的过程</a:t>
            </a:r>
            <a:endParaRPr kumimoji="1" lang="en-US" altLang="zh-CN" sz="1200" dirty="0"/>
          </a:p>
          <a:p>
            <a:pPr marL="171450" indent="-171450">
              <a:buFont typeface="Arial" panose="020B0604020202020204" pitchFamily="34" charset="0"/>
              <a:buChar char="•"/>
            </a:pPr>
            <a:r>
              <a:rPr kumimoji="1" lang="zh-CN" altLang="en-US" sz="1200" dirty="0"/>
              <a:t>被动扫描的安全问题</a:t>
            </a:r>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173</a:t>
            </a:fld>
            <a:endParaRPr kumimoji="1" lang="zh-CN" altLang="en-US"/>
          </a:p>
        </p:txBody>
      </p:sp>
    </p:spTree>
    <p:extLst>
      <p:ext uri="{BB962C8B-B14F-4D97-AF65-F5344CB8AC3E}">
        <p14:creationId xmlns:p14="http://schemas.microsoft.com/office/powerpoint/2010/main" val="28228720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要点：</a:t>
            </a:r>
            <a:endParaRPr kumimoji="1" lang="en-US" altLang="zh-CN" sz="1200" dirty="0"/>
          </a:p>
          <a:p>
            <a:pPr marL="171450" indent="-171450">
              <a:buFont typeface="Arial" panose="020B0604020202020204" pitchFamily="34" charset="0"/>
              <a:buChar char="•"/>
            </a:pPr>
            <a:r>
              <a:rPr kumimoji="1" lang="zh-CN" altLang="en-US" sz="1200" dirty="0"/>
              <a:t>理解</a:t>
            </a:r>
            <a:r>
              <a:rPr lang="en-US" altLang="zh-CN" dirty="0">
                <a:solidFill>
                  <a:srgbClr val="C00000"/>
                </a:solidFill>
              </a:rPr>
              <a:t>Probe Response</a:t>
            </a:r>
            <a:r>
              <a:rPr kumimoji="1" lang="zh-CN" altLang="en-US" sz="1200" dirty="0"/>
              <a:t>帧的作用和包含的内容</a:t>
            </a:r>
            <a:endParaRPr kumimoji="1"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dirty="0"/>
              <a:t>理解主动扫描的过程</a:t>
            </a: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174</a:t>
            </a:fld>
            <a:endParaRPr kumimoji="1" lang="zh-CN" altLang="en-US"/>
          </a:p>
        </p:txBody>
      </p:sp>
    </p:spTree>
    <p:extLst>
      <p:ext uri="{BB962C8B-B14F-4D97-AF65-F5344CB8AC3E}">
        <p14:creationId xmlns:p14="http://schemas.microsoft.com/office/powerpoint/2010/main" val="41385453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要点：</a:t>
            </a:r>
            <a:endParaRPr kumimoji="1" lang="en-US" altLang="zh-CN" sz="1200" dirty="0"/>
          </a:p>
          <a:p>
            <a:pPr marL="171450" indent="-171450">
              <a:buFont typeface="Arial" panose="020B0604020202020204" pitchFamily="34" charset="0"/>
              <a:buChar char="•"/>
            </a:pPr>
            <a:r>
              <a:rPr kumimoji="1" lang="zh-CN" altLang="en-US" sz="1200" dirty="0"/>
              <a:t>理解主要的</a:t>
            </a:r>
            <a:r>
              <a:rPr lang="zh-CN" altLang="en-US" dirty="0"/>
              <a:t>认证方式：</a:t>
            </a:r>
            <a:endParaRPr lang="en-US" altLang="zh-CN" dirty="0"/>
          </a:p>
          <a:p>
            <a:pPr marL="171450" indent="-171450">
              <a:buFont typeface="等线" panose="02010600030101010101" pitchFamily="2" charset="-122"/>
              <a:buChar char="－"/>
            </a:pPr>
            <a:r>
              <a:rPr lang="zh-CN" altLang="en-US" dirty="0"/>
              <a:t>开放系统身份认证 </a:t>
            </a:r>
            <a:r>
              <a:rPr lang="en-US" altLang="zh-CN" dirty="0"/>
              <a:t>(open-system authentication)</a:t>
            </a:r>
          </a:p>
          <a:p>
            <a:pPr marL="171450" indent="-171450">
              <a:buFont typeface="等线" panose="02010600030101010101" pitchFamily="2" charset="-122"/>
              <a:buChar char="－"/>
            </a:pPr>
            <a:r>
              <a:rPr lang="zh-CN" altLang="en-US" dirty="0"/>
              <a:t>共享密钥认证 </a:t>
            </a:r>
            <a:r>
              <a:rPr lang="en-US" altLang="zh-CN" dirty="0"/>
              <a:t>(shared-key authentication</a:t>
            </a:r>
            <a:r>
              <a:rPr lang="zh-CN" altLang="en-US" dirty="0"/>
              <a:t>）</a:t>
            </a:r>
            <a:endParaRPr lang="en-US" altLang="zh-CN" dirty="0"/>
          </a:p>
          <a:p>
            <a:pPr marL="171450" indent="-171450">
              <a:buFont typeface="等线" panose="02010600030101010101" pitchFamily="2" charset="-122"/>
              <a:buChar char="－"/>
            </a:pPr>
            <a:r>
              <a:rPr lang="en-US" altLang="zh-CN" dirty="0"/>
              <a:t>WPA PSK</a:t>
            </a:r>
            <a:r>
              <a:rPr lang="zh-CN" altLang="en-US" dirty="0"/>
              <a:t>认证（</a:t>
            </a:r>
            <a:r>
              <a:rPr lang="en-US" altLang="zh-CN" dirty="0"/>
              <a:t>pre-shared key</a:t>
            </a:r>
            <a:r>
              <a:rPr lang="zh-CN" altLang="en-US" dirty="0"/>
              <a:t>）</a:t>
            </a:r>
            <a:endParaRPr lang="en-US" altLang="zh-CN" dirty="0"/>
          </a:p>
          <a:p>
            <a:pPr marL="171450" indent="-171450">
              <a:buFont typeface="等线" panose="02010600030101010101" pitchFamily="2" charset="-122"/>
              <a:buChar char="－"/>
            </a:pPr>
            <a:r>
              <a:rPr lang="en-US" altLang="zh-CN" dirty="0"/>
              <a:t>802.1X EAP</a:t>
            </a:r>
            <a:r>
              <a:rPr lang="zh-CN" altLang="en-US" dirty="0"/>
              <a:t>认证</a:t>
            </a:r>
            <a:endParaRPr lang="en-US" altLang="zh-CN" dirty="0"/>
          </a:p>
          <a:p>
            <a:pPr marL="171450" indent="-171450">
              <a:buFont typeface="Arial" panose="020B0604020202020204" pitchFamily="34" charset="0"/>
              <a:buChar char="•"/>
            </a:pPr>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175</a:t>
            </a:fld>
            <a:endParaRPr kumimoji="1" lang="zh-CN" altLang="en-US"/>
          </a:p>
        </p:txBody>
      </p:sp>
    </p:spTree>
    <p:extLst>
      <p:ext uri="{BB962C8B-B14F-4D97-AF65-F5344CB8AC3E}">
        <p14:creationId xmlns:p14="http://schemas.microsoft.com/office/powerpoint/2010/main" val="29324542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要点：</a:t>
            </a:r>
            <a:endParaRPr kumimoji="1" lang="en-US" altLang="zh-CN" sz="1200" dirty="0"/>
          </a:p>
          <a:p>
            <a:pPr marL="171450" indent="-171450">
              <a:buFont typeface="Arial" panose="020B0604020202020204" pitchFamily="34" charset="0"/>
              <a:buChar char="•"/>
            </a:pPr>
            <a:r>
              <a:rPr kumimoji="1" lang="zh-CN" altLang="en-US" sz="1200" dirty="0"/>
              <a:t>了解</a:t>
            </a:r>
            <a:r>
              <a:rPr kumimoji="1" lang="en-US" altLang="zh-CN" sz="1200" dirty="0"/>
              <a:t>AP</a:t>
            </a:r>
            <a:r>
              <a:rPr kumimoji="1" lang="zh-CN" altLang="en-US" sz="1200" dirty="0"/>
              <a:t>关联过程，以及使用到的管理帧</a:t>
            </a:r>
            <a:endParaRPr kumimoji="1" lang="en-US" altLang="zh-CN" sz="1200" dirty="0"/>
          </a:p>
          <a:p>
            <a:pPr marL="171450" indent="-171450">
              <a:buFont typeface="Arial" panose="020B0604020202020204" pitchFamily="34" charset="0"/>
              <a:buChar char="•"/>
            </a:pPr>
            <a:r>
              <a:rPr lang="zh-CN" altLang="en-US" dirty="0">
                <a:solidFill>
                  <a:srgbClr val="C00000"/>
                </a:solidFill>
              </a:rPr>
              <a:t>理解</a:t>
            </a:r>
            <a:r>
              <a:rPr lang="en-US" altLang="zh-CN" dirty="0">
                <a:solidFill>
                  <a:srgbClr val="C00000"/>
                </a:solidFill>
              </a:rPr>
              <a:t>AP</a:t>
            </a:r>
            <a:r>
              <a:rPr lang="zh-CN" altLang="en-US" dirty="0">
                <a:solidFill>
                  <a:srgbClr val="C00000"/>
                </a:solidFill>
              </a:rPr>
              <a:t>维护的站点关联表</a:t>
            </a: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176</a:t>
            </a:fld>
            <a:endParaRPr kumimoji="1" lang="zh-CN" altLang="en-US"/>
          </a:p>
        </p:txBody>
      </p:sp>
    </p:spTree>
    <p:extLst>
      <p:ext uri="{BB962C8B-B14F-4D97-AF65-F5344CB8AC3E}">
        <p14:creationId xmlns:p14="http://schemas.microsoft.com/office/powerpoint/2010/main" val="181834789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要点：</a:t>
            </a:r>
            <a:endParaRPr kumimoji="1" lang="en-US" altLang="zh-CN"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1200" dirty="0"/>
              <a:t>理解</a:t>
            </a:r>
            <a:r>
              <a:rPr lang="zh-CN" altLang="en-US" dirty="0"/>
              <a:t>自组织模式无线局域网的构建过程</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自组织模式中</a:t>
            </a:r>
            <a:r>
              <a:rPr lang="en-US" altLang="zh-CN" sz="1200" dirty="0"/>
              <a:t>Beacon</a:t>
            </a:r>
            <a:r>
              <a:rPr lang="zh-CN" altLang="en-US" sz="1200" dirty="0"/>
              <a:t>发送机制，及竞争</a:t>
            </a:r>
            <a:r>
              <a:rPr lang="en-US" altLang="zh-CN" sz="1200" dirty="0"/>
              <a:t>Beacon</a:t>
            </a:r>
            <a:r>
              <a:rPr lang="zh-CN" altLang="en-US" sz="1200" dirty="0"/>
              <a:t>产生的过程</a:t>
            </a:r>
            <a:endParaRPr lang="zh-CN" altLang="en-US" dirty="0"/>
          </a:p>
          <a:p>
            <a:pPr marL="171450" indent="-171450">
              <a:buFont typeface="Arial" panose="020B0604020202020204" pitchFamily="34" charset="0"/>
              <a:buChar char="•"/>
            </a:pPr>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177</a:t>
            </a:fld>
            <a:endParaRPr kumimoji="1" lang="zh-CN" altLang="en-US"/>
          </a:p>
        </p:txBody>
      </p:sp>
    </p:spTree>
    <p:extLst>
      <p:ext uri="{BB962C8B-B14F-4D97-AF65-F5344CB8AC3E}">
        <p14:creationId xmlns:p14="http://schemas.microsoft.com/office/powerpoint/2010/main" val="366745953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要点：</a:t>
            </a:r>
            <a:endParaRPr kumimoji="1" lang="en-US" altLang="zh-CN" sz="1200" dirty="0"/>
          </a:p>
          <a:p>
            <a:pPr marL="171450" indent="-171450">
              <a:buFont typeface="Arial" panose="020B0604020202020204" pitchFamily="34" charset="0"/>
              <a:buChar char="•"/>
            </a:pPr>
            <a:r>
              <a:rPr kumimoji="1" lang="zh-CN" altLang="en-US" sz="1200" dirty="0"/>
              <a:t>理解站点漫游，这里只得漫游是在相同得</a:t>
            </a:r>
            <a:r>
              <a:rPr kumimoji="1" lang="en-US" altLang="zh-CN" sz="1200" dirty="0"/>
              <a:t>ESS</a:t>
            </a:r>
            <a:r>
              <a:rPr kumimoji="1" lang="zh-CN" altLang="en-US" sz="1200" dirty="0"/>
              <a:t>内得不同</a:t>
            </a:r>
            <a:r>
              <a:rPr kumimoji="1" lang="en-US" altLang="zh-CN" sz="1200" dirty="0"/>
              <a:t>AP</a:t>
            </a:r>
            <a:r>
              <a:rPr kumimoji="1" lang="zh-CN" altLang="en-US" sz="1200" dirty="0"/>
              <a:t>之间得切换，不包括不同</a:t>
            </a:r>
            <a:r>
              <a:rPr kumimoji="1" lang="en-US" altLang="zh-CN" sz="1200" dirty="0"/>
              <a:t>ESS</a:t>
            </a:r>
            <a:r>
              <a:rPr kumimoji="1" lang="zh-CN" altLang="en-US" sz="1200" dirty="0"/>
              <a:t>之间得切换（这会涉及到</a:t>
            </a:r>
            <a:r>
              <a:rPr kumimoji="1" lang="en-US" altLang="zh-CN" sz="1200" dirty="0"/>
              <a:t>IP</a:t>
            </a:r>
            <a:r>
              <a:rPr kumimoji="1" lang="zh-CN" altLang="en-US" sz="1200" dirty="0"/>
              <a:t>网络得切换和</a:t>
            </a:r>
            <a:r>
              <a:rPr kumimoji="1" lang="en-US" altLang="zh-CN" sz="1200" dirty="0"/>
              <a:t>IP</a:t>
            </a:r>
            <a:r>
              <a:rPr kumimoji="1" lang="zh-CN" altLang="en-US" sz="1200" dirty="0"/>
              <a:t>地址得变动，属</a:t>
            </a:r>
            <a:r>
              <a:rPr kumimoji="1" lang="en-US" altLang="zh-CN" sz="1200" dirty="0"/>
              <a:t>Mobile IP</a:t>
            </a:r>
            <a:r>
              <a:rPr kumimoji="1" lang="zh-CN" altLang="en-US" sz="1200" dirty="0"/>
              <a:t>的范畴）</a:t>
            </a:r>
            <a:endParaRPr kumimoji="1" lang="en-US" altLang="zh-CN" sz="1200" dirty="0"/>
          </a:p>
          <a:p>
            <a:pPr marL="171450" indent="-171450">
              <a:buFont typeface="Arial" panose="020B0604020202020204" pitchFamily="34" charset="0"/>
              <a:buChar char="•"/>
            </a:pPr>
            <a:r>
              <a:rPr kumimoji="1" lang="zh-CN" altLang="en-US" sz="1200" dirty="0"/>
              <a:t>讲解漫游过程和使用到的管理帧：</a:t>
            </a:r>
            <a:r>
              <a:rPr lang="zh-CN" altLang="en-US" dirty="0">
                <a:solidFill>
                  <a:srgbClr val="C00000"/>
                </a:solidFill>
              </a:rPr>
              <a:t>重关联请求（</a:t>
            </a:r>
            <a:r>
              <a:rPr lang="en-US" altLang="zh-CN" dirty="0">
                <a:solidFill>
                  <a:srgbClr val="C00000"/>
                </a:solidFill>
              </a:rPr>
              <a:t>Reassociation Request</a:t>
            </a:r>
            <a:r>
              <a:rPr lang="zh-CN" altLang="en-US" dirty="0">
                <a:solidFill>
                  <a:srgbClr val="C00000"/>
                </a:solidFill>
              </a:rPr>
              <a:t>） 和重关联响应（</a:t>
            </a:r>
            <a:r>
              <a:rPr lang="en-US" altLang="zh-CN" dirty="0">
                <a:solidFill>
                  <a:srgbClr val="C00000"/>
                </a:solidFill>
              </a:rPr>
              <a:t>Reassociation Response</a:t>
            </a:r>
            <a:r>
              <a:rPr lang="zh-CN" altLang="en-US" dirty="0">
                <a:solidFill>
                  <a:srgbClr val="C00000"/>
                </a:solidFill>
              </a:rPr>
              <a:t>）</a:t>
            </a:r>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178</a:t>
            </a:fld>
            <a:endParaRPr kumimoji="1" lang="zh-CN" altLang="en-US"/>
          </a:p>
        </p:txBody>
      </p:sp>
    </p:spTree>
    <p:extLst>
      <p:ext uri="{BB962C8B-B14F-4D97-AF65-F5344CB8AC3E}">
        <p14:creationId xmlns:p14="http://schemas.microsoft.com/office/powerpoint/2010/main" val="141976084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179</a:t>
            </a:fld>
            <a:endParaRPr kumimoji="1" lang="zh-CN" altLang="en-US"/>
          </a:p>
        </p:txBody>
      </p:sp>
    </p:spTree>
    <p:extLst>
      <p:ext uri="{BB962C8B-B14F-4D97-AF65-F5344CB8AC3E}">
        <p14:creationId xmlns:p14="http://schemas.microsoft.com/office/powerpoint/2010/main" val="15928125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睡眠调度的目的：</a:t>
            </a:r>
            <a:r>
              <a:rPr lang="zh-CN" altLang="en-US" dirty="0">
                <a:solidFill>
                  <a:srgbClr val="C00000"/>
                </a:solidFill>
              </a:rPr>
              <a:t>延长电池的续航时间</a:t>
            </a:r>
            <a:endParaRPr lang="en-US" altLang="zh-CN" dirty="0">
              <a:solidFill>
                <a:srgbClr val="C00000"/>
              </a:solidFill>
            </a:endParaRPr>
          </a:p>
          <a:p>
            <a:pPr marL="171450" indent="-171450">
              <a:buFont typeface="Arial" panose="020B0604020202020204" pitchFamily="34" charset="0"/>
              <a:buChar char="•"/>
            </a:pPr>
            <a:r>
              <a:rPr lang="zh-CN" altLang="en-US" dirty="0">
                <a:solidFill>
                  <a:srgbClr val="C00000"/>
                </a:solidFill>
              </a:rPr>
              <a:t>理解</a:t>
            </a:r>
            <a:r>
              <a:rPr lang="en-US" altLang="zh-CN" dirty="0">
                <a:solidFill>
                  <a:srgbClr val="C00000"/>
                </a:solidFill>
              </a:rPr>
              <a:t>802.11</a:t>
            </a:r>
            <a:r>
              <a:rPr lang="zh-CN" altLang="en-US" dirty="0">
                <a:solidFill>
                  <a:srgbClr val="C00000"/>
                </a:solidFill>
              </a:rPr>
              <a:t>基础架构模式睡眠调度的基本思想，与</a:t>
            </a:r>
            <a:r>
              <a:rPr lang="en-US" altLang="zh-CN" dirty="0"/>
              <a:t>Beacons</a:t>
            </a:r>
            <a:r>
              <a:rPr lang="zh-CN" altLang="en-US" dirty="0">
                <a:solidFill>
                  <a:srgbClr val="C00000"/>
                </a:solidFill>
              </a:rPr>
              <a:t>帧结构结合，理解</a:t>
            </a:r>
            <a:r>
              <a:rPr lang="en-US" altLang="zh-CN" dirty="0"/>
              <a:t>TIM</a:t>
            </a:r>
            <a:r>
              <a:rPr lang="zh-CN" altLang="en-US" dirty="0"/>
              <a:t>的使用</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180</a:t>
            </a:fld>
            <a:endParaRPr kumimoji="1" lang="zh-CN" altLang="en-US"/>
          </a:p>
        </p:txBody>
      </p:sp>
    </p:spTree>
    <p:extLst>
      <p:ext uri="{BB962C8B-B14F-4D97-AF65-F5344CB8AC3E}">
        <p14:creationId xmlns:p14="http://schemas.microsoft.com/office/powerpoint/2010/main" val="484274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pPr>
            <a:r>
              <a:rPr lang="zh-CN" altLang="en-US" dirty="0"/>
              <a:t>分隙</a:t>
            </a:r>
            <a:r>
              <a:rPr lang="en-US" altLang="zh-CN" dirty="0"/>
              <a:t>ALOHA</a:t>
            </a:r>
            <a:r>
              <a:rPr lang="zh-CN" altLang="en-US" dirty="0"/>
              <a:t>是把时间</a:t>
            </a:r>
            <a:r>
              <a:rPr lang="zh-CN" altLang="en-US" dirty="0">
                <a:solidFill>
                  <a:srgbClr val="C00000"/>
                </a:solidFill>
              </a:rPr>
              <a:t>分成时隙（时间片）</a:t>
            </a:r>
          </a:p>
          <a:p>
            <a:pPr eaLnBrk="1" hangingPunct="1">
              <a:lnSpc>
                <a:spcPct val="150000"/>
              </a:lnSpc>
            </a:pPr>
            <a:r>
              <a:rPr lang="zh-CN" altLang="en-US" dirty="0">
                <a:solidFill>
                  <a:srgbClr val="C00000"/>
                </a:solidFill>
              </a:rPr>
              <a:t>时隙的长度</a:t>
            </a:r>
            <a:r>
              <a:rPr lang="zh-CN" altLang="en-US" dirty="0"/>
              <a:t>对应一帧的传输时间。</a:t>
            </a:r>
          </a:p>
          <a:p>
            <a:pPr eaLnBrk="1" hangingPunct="1">
              <a:lnSpc>
                <a:spcPct val="150000"/>
              </a:lnSpc>
            </a:pPr>
            <a:r>
              <a:rPr lang="zh-CN" altLang="en-US" dirty="0"/>
              <a:t>新帧的产生是随机的，但分隙</a:t>
            </a:r>
            <a:r>
              <a:rPr lang="en-US" altLang="zh-CN" dirty="0"/>
              <a:t>ALOHA</a:t>
            </a:r>
            <a:r>
              <a:rPr lang="zh-CN" altLang="en-US" dirty="0"/>
              <a:t>不允许随机发送，凡帧的</a:t>
            </a:r>
            <a:r>
              <a:rPr lang="zh-CN" altLang="en-US" dirty="0">
                <a:solidFill>
                  <a:srgbClr val="C00000"/>
                </a:solidFill>
              </a:rPr>
              <a:t>发送必须在时隙的起点</a:t>
            </a:r>
            <a:r>
              <a:rPr lang="zh-CN" altLang="en-US" dirty="0"/>
              <a:t>。</a:t>
            </a:r>
          </a:p>
          <a:p>
            <a:pPr eaLnBrk="1" hangingPunct="1">
              <a:lnSpc>
                <a:spcPct val="150000"/>
              </a:lnSpc>
            </a:pPr>
            <a:r>
              <a:rPr lang="zh-CN" altLang="en-US" dirty="0">
                <a:solidFill>
                  <a:srgbClr val="C00000"/>
                </a:solidFill>
              </a:rPr>
              <a:t>冲突只发生在时隙的起点</a:t>
            </a:r>
            <a:r>
              <a:rPr lang="zh-CN" altLang="en-US" dirty="0"/>
              <a:t>，冲突发生时只浪费一个时隙。一旦某个站占用时隙并发送成功，则在该时隙内不会出现冲突。</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25</a:t>
            </a:fld>
            <a:endParaRPr kumimoji="1" lang="zh-CN" altLang="en-US"/>
          </a:p>
        </p:txBody>
      </p:sp>
    </p:spTree>
    <p:extLst>
      <p:ext uri="{BB962C8B-B14F-4D97-AF65-F5344CB8AC3E}">
        <p14:creationId xmlns:p14="http://schemas.microsoft.com/office/powerpoint/2010/main" val="153362016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主要介绍关联</a:t>
            </a:r>
            <a:r>
              <a:rPr lang="en-US" altLang="zh-CN" dirty="0"/>
              <a:t>ID</a:t>
            </a:r>
            <a:r>
              <a:rPr lang="zh-CN" altLang="en-US" dirty="0"/>
              <a:t>的分配机制</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181</a:t>
            </a:fld>
            <a:endParaRPr kumimoji="1" lang="zh-CN" altLang="en-US"/>
          </a:p>
        </p:txBody>
      </p:sp>
    </p:spTree>
    <p:extLst>
      <p:ext uri="{BB962C8B-B14F-4D97-AF65-F5344CB8AC3E}">
        <p14:creationId xmlns:p14="http://schemas.microsoft.com/office/powerpoint/2010/main" val="333647978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通过示例解释站点睡眠管理，理解站点唤醒周期及动作</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182</a:t>
            </a:fld>
            <a:endParaRPr kumimoji="1" lang="zh-CN" altLang="en-US"/>
          </a:p>
        </p:txBody>
      </p:sp>
    </p:spTree>
    <p:extLst>
      <p:ext uri="{BB962C8B-B14F-4D97-AF65-F5344CB8AC3E}">
        <p14:creationId xmlns:p14="http://schemas.microsoft.com/office/powerpoint/2010/main" val="356012833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183</a:t>
            </a:fld>
            <a:endParaRPr kumimoji="1" lang="zh-CN" altLang="en-US"/>
          </a:p>
        </p:txBody>
      </p:sp>
    </p:spTree>
    <p:extLst>
      <p:ext uri="{BB962C8B-B14F-4D97-AF65-F5344CB8AC3E}">
        <p14:creationId xmlns:p14="http://schemas.microsoft.com/office/powerpoint/2010/main" val="29903639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184</a:t>
            </a:fld>
            <a:endParaRPr kumimoji="1" lang="zh-CN" altLang="en-US"/>
          </a:p>
        </p:txBody>
      </p:sp>
    </p:spTree>
    <p:extLst>
      <p:ext uri="{BB962C8B-B14F-4D97-AF65-F5344CB8AC3E}">
        <p14:creationId xmlns:p14="http://schemas.microsoft.com/office/powerpoint/2010/main" val="56961905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185</a:t>
            </a:fld>
            <a:endParaRPr kumimoji="1" lang="zh-CN" altLang="en-US"/>
          </a:p>
        </p:txBody>
      </p:sp>
    </p:spTree>
    <p:extLst>
      <p:ext uri="{BB962C8B-B14F-4D97-AF65-F5344CB8AC3E}">
        <p14:creationId xmlns:p14="http://schemas.microsoft.com/office/powerpoint/2010/main" val="18767795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186</a:t>
            </a:fld>
            <a:endParaRPr kumimoji="1" lang="zh-CN" altLang="en-US"/>
          </a:p>
        </p:txBody>
      </p:sp>
    </p:spTree>
    <p:extLst>
      <p:ext uri="{BB962C8B-B14F-4D97-AF65-F5344CB8AC3E}">
        <p14:creationId xmlns:p14="http://schemas.microsoft.com/office/powerpoint/2010/main" val="16002675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187</a:t>
            </a:fld>
            <a:endParaRPr kumimoji="1" lang="zh-CN" altLang="en-US"/>
          </a:p>
        </p:txBody>
      </p:sp>
    </p:spTree>
    <p:extLst>
      <p:ext uri="{BB962C8B-B14F-4D97-AF65-F5344CB8AC3E}">
        <p14:creationId xmlns:p14="http://schemas.microsoft.com/office/powerpoint/2010/main" val="37425005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简单的</a:t>
            </a:r>
            <a:r>
              <a:rPr kumimoji="1" lang="en-US" altLang="zh-CN" dirty="0"/>
              <a:t>SU-MIMO</a:t>
            </a:r>
            <a:r>
              <a:rPr kumimoji="1" lang="zh-CN" altLang="en-US" dirty="0"/>
              <a:t>与</a:t>
            </a:r>
            <a:r>
              <a:rPr kumimoji="1" lang="en-US" altLang="zh-CN" dirty="0"/>
              <a:t>MU-MIMO</a:t>
            </a:r>
            <a:r>
              <a:rPr kumimoji="1" lang="zh-CN" altLang="en-US" dirty="0"/>
              <a:t>的对比示例：每个用户获得的容量不同</a:t>
            </a:r>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188</a:t>
            </a:fld>
            <a:endParaRPr kumimoji="1" lang="zh-CN" altLang="en-US"/>
          </a:p>
        </p:txBody>
      </p:sp>
    </p:spTree>
    <p:extLst>
      <p:ext uri="{BB962C8B-B14F-4D97-AF65-F5344CB8AC3E}">
        <p14:creationId xmlns:p14="http://schemas.microsoft.com/office/powerpoint/2010/main" val="25474814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189</a:t>
            </a:fld>
            <a:endParaRPr kumimoji="1" lang="zh-CN" altLang="en-US"/>
          </a:p>
        </p:txBody>
      </p:sp>
    </p:spTree>
    <p:extLst>
      <p:ext uri="{BB962C8B-B14F-4D97-AF65-F5344CB8AC3E}">
        <p14:creationId xmlns:p14="http://schemas.microsoft.com/office/powerpoint/2010/main" val="40191352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190</a:t>
            </a:fld>
            <a:endParaRPr kumimoji="1" lang="zh-CN" altLang="en-US"/>
          </a:p>
        </p:txBody>
      </p:sp>
    </p:spTree>
    <p:extLst>
      <p:ext uri="{BB962C8B-B14F-4D97-AF65-F5344CB8AC3E}">
        <p14:creationId xmlns:p14="http://schemas.microsoft.com/office/powerpoint/2010/main" val="1309791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ALOHA</a:t>
            </a:r>
            <a:r>
              <a:rPr lang="zh-CN" altLang="zh-CN" sz="1200" kern="1200" dirty="0">
                <a:solidFill>
                  <a:schemeClr val="tx1"/>
                </a:solidFill>
                <a:effectLst/>
                <a:latin typeface="+mn-lt"/>
                <a:ea typeface="+mn-ea"/>
                <a:cs typeface="+mn-cs"/>
              </a:rPr>
              <a:t>协议简单有效，但是，信道利用率比较低，尤其是高负载的情况下，新帧、重传帧交织在一起，冲突频频，比较混乱。这样的协议，是不是早已经成为过眼烟云了呢？有时候，简单才是最好的猫，当有线电视电缆接入</a:t>
            </a:r>
            <a:r>
              <a:rPr lang="en-US" altLang="zh-CN" sz="1200" kern="1200" dirty="0">
                <a:solidFill>
                  <a:schemeClr val="tx1"/>
                </a:solidFill>
                <a:effectLst/>
                <a:latin typeface="+mn-lt"/>
                <a:ea typeface="+mn-ea"/>
                <a:cs typeface="+mn-cs"/>
              </a:rPr>
              <a:t>Internet</a:t>
            </a:r>
            <a:r>
              <a:rPr lang="zh-CN" altLang="zh-CN" sz="1200" kern="1200" dirty="0">
                <a:solidFill>
                  <a:schemeClr val="tx1"/>
                </a:solidFill>
                <a:effectLst/>
                <a:latin typeface="+mn-lt"/>
                <a:ea typeface="+mn-ea"/>
                <a:cs typeface="+mn-cs"/>
              </a:rPr>
              <a:t>的时候，当</a:t>
            </a:r>
            <a:r>
              <a:rPr lang="en-US" altLang="zh-CN" sz="1200" kern="1200" dirty="0">
                <a:solidFill>
                  <a:schemeClr val="tx1"/>
                </a:solidFill>
                <a:effectLst/>
                <a:latin typeface="+mn-lt"/>
                <a:ea typeface="+mn-ea"/>
                <a:cs typeface="+mn-cs"/>
              </a:rPr>
              <a:t>RFID</a:t>
            </a:r>
            <a:r>
              <a:rPr lang="zh-CN" altLang="zh-CN" sz="1200" kern="1200" dirty="0">
                <a:solidFill>
                  <a:schemeClr val="tx1"/>
                </a:solidFill>
                <a:effectLst/>
                <a:latin typeface="+mn-lt"/>
                <a:ea typeface="+mn-ea"/>
                <a:cs typeface="+mn-cs"/>
              </a:rPr>
              <a:t>多标签读写访问的时候，被遗忘的分槽</a:t>
            </a:r>
            <a:r>
              <a:rPr lang="en-US" altLang="zh-CN" sz="1200" kern="1200" dirty="0">
                <a:solidFill>
                  <a:schemeClr val="tx1"/>
                </a:solidFill>
                <a:effectLst/>
                <a:latin typeface="+mn-lt"/>
                <a:ea typeface="+mn-ea"/>
                <a:cs typeface="+mn-cs"/>
              </a:rPr>
              <a:t>ALOHA</a:t>
            </a:r>
            <a:r>
              <a:rPr lang="zh-CN" altLang="zh-CN" sz="1200" kern="1200" dirty="0">
                <a:solidFill>
                  <a:schemeClr val="tx1"/>
                </a:solidFill>
                <a:effectLst/>
                <a:latin typeface="+mn-lt"/>
                <a:ea typeface="+mn-ea"/>
                <a:cs typeface="+mn-cs"/>
              </a:rPr>
              <a:t>协议被翻了出来，推动了问题的解决。不管是看起来是完美的协议，还是看起来糟糕的协议，它的产生一定是有道理的，也许这个时候还用不上，但在不经意的某个时候，被想起了，也许就起了大作用。所以，我们在学习这些看起来过时的协议的时候，关注它解决了什么问题，它的优势所在，这样我们可以在适宜的时候想起它。</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27</a:t>
            </a:fld>
            <a:endParaRPr kumimoji="1" lang="zh-CN" altLang="en-US"/>
          </a:p>
        </p:txBody>
      </p:sp>
    </p:spTree>
    <p:extLst>
      <p:ext uri="{BB962C8B-B14F-4D97-AF65-F5344CB8AC3E}">
        <p14:creationId xmlns:p14="http://schemas.microsoft.com/office/powerpoint/2010/main" val="23752257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191</a:t>
            </a:fld>
            <a:endParaRPr kumimoji="1" lang="zh-CN" altLang="en-US"/>
          </a:p>
        </p:txBody>
      </p:sp>
    </p:spTree>
    <p:extLst>
      <p:ext uri="{BB962C8B-B14F-4D97-AF65-F5344CB8AC3E}">
        <p14:creationId xmlns:p14="http://schemas.microsoft.com/office/powerpoint/2010/main" val="40688894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192</a:t>
            </a:fld>
            <a:endParaRPr kumimoji="1" lang="zh-CN" altLang="en-US"/>
          </a:p>
        </p:txBody>
      </p:sp>
    </p:spTree>
    <p:extLst>
      <p:ext uri="{BB962C8B-B14F-4D97-AF65-F5344CB8AC3E}">
        <p14:creationId xmlns:p14="http://schemas.microsoft.com/office/powerpoint/2010/main" val="45259360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kumimoji="1" lang="en-US" altLang="zh-CN" sz="1200" dirty="0"/>
          </a:p>
          <a:p>
            <a:pPr marL="0" indent="0">
              <a:buFont typeface="Arial" panose="020B0604020202020204" pitchFamily="34" charset="0"/>
              <a:buNone/>
            </a:pPr>
            <a:endParaRPr kumimoji="1" lang="en-US" altLang="zh-CN" sz="1200" dirty="0"/>
          </a:p>
          <a:p>
            <a:pPr marL="171450" indent="-171450">
              <a:buFont typeface="Arial" panose="020B0604020202020204" pitchFamily="34" charset="0"/>
              <a:buChar char="•"/>
            </a:pPr>
            <a:endParaRPr kumimoji="1" lang="en-US" altLang="zh-CN" sz="1200"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193</a:t>
            </a:fld>
            <a:endParaRPr kumimoji="1" lang="zh-CN" altLang="en-US"/>
          </a:p>
        </p:txBody>
      </p:sp>
    </p:spTree>
    <p:extLst>
      <p:ext uri="{BB962C8B-B14F-4D97-AF65-F5344CB8AC3E}">
        <p14:creationId xmlns:p14="http://schemas.microsoft.com/office/powerpoint/2010/main" val="396101672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194</a:t>
            </a:fld>
            <a:endParaRPr kumimoji="1" lang="zh-CN" altLang="en-US"/>
          </a:p>
        </p:txBody>
      </p:sp>
    </p:spTree>
    <p:extLst>
      <p:ext uri="{BB962C8B-B14F-4D97-AF65-F5344CB8AC3E}">
        <p14:creationId xmlns:p14="http://schemas.microsoft.com/office/powerpoint/2010/main" val="1523185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有多种</a:t>
            </a:r>
            <a:r>
              <a:rPr lang="en-US" altLang="zh-CN" dirty="0"/>
              <a:t>CSMA</a:t>
            </a:r>
            <a:r>
              <a:rPr lang="zh-CN" altLang="en-US" dirty="0"/>
              <a:t>，</a:t>
            </a:r>
            <a:endParaRPr lang="en-US" altLang="zh-CN" dirty="0"/>
          </a:p>
          <a:p>
            <a:r>
              <a:rPr lang="zh-CN" altLang="en-US" dirty="0"/>
              <a:t>不管是哪一种</a:t>
            </a:r>
            <a:r>
              <a:rPr lang="en-US" altLang="zh-CN" dirty="0"/>
              <a:t>CSMA</a:t>
            </a:r>
            <a:r>
              <a:rPr lang="zh-CN" altLang="en-US" dirty="0"/>
              <a:t>，不再像</a:t>
            </a:r>
            <a:r>
              <a:rPr lang="en-US" altLang="zh-CN" dirty="0"/>
              <a:t>ALOHA</a:t>
            </a:r>
            <a:r>
              <a:rPr lang="zh-CN" altLang="en-US" dirty="0"/>
              <a:t>协议，通过发帧前的侦听，降低冲突发生的可能性。</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28</a:t>
            </a:fld>
            <a:endParaRPr kumimoji="1" lang="zh-CN" altLang="en-US"/>
          </a:p>
        </p:txBody>
      </p:sp>
    </p:spTree>
    <p:extLst>
      <p:ext uri="{BB962C8B-B14F-4D97-AF65-F5344CB8AC3E}">
        <p14:creationId xmlns:p14="http://schemas.microsoft.com/office/powerpoint/2010/main" val="4125005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29</a:t>
            </a:fld>
            <a:endParaRPr kumimoji="1" lang="zh-CN" altLang="en-US"/>
          </a:p>
        </p:txBody>
      </p:sp>
    </p:spTree>
    <p:extLst>
      <p:ext uri="{BB962C8B-B14F-4D97-AF65-F5344CB8AC3E}">
        <p14:creationId xmlns:p14="http://schemas.microsoft.com/office/powerpoint/2010/main" val="4134971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“先听后发”的</a:t>
            </a:r>
            <a:r>
              <a:rPr lang="en-US" altLang="zh-CN" dirty="0"/>
              <a:t>CSMA</a:t>
            </a:r>
            <a:r>
              <a:rPr lang="zh-CN" altLang="en-US" dirty="0"/>
              <a:t>改变了 </a:t>
            </a:r>
            <a:r>
              <a:rPr lang="en-US" altLang="zh-CN" dirty="0"/>
              <a:t>ALOHA</a:t>
            </a:r>
            <a:r>
              <a:rPr lang="zh-CN" altLang="en-US" dirty="0"/>
              <a:t>的任性随意发，看起来非常礼貌，感觉避免了冲突，但事实是否如此呢？信号在介质上的传播速度只有在自由空间的</a:t>
            </a:r>
            <a:r>
              <a:rPr lang="en-US" altLang="zh-CN" dirty="0"/>
              <a:t>65%</a:t>
            </a:r>
            <a:r>
              <a:rPr lang="zh-CN" altLang="en-US" dirty="0"/>
              <a:t>左右，一般近似为：</a:t>
            </a:r>
            <a:r>
              <a:rPr lang="en-US" altLang="zh-CN" dirty="0"/>
              <a:t>200m/</a:t>
            </a:r>
            <a:r>
              <a:rPr lang="en-US" altLang="zh-CN" dirty="0" err="1"/>
              <a:t>μs</a:t>
            </a:r>
            <a:endParaRPr lang="en-US" altLang="zh-CN" dirty="0"/>
          </a:p>
          <a:p>
            <a:r>
              <a:rPr lang="zh-CN" altLang="en-US" dirty="0"/>
              <a:t>由于传播延迟时间的存在，某个站发出报文后仍会遇到冲突</a:t>
            </a:r>
            <a:endParaRPr lang="en-US" altLang="zh-CN" dirty="0"/>
          </a:p>
          <a:p>
            <a:endParaRPr lang="en-US" altLang="zh-CN" dirty="0"/>
          </a:p>
          <a:p>
            <a:r>
              <a:rPr lang="zh-CN" altLang="en-US" dirty="0"/>
              <a:t>还有一种情形，</a:t>
            </a:r>
            <a:r>
              <a:rPr lang="en-US" altLang="zh-CN" dirty="0"/>
              <a:t>2</a:t>
            </a:r>
            <a:r>
              <a:rPr lang="zh-CN" altLang="en-US" dirty="0"/>
              <a:t>个以上的工作站同时侦听后同时发送，将发生冲突。可以举个餐馆等餐的例子：一个快吃完的人背后站着两个等餐的人，一旦吃完，两个人都争抢这个位子。</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32</a:t>
            </a:fld>
            <a:endParaRPr kumimoji="1" lang="zh-CN" altLang="en-US"/>
          </a:p>
        </p:txBody>
      </p:sp>
    </p:spTree>
    <p:extLst>
      <p:ext uri="{BB962C8B-B14F-4D97-AF65-F5344CB8AC3E}">
        <p14:creationId xmlns:p14="http://schemas.microsoft.com/office/powerpoint/2010/main" val="47182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a:t>
            </a:fld>
            <a:endParaRPr kumimoji="1" lang="zh-CN" altLang="en-US"/>
          </a:p>
        </p:txBody>
      </p:sp>
    </p:spTree>
    <p:extLst>
      <p:ext uri="{BB962C8B-B14F-4D97-AF65-F5344CB8AC3E}">
        <p14:creationId xmlns:p14="http://schemas.microsoft.com/office/powerpoint/2010/main" val="9682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延迟导致了发生冲突（碰撞）。</a:t>
            </a:r>
            <a:endParaRPr lang="en-US" altLang="zh-CN" dirty="0"/>
          </a:p>
          <a:p>
            <a:r>
              <a:rPr lang="zh-CN" altLang="en-US" dirty="0"/>
              <a:t>冲突了的双方帧都受到了破坏，信号异常，双方都能够检测到这次冲突。图中，在冲突后，甲方需要（</a:t>
            </a:r>
            <a:r>
              <a:rPr lang="en-US" altLang="zh-CN" dirty="0"/>
              <a:t>t4-t2</a:t>
            </a:r>
            <a:r>
              <a:rPr lang="zh-CN" altLang="en-US" dirty="0"/>
              <a:t>）的时间侦听到，接近</a:t>
            </a:r>
            <a:r>
              <a:rPr lang="en-US" altLang="zh-CN" dirty="0"/>
              <a:t>1/2*R</a:t>
            </a:r>
            <a:r>
              <a:rPr lang="zh-CN" altLang="en-US" dirty="0"/>
              <a:t>（</a:t>
            </a:r>
            <a:r>
              <a:rPr lang="en-US" altLang="zh-CN" dirty="0"/>
              <a:t>Round Trip Time</a:t>
            </a:r>
            <a:r>
              <a:rPr lang="zh-CN" altLang="en-US" dirty="0"/>
              <a:t>），而乙方需要（</a:t>
            </a:r>
            <a:r>
              <a:rPr lang="en-US" altLang="zh-CN" dirty="0"/>
              <a:t>t3-t2</a:t>
            </a:r>
            <a:r>
              <a:rPr lang="zh-CN" altLang="en-US" dirty="0"/>
              <a:t>）的时间可侦听到，接近</a:t>
            </a:r>
            <a:r>
              <a:rPr lang="en-US" altLang="zh-CN" dirty="0"/>
              <a:t>0</a:t>
            </a:r>
            <a:r>
              <a:rPr lang="zh-CN" altLang="en-US" dirty="0"/>
              <a:t>。</a:t>
            </a:r>
            <a:endParaRPr lang="en-US" altLang="zh-CN" dirty="0"/>
          </a:p>
          <a:p>
            <a:r>
              <a:rPr lang="zh-CN" altLang="en-US" dirty="0"/>
              <a:t>引出下页的冲突窗口（也叫碰撞窗口）定义</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33</a:t>
            </a:fld>
            <a:endParaRPr kumimoji="1" lang="zh-CN" altLang="en-US"/>
          </a:p>
        </p:txBody>
      </p:sp>
    </p:spTree>
    <p:extLst>
      <p:ext uri="{BB962C8B-B14F-4D97-AF65-F5344CB8AC3E}">
        <p14:creationId xmlns:p14="http://schemas.microsoft.com/office/powerpoint/2010/main" val="3186802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上页详细讲解，这页简单讲解，引出 冲突窗口的概念</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34</a:t>
            </a:fld>
            <a:endParaRPr kumimoji="1" lang="zh-CN" altLang="en-US"/>
          </a:p>
        </p:txBody>
      </p:sp>
    </p:spTree>
    <p:extLst>
      <p:ext uri="{BB962C8B-B14F-4D97-AF65-F5344CB8AC3E}">
        <p14:creationId xmlns:p14="http://schemas.microsoft.com/office/powerpoint/2010/main" val="592097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以太网中使用的介质访问控制协议。</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35</a:t>
            </a:fld>
            <a:endParaRPr kumimoji="1" lang="zh-CN" altLang="en-US"/>
          </a:p>
        </p:txBody>
      </p:sp>
    </p:spTree>
    <p:extLst>
      <p:ext uri="{BB962C8B-B14F-4D97-AF65-F5344CB8AC3E}">
        <p14:creationId xmlns:p14="http://schemas.microsoft.com/office/powerpoint/2010/main" val="2110640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所有工作站在发送的同时也接收自己的信号，监测发送的情况，一旦收到的信号与发出的不一致，就说明发生了冲突。</a:t>
            </a:r>
            <a:endParaRPr lang="en-US" altLang="zh-CN" sz="1200" dirty="0"/>
          </a:p>
          <a:p>
            <a:endParaRPr lang="en-US" altLang="zh-CN" sz="1200" dirty="0"/>
          </a:p>
          <a:p>
            <a:r>
              <a:rPr lang="zh-CN" altLang="en-US" sz="1200" dirty="0"/>
              <a:t>乙方检测到冲突，也会发送</a:t>
            </a:r>
            <a:r>
              <a:rPr lang="en-US" altLang="zh-CN" sz="1200" dirty="0"/>
              <a:t>JAM</a:t>
            </a:r>
            <a:r>
              <a:rPr lang="zh-CN" altLang="en-US" sz="1200" dirty="0"/>
              <a:t>信号。（图中为了简便起见，只画了甲发送冲突的示意）</a:t>
            </a:r>
            <a:endParaRPr lang="en-US" altLang="zh-CN" sz="1200" dirty="0"/>
          </a:p>
          <a:p>
            <a:endParaRPr lang="en-US" altLang="zh-CN" sz="1200" dirty="0"/>
          </a:p>
          <a:p>
            <a:r>
              <a:rPr lang="en-US" altLang="zh-CN" sz="1200" dirty="0"/>
              <a:t>JAM</a:t>
            </a:r>
            <a:r>
              <a:rPr lang="zh-CN" altLang="en-US" sz="1200" dirty="0"/>
              <a:t>信号就好像  “清道“ 一样，知会所有有帧要发（先听）的用户。实际上，强化信号就是一种干扰信号。</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36</a:t>
            </a:fld>
            <a:endParaRPr kumimoji="1" lang="zh-CN" altLang="en-US"/>
          </a:p>
        </p:txBody>
      </p:sp>
    </p:spTree>
    <p:extLst>
      <p:ext uri="{BB962C8B-B14F-4D97-AF65-F5344CB8AC3E}">
        <p14:creationId xmlns:p14="http://schemas.microsoft.com/office/powerpoint/2010/main" val="78022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从网卡检测信号的原理讲起，为后面的最短帧长计算打下基础</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37</a:t>
            </a:fld>
            <a:endParaRPr kumimoji="1" lang="zh-CN" altLang="en-US"/>
          </a:p>
        </p:txBody>
      </p:sp>
    </p:spTree>
    <p:extLst>
      <p:ext uri="{BB962C8B-B14F-4D97-AF65-F5344CB8AC3E}">
        <p14:creationId xmlns:p14="http://schemas.microsoft.com/office/powerpoint/2010/main" val="1627178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03275" indent="-307975">
              <a:spcBef>
                <a:spcPct val="30000"/>
              </a:spcBef>
              <a:defRPr sz="1200">
                <a:solidFill>
                  <a:schemeClr val="tx1"/>
                </a:solidFill>
                <a:latin typeface="Arial" panose="020B0604020202020204" pitchFamily="34" charset="0"/>
                <a:ea typeface="宋体" panose="02010600030101010101" pitchFamily="2" charset="-122"/>
              </a:defRPr>
            </a:lvl2pPr>
            <a:lvl3pPr marL="1236663" indent="-246063">
              <a:spcBef>
                <a:spcPct val="30000"/>
              </a:spcBef>
              <a:defRPr sz="1200">
                <a:solidFill>
                  <a:schemeClr val="tx1"/>
                </a:solidFill>
                <a:latin typeface="Arial" panose="020B0604020202020204" pitchFamily="34" charset="0"/>
                <a:ea typeface="宋体" panose="02010600030101010101" pitchFamily="2" charset="-122"/>
              </a:defRPr>
            </a:lvl3pPr>
            <a:lvl4pPr marL="1731963" indent="-246063">
              <a:spcBef>
                <a:spcPct val="30000"/>
              </a:spcBef>
              <a:defRPr sz="1200">
                <a:solidFill>
                  <a:schemeClr val="tx1"/>
                </a:solidFill>
                <a:latin typeface="Arial" panose="020B0604020202020204" pitchFamily="34" charset="0"/>
                <a:ea typeface="宋体" panose="02010600030101010101" pitchFamily="2" charset="-122"/>
              </a:defRPr>
            </a:lvl4pPr>
            <a:lvl5pPr marL="2227263" indent="-246063">
              <a:spcBef>
                <a:spcPct val="30000"/>
              </a:spcBef>
              <a:defRPr sz="1200">
                <a:solidFill>
                  <a:schemeClr val="tx1"/>
                </a:solidFill>
                <a:latin typeface="Arial" panose="020B0604020202020204" pitchFamily="34" charset="0"/>
                <a:ea typeface="宋体" panose="02010600030101010101" pitchFamily="2" charset="-122"/>
              </a:defRPr>
            </a:lvl5pPr>
            <a:lvl6pPr marL="26844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1416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5988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0560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24D61B9-FC69-432B-9C8E-8ECAC94DA9CD}" type="slidenum">
              <a:rPr lang="en-US" altLang="zh-CN" sz="1300" smtClean="0"/>
              <a:pPr>
                <a:spcBef>
                  <a:spcPct val="0"/>
                </a:spcBef>
              </a:pPr>
              <a:t>38</a:t>
            </a:fld>
            <a:endParaRPr lang="en-US" altLang="zh-CN" sz="13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抽象出信道的三种状态</a:t>
            </a:r>
            <a:endParaRPr lang="zh-CN" altLang="zh-CN" dirty="0">
              <a:latin typeface="Arial" panose="020B0604020202020204" pitchFamily="34" charset="0"/>
            </a:endParaRPr>
          </a:p>
        </p:txBody>
      </p:sp>
    </p:spTree>
    <p:extLst>
      <p:ext uri="{BB962C8B-B14F-4D97-AF65-F5344CB8AC3E}">
        <p14:creationId xmlns:p14="http://schemas.microsoft.com/office/powerpoint/2010/main" val="1554206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a:t>
            </a:r>
            <a:r>
              <a:rPr lang="en-US" altLang="zh-CN" dirty="0"/>
              <a:t>1-</a:t>
            </a:r>
            <a:r>
              <a:rPr lang="zh-CN" altLang="en-US" dirty="0"/>
              <a:t>持续（</a:t>
            </a:r>
            <a:r>
              <a:rPr lang="en-US" altLang="zh-CN" dirty="0"/>
              <a:t>CSMA</a:t>
            </a:r>
            <a:r>
              <a:rPr lang="zh-CN" altLang="en-US" dirty="0"/>
              <a:t>）的性能讲解，以及为什么以太网会采用它：折中考虑。</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以太网信道的利用率，约</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。薛庆水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刘培玉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王新华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刘树刚</a:t>
            </a:r>
            <a:r>
              <a:rPr lang="en-US" altLang="zh-CN" sz="1200" b="0" i="0" kern="1200" dirty="0">
                <a:solidFill>
                  <a:schemeClr val="tx1"/>
                </a:solidFill>
                <a:effectLst/>
                <a:latin typeface="+mn-lt"/>
                <a:ea typeface="+mn-ea"/>
                <a:cs typeface="+mn-cs"/>
              </a:rPr>
              <a:t>.CSMA/CD</a:t>
            </a:r>
            <a:r>
              <a:rPr lang="zh-CN" altLang="en-US" sz="1200" b="0" i="0" kern="1200" dirty="0">
                <a:solidFill>
                  <a:schemeClr val="tx1"/>
                </a:solidFill>
                <a:effectLst/>
                <a:latin typeface="+mn-lt"/>
                <a:ea typeface="+mn-ea"/>
                <a:cs typeface="+mn-cs"/>
              </a:rPr>
              <a:t>的建模和性能分析</a:t>
            </a:r>
            <a:r>
              <a:rPr lang="en-US" altLang="zh-CN" sz="1200" b="0" i="0" kern="1200" dirty="0">
                <a:solidFill>
                  <a:schemeClr val="tx1"/>
                </a:solidFill>
                <a:effectLst/>
                <a:latin typeface="+mn-lt"/>
                <a:ea typeface="+mn-ea"/>
                <a:cs typeface="+mn-cs"/>
              </a:rPr>
              <a:t>[J].</a:t>
            </a:r>
            <a:r>
              <a:rPr lang="zh-CN" altLang="en-US" sz="1200" b="0" i="0" kern="1200" dirty="0">
                <a:solidFill>
                  <a:schemeClr val="tx1"/>
                </a:solidFill>
                <a:effectLst/>
                <a:latin typeface="+mn-lt"/>
                <a:ea typeface="+mn-ea"/>
                <a:cs typeface="+mn-cs"/>
              </a:rPr>
              <a:t>计算机工程与应用</a:t>
            </a:r>
            <a:r>
              <a:rPr lang="en-US" altLang="zh-CN" sz="1200" b="0" i="0" kern="1200" dirty="0">
                <a:solidFill>
                  <a:schemeClr val="tx1"/>
                </a:solidFill>
                <a:effectLst/>
                <a:latin typeface="+mn-lt"/>
                <a:ea typeface="+mn-ea"/>
                <a:cs typeface="+mn-cs"/>
              </a:rPr>
              <a:t>,2001(16):82-83+109.</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39</a:t>
            </a:fld>
            <a:endParaRPr kumimoji="1" lang="zh-CN" altLang="en-US"/>
          </a:p>
        </p:txBody>
      </p:sp>
    </p:spTree>
    <p:extLst>
      <p:ext uri="{BB962C8B-B14F-4D97-AF65-F5344CB8AC3E}">
        <p14:creationId xmlns:p14="http://schemas.microsoft.com/office/powerpoint/2010/main" val="2606649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03275" indent="-307975">
              <a:spcBef>
                <a:spcPct val="30000"/>
              </a:spcBef>
              <a:defRPr sz="1200">
                <a:solidFill>
                  <a:schemeClr val="tx1"/>
                </a:solidFill>
                <a:latin typeface="Arial" panose="020B0604020202020204" pitchFamily="34" charset="0"/>
                <a:ea typeface="宋体" panose="02010600030101010101" pitchFamily="2" charset="-122"/>
              </a:defRPr>
            </a:lvl2pPr>
            <a:lvl3pPr marL="1236663" indent="-246063">
              <a:spcBef>
                <a:spcPct val="30000"/>
              </a:spcBef>
              <a:defRPr sz="1200">
                <a:solidFill>
                  <a:schemeClr val="tx1"/>
                </a:solidFill>
                <a:latin typeface="Arial" panose="020B0604020202020204" pitchFamily="34" charset="0"/>
                <a:ea typeface="宋体" panose="02010600030101010101" pitchFamily="2" charset="-122"/>
              </a:defRPr>
            </a:lvl3pPr>
            <a:lvl4pPr marL="1731963" indent="-246063">
              <a:spcBef>
                <a:spcPct val="30000"/>
              </a:spcBef>
              <a:defRPr sz="1200">
                <a:solidFill>
                  <a:schemeClr val="tx1"/>
                </a:solidFill>
                <a:latin typeface="Arial" panose="020B0604020202020204" pitchFamily="34" charset="0"/>
                <a:ea typeface="宋体" panose="02010600030101010101" pitchFamily="2" charset="-122"/>
              </a:defRPr>
            </a:lvl4pPr>
            <a:lvl5pPr marL="2227263" indent="-246063">
              <a:spcBef>
                <a:spcPct val="30000"/>
              </a:spcBef>
              <a:defRPr sz="1200">
                <a:solidFill>
                  <a:schemeClr val="tx1"/>
                </a:solidFill>
                <a:latin typeface="Arial" panose="020B0604020202020204" pitchFamily="34" charset="0"/>
                <a:ea typeface="宋体" panose="02010600030101010101" pitchFamily="2" charset="-122"/>
              </a:defRPr>
            </a:lvl5pPr>
            <a:lvl6pPr marL="26844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1416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5988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056063" indent="-24606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D28205B-7465-4D77-99B4-EAE738113FC4}" type="slidenum">
              <a:rPr lang="en-US" altLang="zh-CN" sz="1300" smtClean="0"/>
              <a:pPr>
                <a:spcBef>
                  <a:spcPct val="0"/>
                </a:spcBef>
              </a:pPr>
              <a:t>40</a:t>
            </a:fld>
            <a:endParaRPr lang="en-US" altLang="zh-CN" sz="13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特点：以一种确定的方式决定使用权，消除了冲突</a:t>
            </a:r>
            <a:endParaRPr lang="zh-CN" altLang="zh-CN" dirty="0">
              <a:latin typeface="Arial" panose="020B0604020202020204" pitchFamily="34" charset="0"/>
            </a:endParaRPr>
          </a:p>
        </p:txBody>
      </p:sp>
    </p:spTree>
    <p:extLst>
      <p:ext uri="{BB962C8B-B14F-4D97-AF65-F5344CB8AC3E}">
        <p14:creationId xmlns:p14="http://schemas.microsoft.com/office/powerpoint/2010/main" val="1692650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41</a:t>
            </a:fld>
            <a:endParaRPr kumimoji="1" lang="zh-CN" altLang="en-US"/>
          </a:p>
        </p:txBody>
      </p:sp>
    </p:spTree>
    <p:extLst>
      <p:ext uri="{BB962C8B-B14F-4D97-AF65-F5344CB8AC3E}">
        <p14:creationId xmlns:p14="http://schemas.microsoft.com/office/powerpoint/2010/main" val="754746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pPr>
            <a:r>
              <a:rPr lang="zh-CN" altLang="en-US" sz="1200" dirty="0"/>
              <a:t>在</a:t>
            </a:r>
            <a:r>
              <a:rPr lang="zh-CN" altLang="en-US" sz="1200" dirty="0">
                <a:solidFill>
                  <a:srgbClr val="C00000"/>
                </a:solidFill>
              </a:rPr>
              <a:t>低负荷</a:t>
            </a:r>
            <a:r>
              <a:rPr lang="zh-CN" altLang="en-US" sz="1200" dirty="0"/>
              <a:t>条件下，如每帧的数据量为</a:t>
            </a:r>
            <a:r>
              <a:rPr lang="en-US" altLang="zh-CN" sz="1200" dirty="0"/>
              <a:t>d bit</a:t>
            </a:r>
            <a:r>
              <a:rPr lang="zh-CN" altLang="en-US" sz="1200" dirty="0"/>
              <a:t>，额外比特数为</a:t>
            </a:r>
            <a:r>
              <a:rPr lang="en-US" altLang="zh-CN" sz="1200" dirty="0"/>
              <a:t>N</a:t>
            </a:r>
            <a:r>
              <a:rPr lang="zh-CN" altLang="en-US" sz="1200" dirty="0"/>
              <a:t>（等待时隙），则效率为</a:t>
            </a:r>
            <a:r>
              <a:rPr lang="en-US" altLang="zh-CN" sz="1200" dirty="0"/>
              <a:t>d/(</a:t>
            </a:r>
            <a:r>
              <a:rPr lang="en-US" altLang="zh-CN" sz="1200" dirty="0" err="1"/>
              <a:t>d+N</a:t>
            </a:r>
            <a:r>
              <a:rPr lang="en-US" altLang="zh-CN" sz="1200" dirty="0"/>
              <a:t>)</a:t>
            </a:r>
          </a:p>
          <a:p>
            <a:pPr eaLnBrk="1" hangingPunct="1">
              <a:lnSpc>
                <a:spcPct val="150000"/>
              </a:lnSpc>
            </a:pPr>
            <a:r>
              <a:rPr lang="zh-CN" altLang="en-US" sz="1200" dirty="0"/>
              <a:t>在高负荷条件下，即所有的站都希望一帧接一帧发送，位图按平均分配给每一帧，一帧只占一位，则效率为</a:t>
            </a:r>
            <a:r>
              <a:rPr lang="en-US" altLang="zh-CN" sz="1200" dirty="0"/>
              <a:t>d/(d+1)</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42</a:t>
            </a:fld>
            <a:endParaRPr kumimoji="1" lang="zh-CN" altLang="en-US"/>
          </a:p>
        </p:txBody>
      </p:sp>
    </p:spTree>
    <p:extLst>
      <p:ext uri="{BB962C8B-B14F-4D97-AF65-F5344CB8AC3E}">
        <p14:creationId xmlns:p14="http://schemas.microsoft.com/office/powerpoint/2010/main" val="2629529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从总体上交代清楚本章要解决什么问题，它在参考模型上的位置以及主要的内容。</a:t>
            </a:r>
            <a:endParaRPr lang="en-US" altLang="zh-CN" dirty="0"/>
          </a:p>
          <a:p>
            <a:endParaRPr lang="en-US" altLang="zh-CN" dirty="0"/>
          </a:p>
          <a:p>
            <a:r>
              <a:rPr lang="zh-CN" altLang="en-US" dirty="0"/>
              <a:t>强调：</a:t>
            </a:r>
            <a:r>
              <a:rPr lang="en-US" altLang="zh-CN" dirty="0"/>
              <a:t>IEEE802. </a:t>
            </a:r>
            <a:r>
              <a:rPr lang="zh-CN" altLang="en-US" dirty="0"/>
              <a:t>系列的扩展性。</a:t>
            </a:r>
            <a:r>
              <a:rPr lang="en-US" altLang="zh-CN" dirty="0"/>
              <a:t>LLC</a:t>
            </a:r>
            <a:r>
              <a:rPr lang="zh-CN" altLang="en-US" dirty="0"/>
              <a:t>（</a:t>
            </a:r>
            <a:r>
              <a:rPr lang="en-US" altLang="zh-CN" dirty="0"/>
              <a:t>Logical Link Control</a:t>
            </a:r>
            <a:r>
              <a:rPr lang="zh-CN" altLang="en-US" dirty="0"/>
              <a:t>）子层不单独讲，在这里提及它的承上启下作用。</a:t>
            </a:r>
            <a:endParaRPr lang="en-US" altLang="zh-CN" dirty="0"/>
          </a:p>
          <a:p>
            <a:endParaRPr lang="en-US" altLang="zh-CN" dirty="0"/>
          </a:p>
          <a:p>
            <a:r>
              <a:rPr lang="en-US" altLang="zh-CN" dirty="0"/>
              <a:t>MAC</a:t>
            </a:r>
            <a:r>
              <a:rPr lang="zh-CN" altLang="en-US" dirty="0"/>
              <a:t>（</a:t>
            </a:r>
            <a:r>
              <a:rPr lang="en-US" altLang="zh-CN" dirty="0"/>
              <a:t>Media Access Control</a:t>
            </a:r>
            <a:r>
              <a:rPr lang="zh-CN" altLang="en-US" dirty="0"/>
              <a:t>）子层跟</a:t>
            </a:r>
            <a:r>
              <a:rPr lang="en-US" altLang="zh-CN" dirty="0"/>
              <a:t>LLC</a:t>
            </a:r>
            <a:r>
              <a:rPr lang="zh-CN" altLang="en-US" dirty="0"/>
              <a:t>子层的关系，跟以太网</a:t>
            </a:r>
            <a:r>
              <a:rPr lang="en-US" altLang="zh-CN" dirty="0"/>
              <a:t>/802.3</a:t>
            </a:r>
            <a:r>
              <a:rPr lang="zh-CN" altLang="en-US" dirty="0"/>
              <a:t>的关系</a:t>
            </a:r>
            <a:endParaRPr lang="en-US" altLang="zh-CN" dirty="0"/>
          </a:p>
          <a:p>
            <a:endParaRPr lang="en-US" altLang="zh-CN" dirty="0"/>
          </a:p>
          <a:p>
            <a:r>
              <a:rPr lang="en-US" altLang="zh-CN" dirty="0"/>
              <a:t>4.4</a:t>
            </a:r>
            <a:r>
              <a:rPr lang="zh-CN" altLang="en-US" dirty="0"/>
              <a:t>小节要讲的二层交换，是数据链路层的内容，看起来好像跟</a:t>
            </a:r>
            <a:r>
              <a:rPr lang="en-US" altLang="zh-CN" dirty="0"/>
              <a:t>MAC</a:t>
            </a:r>
            <a:r>
              <a:rPr lang="zh-CN" altLang="en-US" dirty="0"/>
              <a:t>没有什么关系，但它讲的仍然是信道访问的事情，是局域网设备完成的工作内容，所以，放到了这一章。</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a:t>
            </a:fld>
            <a:endParaRPr kumimoji="1" lang="zh-CN" altLang="en-US"/>
          </a:p>
        </p:txBody>
      </p:sp>
    </p:spTree>
    <p:extLst>
      <p:ext uri="{BB962C8B-B14F-4D97-AF65-F5344CB8AC3E}">
        <p14:creationId xmlns:p14="http://schemas.microsoft.com/office/powerpoint/2010/main" val="1209312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如果站有个等待传输的帧队列，当它接收到令牌就可以发送帧，然后再把令牌传递到下一站。如果它没有排队的帧要传，则它只是简单地把令牌传递下去。</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令牌环曾经是早期局域网的一种普遍选择，稍后还有光纤分布式环网（</a:t>
            </a:r>
            <a:r>
              <a:rPr lang="en-US" altLang="zh-CN" sz="1200" kern="1200" dirty="0">
                <a:solidFill>
                  <a:schemeClr val="tx1"/>
                </a:solidFill>
                <a:effectLst/>
                <a:latin typeface="+mn-lt"/>
                <a:ea typeface="+mn-ea"/>
                <a:cs typeface="+mn-cs"/>
              </a:rPr>
              <a:t>FDDI</a:t>
            </a:r>
            <a:r>
              <a:rPr lang="zh-CN" altLang="en-US" sz="1200" kern="1200" dirty="0">
                <a:solidFill>
                  <a:schemeClr val="tx1"/>
                </a:solidFill>
                <a:effectLst/>
                <a:latin typeface="+mn-lt"/>
                <a:ea typeface="+mn-ea"/>
                <a:cs typeface="+mn-cs"/>
              </a:rPr>
              <a:t>），曾经的辉煌被以太网击得粉碎。</a:t>
            </a:r>
            <a:r>
              <a:rPr lang="en-US" altLang="zh-CN" sz="1200" kern="1200" dirty="0">
                <a:solidFill>
                  <a:schemeClr val="tx1"/>
                </a:solidFill>
                <a:effectLst/>
                <a:latin typeface="+mn-lt"/>
                <a:ea typeface="+mn-ea"/>
                <a:cs typeface="+mn-cs"/>
              </a:rPr>
              <a:t>2004</a:t>
            </a:r>
            <a:r>
              <a:rPr lang="zh-CN" altLang="en-US" sz="1200" kern="1200" dirty="0">
                <a:solidFill>
                  <a:schemeClr val="tx1"/>
                </a:solidFill>
                <a:effectLst/>
                <a:latin typeface="+mn-lt"/>
                <a:ea typeface="+mn-ea"/>
                <a:cs typeface="+mn-cs"/>
              </a:rPr>
              <a:t>年，推出的</a:t>
            </a:r>
            <a:r>
              <a:rPr lang="en-US" altLang="zh-CN" sz="1200" kern="1200" dirty="0">
                <a:solidFill>
                  <a:schemeClr val="tx1"/>
                </a:solidFill>
                <a:effectLst/>
                <a:latin typeface="+mn-lt"/>
                <a:ea typeface="+mn-ea"/>
                <a:cs typeface="+mn-cs"/>
              </a:rPr>
              <a:t>IEEE802.7</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弹性数据包环（</a:t>
            </a:r>
            <a:r>
              <a:rPr lang="en-US" altLang="zh-CN" sz="1200" kern="1200" dirty="0">
                <a:solidFill>
                  <a:schemeClr val="tx1"/>
                </a:solidFill>
                <a:effectLst/>
                <a:latin typeface="+mn-lt"/>
                <a:ea typeface="+mn-ea"/>
                <a:cs typeface="+mn-cs"/>
              </a:rPr>
              <a:t>RPR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Resilient Packet Ring</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，也许会再创辉煌。</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43</a:t>
            </a:fld>
            <a:endParaRPr kumimoji="1" lang="zh-CN" altLang="en-US"/>
          </a:p>
        </p:txBody>
      </p:sp>
    </p:spTree>
    <p:extLst>
      <p:ext uri="{BB962C8B-B14F-4D97-AF65-F5344CB8AC3E}">
        <p14:creationId xmlns:p14="http://schemas.microsoft.com/office/powerpoint/2010/main" val="256400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一</a:t>
            </a:r>
            <a:r>
              <a:rPr lang="zh-CN" altLang="zh-CN" sz="1200" kern="1200" dirty="0">
                <a:solidFill>
                  <a:schemeClr val="tx1"/>
                </a:solidFill>
                <a:effectLst/>
                <a:latin typeface="+mn-lt"/>
                <a:ea typeface="+mn-ea"/>
                <a:cs typeface="+mn-cs"/>
              </a:rPr>
              <a:t>个站只要看到自己的地址位中的</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值位置被改写成了</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，则它必须放弃竞争。例如，如果站</a:t>
            </a:r>
            <a:r>
              <a:rPr lang="en-US" altLang="zh-CN" sz="1200" kern="1200" dirty="0">
                <a:solidFill>
                  <a:schemeClr val="tx1"/>
                </a:solidFill>
                <a:effectLst/>
                <a:latin typeface="+mn-lt"/>
                <a:ea typeface="+mn-ea"/>
                <a:cs typeface="+mn-cs"/>
              </a:rPr>
              <a:t>0010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0100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1001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1010</a:t>
            </a:r>
            <a:r>
              <a:rPr lang="zh-CN" altLang="zh-CN" sz="1200" kern="1200" dirty="0">
                <a:solidFill>
                  <a:schemeClr val="tx1"/>
                </a:solidFill>
                <a:effectLst/>
                <a:latin typeface="+mn-lt"/>
                <a:ea typeface="+mn-ea"/>
                <a:cs typeface="+mn-cs"/>
              </a:rPr>
              <a:t>都试图要获得信道，在第一位时间中，这些站分别传送</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。它们被</a:t>
            </a:r>
            <a:r>
              <a:rPr lang="en-US" altLang="zh-CN" sz="1200" kern="1200" dirty="0">
                <a:solidFill>
                  <a:schemeClr val="tx1"/>
                </a:solidFill>
                <a:effectLst/>
                <a:latin typeface="+mn-lt"/>
                <a:ea typeface="+mn-ea"/>
                <a:cs typeface="+mn-cs"/>
              </a:rPr>
              <a:t>OR</a:t>
            </a:r>
            <a:r>
              <a:rPr lang="zh-CN" altLang="zh-CN" sz="1200" kern="1200" dirty="0">
                <a:solidFill>
                  <a:schemeClr val="tx1"/>
                </a:solidFill>
                <a:effectLst/>
                <a:latin typeface="+mn-lt"/>
                <a:ea typeface="+mn-ea"/>
                <a:cs typeface="+mn-cs"/>
              </a:rPr>
              <a:t>在一起，得到</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。站</a:t>
            </a:r>
            <a:r>
              <a:rPr lang="en-US" altLang="zh-CN" sz="1200" kern="1200" dirty="0">
                <a:solidFill>
                  <a:schemeClr val="tx1"/>
                </a:solidFill>
                <a:effectLst/>
                <a:latin typeface="+mn-lt"/>
                <a:ea typeface="+mn-ea"/>
                <a:cs typeface="+mn-cs"/>
              </a:rPr>
              <a:t>0010</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0100</a:t>
            </a:r>
            <a:r>
              <a:rPr lang="zh-CN" altLang="zh-CN" sz="1200" kern="1200" dirty="0">
                <a:solidFill>
                  <a:schemeClr val="tx1"/>
                </a:solidFill>
                <a:effectLst/>
                <a:latin typeface="+mn-lt"/>
                <a:ea typeface="+mn-ea"/>
                <a:cs typeface="+mn-cs"/>
              </a:rPr>
              <a:t>看到了</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，它们立即明白有高序的站也在竞争信道，所以它们放弃这一轮的竞争。而站</a:t>
            </a:r>
            <a:r>
              <a:rPr lang="en-US" altLang="zh-CN" sz="1200" kern="1200" dirty="0">
                <a:solidFill>
                  <a:schemeClr val="tx1"/>
                </a:solidFill>
                <a:effectLst/>
                <a:latin typeface="+mn-lt"/>
                <a:ea typeface="+mn-ea"/>
                <a:cs typeface="+mn-cs"/>
              </a:rPr>
              <a:t>1001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1010</a:t>
            </a:r>
            <a:r>
              <a:rPr lang="zh-CN" altLang="zh-CN" sz="1200" kern="1200" dirty="0">
                <a:solidFill>
                  <a:schemeClr val="tx1"/>
                </a:solidFill>
                <a:effectLst/>
                <a:latin typeface="+mn-lt"/>
                <a:ea typeface="+mn-ea"/>
                <a:cs typeface="+mn-cs"/>
              </a:rPr>
              <a:t>则继续竞争信道。</a:t>
            </a:r>
          </a:p>
          <a:p>
            <a:r>
              <a:rPr lang="zh-CN" altLang="zh-CN" sz="1200" kern="1200" dirty="0">
                <a:solidFill>
                  <a:schemeClr val="tx1"/>
                </a:solidFill>
                <a:effectLst/>
                <a:latin typeface="+mn-lt"/>
                <a:ea typeface="+mn-ea"/>
                <a:cs typeface="+mn-cs"/>
              </a:rPr>
              <a:t>接下来的位为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，于是两者继续竞争；再接下来的位为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，所以站</a:t>
            </a:r>
            <a:r>
              <a:rPr lang="en-US" altLang="zh-CN" sz="1200" kern="1200" dirty="0">
                <a:solidFill>
                  <a:schemeClr val="tx1"/>
                </a:solidFill>
                <a:effectLst/>
                <a:latin typeface="+mn-lt"/>
                <a:ea typeface="+mn-ea"/>
                <a:cs typeface="+mn-cs"/>
              </a:rPr>
              <a:t>1001</a:t>
            </a:r>
            <a:r>
              <a:rPr lang="zh-CN" altLang="zh-CN" sz="1200" kern="1200" dirty="0">
                <a:solidFill>
                  <a:schemeClr val="tx1"/>
                </a:solidFill>
                <a:effectLst/>
                <a:latin typeface="+mn-lt"/>
                <a:ea typeface="+mn-ea"/>
                <a:cs typeface="+mn-cs"/>
              </a:rPr>
              <a:t>放弃。最后的胜者是</a:t>
            </a:r>
            <a:r>
              <a:rPr lang="en-US" altLang="zh-CN" sz="1200" kern="1200" dirty="0">
                <a:solidFill>
                  <a:schemeClr val="tx1"/>
                </a:solidFill>
                <a:effectLst/>
                <a:latin typeface="+mn-lt"/>
                <a:ea typeface="+mn-ea"/>
                <a:cs typeface="+mn-cs"/>
              </a:rPr>
              <a:t>1010</a:t>
            </a:r>
            <a:r>
              <a:rPr lang="zh-CN" altLang="zh-CN" sz="1200" kern="1200" dirty="0">
                <a:solidFill>
                  <a:schemeClr val="tx1"/>
                </a:solidFill>
                <a:effectLst/>
                <a:latin typeface="+mn-lt"/>
                <a:ea typeface="+mn-ea"/>
                <a:cs typeface="+mn-cs"/>
              </a:rPr>
              <a:t>，因为它有最高的地址。在赢得了竞争后，它现在可以传输一帧，之后又开始新一轮竞争。</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抛出问题，请同学讨论可能的方法：比如轮流使用序号</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44</a:t>
            </a:fld>
            <a:endParaRPr kumimoji="1" lang="zh-CN" altLang="en-US"/>
          </a:p>
        </p:txBody>
      </p:sp>
    </p:spTree>
    <p:extLst>
      <p:ext uri="{BB962C8B-B14F-4D97-AF65-F5344CB8AC3E}">
        <p14:creationId xmlns:p14="http://schemas.microsoft.com/office/powerpoint/2010/main" val="341700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lnSpc>
                <a:spcPct val="150000"/>
              </a:lnSpc>
            </a:pPr>
            <a:r>
              <a:rPr lang="zh-CN" altLang="en-US" sz="1200" kern="1200" dirty="0">
                <a:solidFill>
                  <a:schemeClr val="tx1"/>
                </a:solidFill>
                <a:effectLst/>
                <a:latin typeface="+mn-lt"/>
                <a:ea typeface="+mn-ea"/>
                <a:cs typeface="+mn-cs"/>
              </a:rPr>
              <a:t>有限竞争协议利用竞争协议和无冲突协议的优势：在低负荷时使用竞争法，以减少延迟时间。在高负荷时，使用无冲突法，以获得高的信道效率。</a:t>
            </a:r>
            <a:endParaRPr lang="en-US" altLang="zh-CN" sz="1200" kern="1200" dirty="0">
              <a:solidFill>
                <a:schemeClr val="tx1"/>
              </a:solidFill>
              <a:effectLst/>
              <a:latin typeface="+mn-lt"/>
              <a:ea typeface="+mn-ea"/>
              <a:cs typeface="+mn-cs"/>
            </a:endParaRPr>
          </a:p>
          <a:p>
            <a:pPr lvl="1" eaLnBrk="1" hangingPunct="1">
              <a:lnSpc>
                <a:spcPct val="150000"/>
              </a:lnSpc>
            </a:pPr>
            <a:endParaRPr lang="en-US" altLang="zh-CN" sz="1200" kern="1200" dirty="0">
              <a:solidFill>
                <a:schemeClr val="tx1"/>
              </a:solidFill>
              <a:effectLst/>
              <a:latin typeface="+mn-lt"/>
              <a:ea typeface="+mn-ea"/>
              <a:cs typeface="+mn-cs"/>
            </a:endParaRPr>
          </a:p>
          <a:p>
            <a:pPr lvl="1" eaLnBrk="1" hangingPunct="1">
              <a:lnSpc>
                <a:spcPct val="150000"/>
              </a:lnSpc>
            </a:pPr>
            <a:r>
              <a:rPr lang="zh-CN" altLang="en-US" sz="1200" kern="1200" dirty="0">
                <a:solidFill>
                  <a:schemeClr val="tx1"/>
                </a:solidFill>
                <a:effectLst/>
                <a:latin typeface="+mn-lt"/>
                <a:ea typeface="+mn-ea"/>
                <a:cs typeface="+mn-cs"/>
              </a:rPr>
              <a:t>自适应树是一种有限竞争协议</a:t>
            </a:r>
            <a:endParaRPr lang="en-US" altLang="zh-CN" sz="1200" kern="1200" dirty="0">
              <a:solidFill>
                <a:schemeClr val="tx1"/>
              </a:solidFill>
              <a:effectLst/>
              <a:latin typeface="+mn-lt"/>
              <a:ea typeface="+mn-ea"/>
              <a:cs typeface="+mn-cs"/>
            </a:endParaRPr>
          </a:p>
          <a:p>
            <a:pPr lvl="1" eaLnBrk="1" hangingPunct="1">
              <a:lnSpc>
                <a:spcPct val="150000"/>
              </a:lnSpc>
            </a:pPr>
            <a:endParaRPr lang="en-US" altLang="zh-CN" sz="1200" kern="1200" dirty="0">
              <a:solidFill>
                <a:schemeClr val="tx1"/>
              </a:solidFill>
              <a:effectLst/>
              <a:latin typeface="+mn-lt"/>
              <a:ea typeface="+mn-ea"/>
              <a:cs typeface="+mn-cs"/>
            </a:endParaRPr>
          </a:p>
          <a:p>
            <a:pPr lvl="1" eaLnBrk="1" hangingPunct="1">
              <a:lnSpc>
                <a:spcPct val="150000"/>
              </a:lnSpc>
            </a:pPr>
            <a:r>
              <a:rPr lang="zh-CN" altLang="zh-CN" sz="1200" kern="1200" dirty="0">
                <a:solidFill>
                  <a:schemeClr val="tx1"/>
                </a:solidFill>
                <a:effectLst/>
                <a:latin typeface="+mn-lt"/>
                <a:ea typeface="+mn-ea"/>
                <a:cs typeface="+mn-cs"/>
              </a:rPr>
              <a:t>第二次世界大战中美国军方为了测试士兵是否感染梅毒而设计的算法（</a:t>
            </a:r>
            <a:r>
              <a:rPr lang="en-US" altLang="zh-CN" sz="1200" kern="1200" dirty="0" err="1">
                <a:solidFill>
                  <a:schemeClr val="tx1"/>
                </a:solidFill>
                <a:effectLst/>
                <a:latin typeface="+mn-lt"/>
                <a:ea typeface="+mn-ea"/>
                <a:cs typeface="+mn-cs"/>
              </a:rPr>
              <a:t>Dorfman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1943</a:t>
            </a:r>
            <a:r>
              <a:rPr lang="zh-CN" altLang="zh-CN" sz="1200" kern="1200" dirty="0">
                <a:solidFill>
                  <a:schemeClr val="tx1"/>
                </a:solidFill>
                <a:effectLst/>
                <a:latin typeface="+mn-lt"/>
                <a:ea typeface="+mn-ea"/>
                <a:cs typeface="+mn-cs"/>
              </a:rPr>
              <a:t>）。简短来说，军方从</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个士兵身上提取血样。然后从每份血样中各取一部分倒入同一个试管中，再对这份混合的血样进行抗体测试。如果没有发现抗体，则所有的士兵都是健康的。如果出现了抗体，则再准备两份新的混合血样，一份由</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N/2</a:t>
            </a:r>
            <a:r>
              <a:rPr lang="zh-CN" altLang="zh-CN" sz="1200" kern="1200" dirty="0">
                <a:solidFill>
                  <a:schemeClr val="tx1"/>
                </a:solidFill>
                <a:effectLst/>
                <a:latin typeface="+mn-lt"/>
                <a:ea typeface="+mn-ea"/>
                <a:cs typeface="+mn-cs"/>
              </a:rPr>
              <a:t>士兵的血样混合而成，另一份由剩余士兵的血样混合而成。这个过程重复递归，直到找出被感染的士兵。</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46</a:t>
            </a:fld>
            <a:endParaRPr kumimoji="1" lang="zh-CN" altLang="en-US"/>
          </a:p>
        </p:txBody>
      </p:sp>
    </p:spTree>
    <p:extLst>
      <p:ext uri="{BB962C8B-B14F-4D97-AF65-F5344CB8AC3E}">
        <p14:creationId xmlns:p14="http://schemas.microsoft.com/office/powerpoint/2010/main" val="4280383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pPr>
            <a:r>
              <a:rPr lang="zh-CN" altLang="en-US" sz="1200" dirty="0"/>
              <a:t>在一次成功传输后的第一个竞争时隙，所有站点同时竞争。如果只有一个站点申请，则获得信道。否则在下一竞争时隙，有一半站点参与竞争（递归），下一时隙由另一半站点参与竞争</a:t>
            </a:r>
          </a:p>
          <a:p>
            <a:pPr eaLnBrk="1" hangingPunct="1">
              <a:lnSpc>
                <a:spcPct val="150000"/>
              </a:lnSpc>
            </a:pPr>
            <a:r>
              <a:rPr lang="zh-CN" altLang="en-US" sz="1200" dirty="0"/>
              <a:t> 即将所有站点构成一棵完全二叉树。对二叉树作深度优先搜索</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47</a:t>
            </a:fld>
            <a:endParaRPr kumimoji="1" lang="zh-CN" altLang="en-US"/>
          </a:p>
        </p:txBody>
      </p:sp>
    </p:spTree>
    <p:extLst>
      <p:ext uri="{BB962C8B-B14F-4D97-AF65-F5344CB8AC3E}">
        <p14:creationId xmlns:p14="http://schemas.microsoft.com/office/powerpoint/2010/main" val="391827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Roboto" panose="02000000000000000000" pitchFamily="2" charset="0"/>
              </a:rPr>
              <a:t>从以太网最初的诞生讲起。</a:t>
            </a:r>
            <a:endParaRPr lang="en-US" altLang="zh-CN" dirty="0"/>
          </a:p>
          <a:p>
            <a:r>
              <a:rPr lang="en-US" altLang="zh-CN" dirty="0"/>
              <a:t>Bob Metcalfe</a:t>
            </a:r>
            <a:r>
              <a:rPr lang="zh-CN" altLang="en-US" dirty="0"/>
              <a:t>是一个懂技术有创意，同时深谙商业之道的人物，除了发明以太网技术本身，以太网的流行和发展离不开他的神操作（离开</a:t>
            </a:r>
            <a:r>
              <a:rPr lang="en-US" altLang="zh-CN" dirty="0"/>
              <a:t>Xerox</a:t>
            </a:r>
            <a:r>
              <a:rPr lang="zh-CN" altLang="en-US" dirty="0"/>
              <a:t>创办</a:t>
            </a:r>
            <a:r>
              <a:rPr lang="en-US" altLang="zh-CN" dirty="0"/>
              <a:t>3Com</a:t>
            </a:r>
            <a:r>
              <a:rPr lang="zh-CN" altLang="en-US" dirty="0"/>
              <a:t>），有时间可以展开，激发学生的兴趣。</a:t>
            </a:r>
            <a:endParaRPr lang="en-US" altLang="zh-CN" dirty="0"/>
          </a:p>
          <a:p>
            <a:r>
              <a:rPr lang="zh-CN" altLang="en-US" dirty="0"/>
              <a:t>同时也是让同学了解“技术人并不是只能做枯燥的技术”的一个鲜活的历史案例。</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49</a:t>
            </a:fld>
            <a:endParaRPr kumimoji="1" lang="zh-CN" altLang="en-US"/>
          </a:p>
        </p:txBody>
      </p:sp>
    </p:spTree>
    <p:extLst>
      <p:ext uri="{BB962C8B-B14F-4D97-AF65-F5344CB8AC3E}">
        <p14:creationId xmlns:p14="http://schemas.microsoft.com/office/powerpoint/2010/main" val="2728751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此页可以见得，以太网发展初期，有商业驱动力和大公司的支持，之后有标准化组织为其背书，本身的技术又很可靠、简单、可行易用，这些是以太网成功占领局域网市场的原因。</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50</a:t>
            </a:fld>
            <a:endParaRPr kumimoji="1" lang="zh-CN" altLang="en-US"/>
          </a:p>
        </p:txBody>
      </p:sp>
    </p:spTree>
    <p:extLst>
      <p:ext uri="{BB962C8B-B14F-4D97-AF65-F5344CB8AC3E}">
        <p14:creationId xmlns:p14="http://schemas.microsoft.com/office/powerpoint/2010/main" val="387664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此页说明交换机的诞生，是交换式局域网的开端，也解决了经典以太网冲突和扩展性的问题，为大规模、长距离以太网、高速以太网的发展奠定了基础。</a:t>
            </a:r>
            <a:endParaRPr lang="en-US" altLang="zh-CN" dirty="0"/>
          </a:p>
          <a:p>
            <a:endParaRPr lang="en-US" altLang="zh-CN" dirty="0"/>
          </a:p>
          <a:p>
            <a:r>
              <a:rPr lang="zh-CN" altLang="en-US" dirty="0"/>
              <a:t>性价比、易用性超高的双绞线的出现是以太网得以普及的另一个重要因素。</a:t>
            </a:r>
            <a:endParaRPr lang="en-US" altLang="zh-CN" dirty="0"/>
          </a:p>
          <a:p>
            <a:endParaRPr lang="en-US" altLang="zh-CN" dirty="0"/>
          </a:p>
          <a:p>
            <a:r>
              <a:rPr lang="zh-CN" altLang="en-US" dirty="0"/>
              <a:t>另外，双绞线标准、光纤以太网标准说明：以太网标准其实不只包括介质访问子层或数据链路层的内容，</a:t>
            </a:r>
            <a:r>
              <a:rPr lang="en-US" altLang="zh-CN" dirty="0"/>
              <a:t>IEEE</a:t>
            </a:r>
            <a:r>
              <a:rPr lang="zh-CN" altLang="en-US" dirty="0"/>
              <a:t>标准中也包括大量的物理层内容。（这也是为什么后面小节会将以太网物理层标准、技术）</a:t>
            </a:r>
            <a:endParaRPr lang="en-US" altLang="zh-CN" dirty="0"/>
          </a:p>
          <a:p>
            <a:endParaRPr lang="en-US" altLang="zh-CN" dirty="0"/>
          </a:p>
          <a:p>
            <a:r>
              <a:rPr lang="zh-CN" altLang="en-US" dirty="0"/>
              <a:t>但是本章的重点是介绍以太网在介质访问子层中的关键技术。</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51</a:t>
            </a:fld>
            <a:endParaRPr kumimoji="1" lang="zh-CN" altLang="en-US"/>
          </a:p>
        </p:txBody>
      </p:sp>
    </p:spTree>
    <p:extLst>
      <p:ext uri="{BB962C8B-B14F-4D97-AF65-F5344CB8AC3E}">
        <p14:creationId xmlns:p14="http://schemas.microsoft.com/office/powerpoint/2010/main" val="434915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此页的发展史可以看出，以太网的发展目标就是 快、更快、再快一点。。。然而在不断加速的升级中，还要保持和低速网络的兼容性，所以每个速率版本的以太网都要使用一些新的技术来实现这个目标，因此在后面章节会针对千兆网、万兆网等高速以太网专门开设小节进行详解。</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52</a:t>
            </a:fld>
            <a:endParaRPr kumimoji="1" lang="zh-CN" altLang="en-US"/>
          </a:p>
        </p:txBody>
      </p:sp>
    </p:spTree>
    <p:extLst>
      <p:ext uri="{BB962C8B-B14F-4D97-AF65-F5344CB8AC3E}">
        <p14:creationId xmlns:p14="http://schemas.microsoft.com/office/powerpoint/2010/main" val="3002764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53</a:t>
            </a:fld>
            <a:endParaRPr kumimoji="1" lang="zh-CN" altLang="en-US"/>
          </a:p>
        </p:txBody>
      </p:sp>
    </p:spTree>
    <p:extLst>
      <p:ext uri="{BB962C8B-B14F-4D97-AF65-F5344CB8AC3E}">
        <p14:creationId xmlns:p14="http://schemas.microsoft.com/office/powerpoint/2010/main" val="9600818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sz="1200" b="0" dirty="0"/>
              <a:t>5-4-3-2-1</a:t>
            </a:r>
            <a:r>
              <a:rPr lang="zh-CN" altLang="en-US" sz="1200" b="0" dirty="0"/>
              <a:t>原则也叫</a:t>
            </a:r>
            <a:r>
              <a:rPr lang="en-US" altLang="zh-CN" sz="1200" b="0" dirty="0"/>
              <a:t>5-4-3</a:t>
            </a:r>
            <a:r>
              <a:rPr lang="zh-CN" altLang="en-US" sz="1200" b="0" dirty="0"/>
              <a:t>原则，是在以太网初期只有</a:t>
            </a:r>
            <a:r>
              <a:rPr lang="en-US" altLang="zh-CN" sz="1200" b="0" dirty="0"/>
              <a:t>10base5</a:t>
            </a:r>
            <a:r>
              <a:rPr lang="zh-CN" altLang="en-US" sz="1200" b="0" dirty="0"/>
              <a:t>和</a:t>
            </a:r>
            <a:r>
              <a:rPr lang="en-US" altLang="zh-CN" sz="1200" b="0" dirty="0"/>
              <a:t>10base2</a:t>
            </a:r>
            <a:r>
              <a:rPr lang="zh-CN" altLang="en-US" sz="1200" b="0" dirty="0"/>
              <a:t>时代，构建大型局域网所应遵循的原则，也叫</a:t>
            </a:r>
            <a:r>
              <a:rPr lang="en-US" altLang="zh-CN" sz="1200" b="0" dirty="0"/>
              <a:t>IEEE-Way</a:t>
            </a:r>
            <a:r>
              <a:rPr lang="zh-CN" altLang="en-US" sz="1200" b="0" dirty="0"/>
              <a:t>。</a:t>
            </a:r>
            <a:endParaRPr lang="en-US" altLang="zh-CN" sz="1200" b="0" dirty="0"/>
          </a:p>
          <a:p>
            <a:pPr>
              <a:lnSpc>
                <a:spcPct val="120000"/>
              </a:lnSpc>
            </a:pPr>
            <a:r>
              <a:rPr lang="en-US" altLang="zh-CN" sz="1200" b="0" dirty="0"/>
              <a:t>5-4-3</a:t>
            </a:r>
            <a:r>
              <a:rPr lang="zh-CN" altLang="en-US" sz="1200" b="0" dirty="0"/>
              <a:t>，即在冲突域中，最多可以划</a:t>
            </a:r>
            <a:r>
              <a:rPr lang="en-US" altLang="zh-CN" sz="1200" b="0" dirty="0"/>
              <a:t>5</a:t>
            </a:r>
            <a:r>
              <a:rPr lang="zh-CN" altLang="en-US" sz="1200" b="0" dirty="0"/>
              <a:t>个</a:t>
            </a:r>
            <a:r>
              <a:rPr lang="en-US" altLang="zh-CN" sz="1200" b="0" dirty="0"/>
              <a:t>segment</a:t>
            </a:r>
            <a:r>
              <a:rPr lang="zh-CN" altLang="en-US" sz="1200" b="0" dirty="0"/>
              <a:t>，用</a:t>
            </a:r>
            <a:r>
              <a:rPr lang="en-US" altLang="zh-CN" sz="1200" b="0" dirty="0"/>
              <a:t>4</a:t>
            </a:r>
            <a:r>
              <a:rPr lang="zh-CN" altLang="en-US" sz="1200" b="0" dirty="0"/>
              <a:t>个</a:t>
            </a:r>
            <a:r>
              <a:rPr lang="en-US" altLang="zh-CN" sz="1200" b="0" dirty="0"/>
              <a:t>repeater</a:t>
            </a:r>
            <a:r>
              <a:rPr lang="zh-CN" altLang="en-US" sz="1200" b="0" dirty="0"/>
              <a:t>连接，最多</a:t>
            </a:r>
            <a:r>
              <a:rPr lang="en-US" altLang="zh-CN" sz="1200" b="0" dirty="0"/>
              <a:t>3</a:t>
            </a:r>
            <a:r>
              <a:rPr lang="zh-CN" altLang="en-US" sz="1200" b="0" dirty="0"/>
              <a:t>个混合类型的网络（</a:t>
            </a:r>
            <a:r>
              <a:rPr lang="en-US" altLang="zh-CN" sz="1200" b="0" dirty="0"/>
              <a:t>10base2</a:t>
            </a:r>
            <a:r>
              <a:rPr lang="zh-CN" altLang="en-US" sz="1200" b="0" dirty="0"/>
              <a:t>、</a:t>
            </a:r>
            <a:r>
              <a:rPr lang="en-US" altLang="zh-CN" sz="1200" b="0" dirty="0"/>
              <a:t>10base5</a:t>
            </a:r>
            <a:r>
              <a:rPr lang="zh-CN" altLang="en-US" sz="1200" b="0" dirty="0"/>
              <a:t>和</a:t>
            </a:r>
            <a:r>
              <a:rPr lang="en-US" altLang="zh-CN" sz="1200" b="0" dirty="0"/>
              <a:t>10base-FP</a:t>
            </a:r>
            <a:r>
              <a:rPr lang="zh-CN" altLang="en-US" sz="1200" b="0" dirty="0"/>
              <a:t>）</a:t>
            </a:r>
            <a:endParaRPr lang="en-US" altLang="zh-CN" sz="1200" b="0" dirty="0"/>
          </a:p>
          <a:p>
            <a:pPr>
              <a:lnSpc>
                <a:spcPct val="120000"/>
              </a:lnSpc>
            </a:pPr>
            <a:r>
              <a:rPr lang="en-US" altLang="zh-CN" sz="1200" b="0" i="0" dirty="0">
                <a:solidFill>
                  <a:srgbClr val="111111"/>
                </a:solidFill>
                <a:effectLst/>
                <a:latin typeface="Montserrat"/>
              </a:rPr>
              <a:t>2-1</a:t>
            </a:r>
            <a:r>
              <a:rPr lang="zh-CN" altLang="en-US" sz="1200" b="0" i="0" dirty="0">
                <a:solidFill>
                  <a:srgbClr val="111111"/>
                </a:solidFill>
                <a:effectLst/>
                <a:latin typeface="Montserrat"/>
              </a:rPr>
              <a:t>，即</a:t>
            </a:r>
            <a:r>
              <a:rPr lang="en-US" altLang="zh-CN" sz="1200" b="0" i="0" dirty="0">
                <a:solidFill>
                  <a:srgbClr val="111111"/>
                </a:solidFill>
                <a:effectLst/>
                <a:latin typeface="Montserrat"/>
              </a:rPr>
              <a:t>2</a:t>
            </a:r>
            <a:r>
              <a:rPr lang="zh-CN" altLang="en-US" sz="1200" b="0" i="0" dirty="0">
                <a:solidFill>
                  <a:srgbClr val="111111"/>
                </a:solidFill>
                <a:effectLst/>
                <a:latin typeface="Montserrat"/>
              </a:rPr>
              <a:t>个连接段和</a:t>
            </a:r>
            <a:r>
              <a:rPr lang="en-US" altLang="zh-CN" sz="1200" b="0" i="0" dirty="0">
                <a:solidFill>
                  <a:srgbClr val="111111"/>
                </a:solidFill>
                <a:effectLst/>
                <a:latin typeface="Montserrat"/>
              </a:rPr>
              <a:t>1</a:t>
            </a:r>
            <a:r>
              <a:rPr lang="zh-CN" altLang="en-US" sz="1200" b="0" i="0" dirty="0">
                <a:solidFill>
                  <a:srgbClr val="111111"/>
                </a:solidFill>
                <a:effectLst/>
                <a:latin typeface="Montserrat"/>
              </a:rPr>
              <a:t>个冲突域。</a:t>
            </a:r>
            <a:endParaRPr lang="en-US" altLang="zh-CN" sz="1200" b="0" i="0" dirty="0">
              <a:solidFill>
                <a:srgbClr val="111111"/>
              </a:solidFill>
              <a:effectLst/>
              <a:latin typeface="Montserrat"/>
            </a:endParaRPr>
          </a:p>
          <a:p>
            <a:pPr>
              <a:lnSpc>
                <a:spcPct val="120000"/>
              </a:lnSpc>
            </a:pPr>
            <a:endParaRPr lang="en-US" altLang="zh-CN" sz="1200" b="0" i="0" dirty="0">
              <a:solidFill>
                <a:srgbClr val="111111"/>
              </a:solidFill>
              <a:effectLst/>
              <a:latin typeface="Montserrat"/>
            </a:endParaRPr>
          </a:p>
          <a:p>
            <a:pPr>
              <a:lnSpc>
                <a:spcPct val="120000"/>
              </a:lnSpc>
            </a:pPr>
            <a:r>
              <a:rPr lang="en-US" altLang="zh-CN" sz="1200" b="0" dirty="0"/>
              <a:t>5-4-3-2-1Rule</a:t>
            </a:r>
            <a:r>
              <a:rPr lang="zh-CN" altLang="en-US" sz="1200" b="0" dirty="0"/>
              <a:t>的出现</a:t>
            </a:r>
            <a:r>
              <a:rPr lang="zh-CN" altLang="en-US" b="0" i="0" dirty="0">
                <a:solidFill>
                  <a:srgbClr val="111111"/>
                </a:solidFill>
                <a:effectLst/>
                <a:latin typeface="Montserrat"/>
              </a:rPr>
              <a:t>是历史原因，该原则在交换式局域网里中不适用。</a:t>
            </a:r>
            <a:endParaRPr lang="en-US" altLang="zh-CN" b="0" i="0" dirty="0">
              <a:solidFill>
                <a:srgbClr val="111111"/>
              </a:solidFill>
              <a:effectLst/>
              <a:latin typeface="Montserrat"/>
            </a:endParaRPr>
          </a:p>
          <a:p>
            <a:endParaRPr lang="en-US" altLang="zh-CN" b="1" i="0" dirty="0">
              <a:solidFill>
                <a:srgbClr val="111111"/>
              </a:solidFill>
              <a:effectLst/>
              <a:latin typeface="Montserrat"/>
            </a:endParaRPr>
          </a:p>
          <a:p>
            <a:r>
              <a:rPr lang="zh-CN" altLang="en-US" dirty="0"/>
              <a:t>参考资料：</a:t>
            </a:r>
            <a:endParaRPr lang="en-US" altLang="zh-CN" dirty="0"/>
          </a:p>
          <a:p>
            <a:r>
              <a:rPr lang="en-US" altLang="zh-CN" dirty="0"/>
              <a:t>https://en.wikipedia.org/wiki/5-4-3_rule</a:t>
            </a:r>
          </a:p>
          <a:p>
            <a:r>
              <a:rPr lang="en-US" altLang="zh-CN" dirty="0"/>
              <a:t>https://www.webopedia.com/definitions/5-4-3-rule/</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54</a:t>
            </a:fld>
            <a:endParaRPr kumimoji="1" lang="zh-CN" altLang="en-US"/>
          </a:p>
        </p:txBody>
      </p:sp>
    </p:spTree>
    <p:extLst>
      <p:ext uri="{BB962C8B-B14F-4D97-AF65-F5344CB8AC3E}">
        <p14:creationId xmlns:p14="http://schemas.microsoft.com/office/powerpoint/2010/main" val="1495277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a:t>
            </a:fld>
            <a:endParaRPr kumimoji="1" lang="zh-CN" altLang="en-US"/>
          </a:p>
        </p:txBody>
      </p:sp>
    </p:spTree>
    <p:extLst>
      <p:ext uri="{BB962C8B-B14F-4D97-AF65-F5344CB8AC3E}">
        <p14:creationId xmlns:p14="http://schemas.microsoft.com/office/powerpoint/2010/main" val="3624342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由图可见两个标准的帧格式并没有大的差异。</a:t>
            </a:r>
            <a:endParaRPr lang="en-US" altLang="zh-CN" dirty="0"/>
          </a:p>
          <a:p>
            <a:endParaRPr lang="en-US" altLang="zh-CN" dirty="0"/>
          </a:p>
          <a:p>
            <a:r>
              <a:rPr lang="zh-CN" altLang="en-US" dirty="0"/>
              <a:t>这里可以讲一下存在两个标准的历史原因。</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55</a:t>
            </a:fld>
            <a:endParaRPr kumimoji="1" lang="zh-CN" altLang="en-US"/>
          </a:p>
        </p:txBody>
      </p:sp>
    </p:spTree>
    <p:extLst>
      <p:ext uri="{BB962C8B-B14F-4D97-AF65-F5344CB8AC3E}">
        <p14:creationId xmlns:p14="http://schemas.microsoft.com/office/powerpoint/2010/main" val="4191039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56</a:t>
            </a:fld>
            <a:endParaRPr kumimoji="1" lang="zh-CN" altLang="en-US"/>
          </a:p>
        </p:txBody>
      </p:sp>
    </p:spTree>
    <p:extLst>
      <p:ext uri="{BB962C8B-B14F-4D97-AF65-F5344CB8AC3E}">
        <p14:creationId xmlns:p14="http://schemas.microsoft.com/office/powerpoint/2010/main" val="2904479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可以配合本页的图，讲解如何区分单播、广播和组播地址。</a:t>
            </a:r>
            <a:endParaRPr lang="en-US" altLang="zh-CN" dirty="0"/>
          </a:p>
          <a:p>
            <a:endParaRPr lang="en-US" altLang="zh-CN" dirty="0"/>
          </a:p>
          <a:p>
            <a:r>
              <a:rPr lang="zh-CN" altLang="en-US" dirty="0"/>
              <a:t>点击</a:t>
            </a:r>
            <a:r>
              <a:rPr lang="en-US" altLang="zh-CN" dirty="0"/>
              <a:t>OUI lookup tool</a:t>
            </a:r>
            <a:r>
              <a:rPr lang="zh-CN" altLang="en-US" dirty="0"/>
              <a:t>，打开</a:t>
            </a:r>
            <a:r>
              <a:rPr lang="en-US" altLang="zh-CN" dirty="0"/>
              <a:t>Wireshark</a:t>
            </a:r>
            <a:r>
              <a:rPr lang="zh-CN" altLang="en-US" dirty="0"/>
              <a:t>的</a:t>
            </a:r>
            <a:r>
              <a:rPr lang="en-US" altLang="zh-CN" dirty="0"/>
              <a:t>OUI</a:t>
            </a:r>
            <a:r>
              <a:rPr lang="zh-CN" altLang="en-US" dirty="0"/>
              <a:t>查询页面，可以现场演示查询</a:t>
            </a:r>
            <a:r>
              <a:rPr lang="en-US" altLang="zh-CN" dirty="0"/>
              <a:t>MAC</a:t>
            </a:r>
            <a:r>
              <a:rPr lang="zh-CN" altLang="en-US" dirty="0"/>
              <a:t>地址的命令</a:t>
            </a:r>
            <a:r>
              <a:rPr lang="en-US" altLang="zh-CN" dirty="0"/>
              <a:t>(ipconfig</a:t>
            </a:r>
            <a:r>
              <a:rPr lang="zh-CN" altLang="en-US" dirty="0"/>
              <a:t> </a:t>
            </a:r>
            <a:r>
              <a:rPr lang="en-US" altLang="zh-CN" dirty="0"/>
              <a:t>/all)</a:t>
            </a:r>
            <a:r>
              <a:rPr lang="zh-CN" altLang="en-US" dirty="0"/>
              <a:t>，然后查询得到本机的设备厂商。</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57</a:t>
            </a:fld>
            <a:endParaRPr kumimoji="1" lang="zh-CN" altLang="en-US"/>
          </a:p>
        </p:txBody>
      </p:sp>
    </p:spTree>
    <p:extLst>
      <p:ext uri="{BB962C8B-B14F-4D97-AF65-F5344CB8AC3E}">
        <p14:creationId xmlns:p14="http://schemas.microsoft.com/office/powerpoint/2010/main" val="17193873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此页是与学生互动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可以现场演示教学查询</a:t>
            </a:r>
            <a:r>
              <a:rPr lang="en-US" altLang="zh-CN" dirty="0"/>
              <a:t>MAC</a:t>
            </a:r>
            <a:r>
              <a:rPr lang="zh-CN" altLang="en-US" dirty="0"/>
              <a:t>地址的命令</a:t>
            </a:r>
            <a:r>
              <a:rPr lang="en-US" altLang="zh-CN" dirty="0"/>
              <a:t>(ipconfig</a:t>
            </a:r>
            <a:r>
              <a:rPr lang="zh-CN" altLang="en-US" dirty="0"/>
              <a:t> </a:t>
            </a:r>
            <a:r>
              <a:rPr lang="en-US" altLang="zh-CN" dirty="0"/>
              <a:t>/all)</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然后让学生查询自己电脑或手机的</a:t>
            </a:r>
            <a:r>
              <a:rPr lang="en-US" altLang="zh-CN" dirty="0"/>
              <a:t>MAC</a:t>
            </a:r>
            <a:r>
              <a:rPr lang="zh-CN" altLang="en-US" dirty="0"/>
              <a:t>地址（手机或</a:t>
            </a:r>
            <a:r>
              <a:rPr lang="en-US" altLang="zh-CN" dirty="0"/>
              <a:t>Linux</a:t>
            </a:r>
            <a:r>
              <a:rPr lang="zh-CN" altLang="en-US" dirty="0"/>
              <a:t>平台不能使用</a:t>
            </a:r>
            <a:r>
              <a:rPr lang="en-US" altLang="zh-CN" dirty="0"/>
              <a:t>ipconfig</a:t>
            </a:r>
            <a:r>
              <a:rPr lang="zh-CN" altLang="en-US" dirty="0"/>
              <a:t>命令），然后在</a:t>
            </a:r>
            <a:r>
              <a:rPr lang="en-US" altLang="zh-CN" dirty="0"/>
              <a:t>OUI lookup tool</a:t>
            </a:r>
            <a:r>
              <a:rPr lang="zh-CN" altLang="en-US" dirty="0"/>
              <a:t>页面中查询得到设备厂商名称。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58</a:t>
            </a:fld>
            <a:endParaRPr kumimoji="1" lang="zh-CN" altLang="en-US"/>
          </a:p>
        </p:txBody>
      </p:sp>
    </p:spTree>
    <p:extLst>
      <p:ext uri="{BB962C8B-B14F-4D97-AF65-F5344CB8AC3E}">
        <p14:creationId xmlns:p14="http://schemas.microsoft.com/office/powerpoint/2010/main" val="3397027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可以提出问题“网卡收到帧如何判断是</a:t>
            </a:r>
            <a:r>
              <a:rPr lang="en-US" altLang="zh-CN" sz="1200" dirty="0"/>
              <a:t>Ethernet V2</a:t>
            </a:r>
            <a:r>
              <a:rPr lang="zh-CN" altLang="en-US" sz="1200" dirty="0"/>
              <a:t>帧还是</a:t>
            </a:r>
            <a:r>
              <a:rPr lang="en-US" altLang="zh-CN" sz="1200" dirty="0"/>
              <a:t>IEEE802.3</a:t>
            </a:r>
            <a:r>
              <a:rPr lang="zh-CN" altLang="en-US" sz="1200" dirty="0"/>
              <a:t>帧呢？” 让学生先思考一下有哪些解决办法。</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解释：一般在协议中，可以通过定长或特定起始字段来判定具体类型，然而这些方法都无法区分本页的两种格式（首部长度都一样、其实字段也是一样的）。</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于是，可以进一步地提出一些问题让学生思考，例如：</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“如果</a:t>
            </a:r>
            <a:r>
              <a:rPr lang="en-US" altLang="zh-CN" sz="1200" dirty="0"/>
              <a:t>802.3</a:t>
            </a:r>
            <a:r>
              <a:rPr lang="zh-CN" altLang="en-US" sz="1200" dirty="0"/>
              <a:t>用这两个字节表示帧长度，那么如何表示上层协议的类型”</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解释：如果是</a:t>
            </a:r>
            <a:r>
              <a:rPr lang="en-US" altLang="zh-CN" sz="1200" dirty="0"/>
              <a:t>802.3</a:t>
            </a:r>
            <a:r>
              <a:rPr lang="zh-CN" altLang="en-US" sz="1200" dirty="0"/>
              <a:t>，就需要使用</a:t>
            </a:r>
            <a:r>
              <a:rPr lang="en-US" altLang="zh-CN" sz="1200" dirty="0"/>
              <a:t>LLC</a:t>
            </a:r>
            <a:r>
              <a:rPr lang="zh-CN" altLang="en-US" sz="1200" dirty="0"/>
              <a:t>子层来标识数据链路层上层协议的类型。</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DIX</a:t>
            </a:r>
            <a:r>
              <a:rPr lang="zh-CN" altLang="en-US" sz="1200" dirty="0"/>
              <a:t>格式中没有帧的长度，那么如何判定一个帧的长度？”</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解释：以太网帧头是固定</a:t>
            </a:r>
            <a:r>
              <a:rPr lang="en-US" altLang="zh-CN" sz="1200" dirty="0"/>
              <a:t>14</a:t>
            </a:r>
            <a:r>
              <a:rPr lang="zh-CN" altLang="en-US" sz="1200" dirty="0"/>
              <a:t>个字节，之后就是数据。同时，由于以太网有帧间间隔，一帧结束后，电路上应该就没有</a:t>
            </a:r>
            <a:r>
              <a:rPr lang="en-US" altLang="zh-CN" sz="1200" dirty="0"/>
              <a:t>[</a:t>
            </a:r>
            <a:r>
              <a:rPr lang="zh-CN" altLang="en-US" sz="1200" dirty="0"/>
              <a:t>符合编码规则的</a:t>
            </a:r>
            <a:r>
              <a:rPr lang="en-US" altLang="zh-CN" sz="1200" dirty="0"/>
              <a:t>]</a:t>
            </a:r>
            <a:r>
              <a:rPr lang="zh-CN" altLang="en-US" sz="1200" dirty="0"/>
              <a:t>信号传输了，这样通过硬件电路检测到帧的最后</a:t>
            </a:r>
            <a:r>
              <a:rPr lang="en-US" altLang="zh-CN" sz="1200" dirty="0"/>
              <a:t>4</a:t>
            </a:r>
            <a:r>
              <a:rPr lang="zh-CN" altLang="en-US" sz="1200" dirty="0"/>
              <a:t>个字节就是</a:t>
            </a:r>
            <a:r>
              <a:rPr lang="en-US" altLang="zh-CN" sz="1200" dirty="0"/>
              <a:t>FCS</a:t>
            </a:r>
            <a:r>
              <a:rPr lang="zh-CN" altLang="en-US" sz="1200" dirty="0"/>
              <a:t>，那么这四个字节之前的就是数据部分。找到了数据字段的开始位置和结束位置，就可以可以判定数据部分的长度了。</a:t>
            </a:r>
            <a:endParaRPr lang="en-US" altLang="zh-CN" sz="1200"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59</a:t>
            </a:fld>
            <a:endParaRPr kumimoji="1" lang="zh-CN" altLang="en-US"/>
          </a:p>
        </p:txBody>
      </p:sp>
    </p:spTree>
    <p:extLst>
      <p:ext uri="{BB962C8B-B14F-4D97-AF65-F5344CB8AC3E}">
        <p14:creationId xmlns:p14="http://schemas.microsoft.com/office/powerpoint/2010/main" val="615287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err="1"/>
              <a:t>wireshark</a:t>
            </a:r>
            <a:r>
              <a:rPr lang="zh-CN" altLang="en-US" dirty="0"/>
              <a:t>截图上的包实例说明</a:t>
            </a:r>
            <a:r>
              <a:rPr lang="en-US" altLang="zh-CN" dirty="0"/>
              <a:t>padding</a:t>
            </a:r>
            <a:r>
              <a:rPr lang="zh-CN" altLang="en-US" dirty="0"/>
              <a:t>的用处。</a:t>
            </a:r>
            <a:endParaRPr lang="en-US" altLang="zh-CN" dirty="0"/>
          </a:p>
          <a:p>
            <a:endParaRPr lang="en-US" altLang="zh-CN" dirty="0"/>
          </a:p>
          <a:p>
            <a:r>
              <a:rPr lang="zh-CN" altLang="en-US" dirty="0"/>
              <a:t>此页可以留一个问题：为什么</a:t>
            </a:r>
            <a:r>
              <a:rPr lang="en-US" altLang="zh-CN" dirty="0"/>
              <a:t>MAC</a:t>
            </a:r>
            <a:r>
              <a:rPr lang="zh-CN" altLang="en-US" dirty="0"/>
              <a:t>帧不能小于</a:t>
            </a:r>
            <a:r>
              <a:rPr lang="en-US" altLang="zh-CN" dirty="0"/>
              <a:t>64</a:t>
            </a:r>
            <a:r>
              <a:rPr lang="zh-CN" altLang="en-US" dirty="0"/>
              <a:t>字节？和</a:t>
            </a:r>
            <a:r>
              <a:rPr lang="en-US" altLang="zh-CN" dirty="0"/>
              <a:t>CSMA/CD</a:t>
            </a:r>
            <a:r>
              <a:rPr lang="zh-CN" altLang="en-US" dirty="0"/>
              <a:t>有什么关系？</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60</a:t>
            </a:fld>
            <a:endParaRPr kumimoji="1" lang="zh-CN" altLang="en-US"/>
          </a:p>
        </p:txBody>
      </p:sp>
    </p:spTree>
    <p:extLst>
      <p:ext uri="{BB962C8B-B14F-4D97-AF65-F5344CB8AC3E}">
        <p14:creationId xmlns:p14="http://schemas.microsoft.com/office/powerpoint/2010/main" val="429738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61</a:t>
            </a:fld>
            <a:endParaRPr kumimoji="1" lang="zh-CN" altLang="en-US"/>
          </a:p>
        </p:txBody>
      </p:sp>
    </p:spTree>
    <p:extLst>
      <p:ext uri="{BB962C8B-B14F-4D97-AF65-F5344CB8AC3E}">
        <p14:creationId xmlns:p14="http://schemas.microsoft.com/office/powerpoint/2010/main" val="3241800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62</a:t>
            </a:fld>
            <a:endParaRPr kumimoji="1" lang="zh-CN" altLang="en-US"/>
          </a:p>
        </p:txBody>
      </p:sp>
    </p:spTree>
    <p:extLst>
      <p:ext uri="{BB962C8B-B14F-4D97-AF65-F5344CB8AC3E}">
        <p14:creationId xmlns:p14="http://schemas.microsoft.com/office/powerpoint/2010/main" val="2386857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等待的随机时间“怎么确定？”，解答就是通过下面的二进制指数后退算法来确定。</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63</a:t>
            </a:fld>
            <a:endParaRPr kumimoji="1" lang="zh-CN" altLang="en-US"/>
          </a:p>
        </p:txBody>
      </p:sp>
    </p:spTree>
    <p:extLst>
      <p:ext uri="{BB962C8B-B14F-4D97-AF65-F5344CB8AC3E}">
        <p14:creationId xmlns:p14="http://schemas.microsoft.com/office/powerpoint/2010/main" val="1856701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此页主要是从理论上分析说明传统以太网使用</a:t>
            </a:r>
            <a:r>
              <a:rPr lang="en-US" altLang="zh-CN" dirty="0"/>
              <a:t>CSMA/CD</a:t>
            </a:r>
            <a:r>
              <a:rPr lang="zh-CN" altLang="en-US" dirty="0"/>
              <a:t>在性能方面是有限制的，无法在提高带宽的同时又增长距离。因此必须要有其他实现以太网的方法（引出后面的交换以太网）。</a:t>
            </a:r>
            <a:endParaRPr lang="en-US" altLang="zh-CN" dirty="0"/>
          </a:p>
          <a:p>
            <a:endParaRPr lang="en-US" altLang="zh-CN" dirty="0"/>
          </a:p>
          <a:p>
            <a:r>
              <a:rPr lang="zh-CN" altLang="en-US" dirty="0"/>
              <a:t>需要详细讲解推导过程的老师可以增加一页</a:t>
            </a:r>
            <a:r>
              <a:rPr lang="en-US" altLang="zh-CN" dirty="0"/>
              <a:t>PPT</a:t>
            </a:r>
            <a:r>
              <a:rPr lang="zh-CN" altLang="en-US" dirty="0"/>
              <a:t>说明信道效率公式的由来</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64</a:t>
            </a:fld>
            <a:endParaRPr kumimoji="1" lang="zh-CN" altLang="en-US"/>
          </a:p>
        </p:txBody>
      </p:sp>
    </p:spTree>
    <p:extLst>
      <p:ext uri="{BB962C8B-B14F-4D97-AF65-F5344CB8AC3E}">
        <p14:creationId xmlns:p14="http://schemas.microsoft.com/office/powerpoint/2010/main" val="306747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从学生宿舍接入、家中接入的信道入手；接地气。</a:t>
            </a:r>
            <a:endParaRPr lang="en-US" altLang="zh-CN" dirty="0"/>
          </a:p>
          <a:p>
            <a:endParaRPr lang="en-US" altLang="zh-CN" dirty="0"/>
          </a:p>
          <a:p>
            <a:r>
              <a:rPr lang="zh-CN" altLang="en-US" dirty="0"/>
              <a:t>现在的以太局域网几乎都是微分段（每个端口只接一台设备）的方法接入，但是当交换机工作在半双工模式面临交换机的上行信道，其逻辑拓扑（访问）仍然是总线式拓扑。也就是多个用户共享总线，共享信道。</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a:t>
            </a:fld>
            <a:endParaRPr kumimoji="1" lang="zh-CN" altLang="en-US"/>
          </a:p>
        </p:txBody>
      </p:sp>
    </p:spTree>
    <p:extLst>
      <p:ext uri="{BB962C8B-B14F-4D97-AF65-F5344CB8AC3E}">
        <p14:creationId xmlns:p14="http://schemas.microsoft.com/office/powerpoint/2010/main" val="2679828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先讲</a:t>
            </a:r>
            <a:r>
              <a:rPr lang="en-US" altLang="zh-CN" dirty="0"/>
              <a:t>Hub</a:t>
            </a:r>
            <a:r>
              <a:rPr lang="zh-CN" altLang="en-US" dirty="0"/>
              <a:t>不能扩充容量，在用</a:t>
            </a:r>
            <a:r>
              <a:rPr lang="en-US" altLang="zh-CN" dirty="0"/>
              <a:t>Hub</a:t>
            </a:r>
            <a:r>
              <a:rPr lang="zh-CN" altLang="en-US" dirty="0"/>
              <a:t>扩展网络时存在局限性</a:t>
            </a:r>
            <a:endParaRPr lang="en-US" altLang="zh-CN" dirty="0"/>
          </a:p>
          <a:p>
            <a:r>
              <a:rPr lang="zh-CN" altLang="en-US" dirty="0"/>
              <a:t>再用左下的图和文字解释</a:t>
            </a:r>
            <a:r>
              <a:rPr lang="en-US" altLang="zh-CN" dirty="0"/>
              <a:t>hub</a:t>
            </a:r>
            <a:r>
              <a:rPr lang="zh-CN" altLang="en-US" dirty="0"/>
              <a:t>局限性的原因</a:t>
            </a:r>
            <a:endParaRPr lang="en-US" altLang="zh-CN" dirty="0"/>
          </a:p>
          <a:p>
            <a:r>
              <a:rPr lang="zh-CN" altLang="en-US" dirty="0"/>
              <a:t>最后提出问题：有什么办法解决呢？引出</a:t>
            </a:r>
            <a:r>
              <a:rPr lang="en-US" altLang="zh-CN" dirty="0"/>
              <a:t>Switched Ethernet</a:t>
            </a:r>
            <a:r>
              <a:rPr lang="zh-CN" altLang="en-US" dirty="0"/>
              <a:t>交换式以太网！</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65</a:t>
            </a:fld>
            <a:endParaRPr kumimoji="1" lang="zh-CN" altLang="en-US"/>
          </a:p>
        </p:txBody>
      </p:sp>
    </p:spTree>
    <p:extLst>
      <p:ext uri="{BB962C8B-B14F-4D97-AF65-F5344CB8AC3E}">
        <p14:creationId xmlns:p14="http://schemas.microsoft.com/office/powerpoint/2010/main" val="2498895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此页先讲交换机的转发方式</a:t>
            </a:r>
            <a:endParaRPr lang="en-US" altLang="zh-CN" dirty="0"/>
          </a:p>
          <a:p>
            <a:r>
              <a:rPr lang="zh-CN" altLang="en-US" dirty="0"/>
              <a:t>混杂模式的讲解思路：</a:t>
            </a:r>
            <a:endParaRPr lang="en-US" altLang="zh-CN" dirty="0"/>
          </a:p>
          <a:p>
            <a:r>
              <a:rPr lang="en-US" altLang="zh-CN" dirty="0"/>
              <a:t>1. </a:t>
            </a:r>
            <a:r>
              <a:rPr lang="zh-CN" altLang="en-US" dirty="0"/>
              <a:t>先说混杂模式的概念：网卡开启混杂模式， 则可以接收发给其他主机的帧。</a:t>
            </a:r>
            <a:endParaRPr lang="en-US" altLang="zh-CN" dirty="0"/>
          </a:p>
          <a:p>
            <a:r>
              <a:rPr lang="en-US" altLang="zh-CN" dirty="0"/>
              <a:t>2. </a:t>
            </a:r>
            <a:r>
              <a:rPr lang="zh-CN" altLang="en-US" dirty="0"/>
              <a:t>在</a:t>
            </a:r>
            <a:r>
              <a:rPr lang="en-US" altLang="zh-CN" dirty="0"/>
              <a:t>Hub</a:t>
            </a:r>
            <a:r>
              <a:rPr lang="zh-CN" altLang="en-US" dirty="0"/>
              <a:t>连接的网络上，无法对帧进行一对一的转发，因此开启混杂模式就容易被同网用户监听或被黑客利用。因此</a:t>
            </a:r>
            <a:r>
              <a:rPr lang="en-US" altLang="zh-CN" dirty="0"/>
              <a:t>Tanenbaum</a:t>
            </a:r>
            <a:r>
              <a:rPr lang="zh-CN" altLang="en-US" dirty="0"/>
              <a:t>教材里说道“间谍和好管闲事者最喜欢这一功能”。使用交换机后流量只被转发到目的端口，提供了更好的隔离措施，使得流量不会轻易泄露而落入坏人之手。</a:t>
            </a:r>
            <a:endParaRPr lang="en-US" altLang="zh-CN" dirty="0"/>
          </a:p>
          <a:p>
            <a:r>
              <a:rPr lang="en-US" altLang="zh-CN" dirty="0"/>
              <a:t>3. </a:t>
            </a:r>
            <a:r>
              <a:rPr lang="zh-CN" altLang="en-US" dirty="0"/>
              <a:t>既然混杂模式对网络安全这么不利，为什么还会保留这个选项呢？</a:t>
            </a:r>
            <a:endParaRPr lang="en-US" altLang="zh-CN" dirty="0"/>
          </a:p>
          <a:p>
            <a:r>
              <a:rPr lang="zh-CN" altLang="en-US" dirty="0"/>
              <a:t>所谓存在即合理。</a:t>
            </a:r>
            <a:endParaRPr lang="en-US" altLang="zh-CN" dirty="0"/>
          </a:p>
          <a:p>
            <a:r>
              <a:rPr lang="zh-CN" altLang="en-US" dirty="0"/>
              <a:t>在网络测试、系统排错、性能优化等复杂的工作中，网络工程师需要抓取网络上多个服务器</a:t>
            </a:r>
            <a:r>
              <a:rPr lang="en-US" altLang="zh-CN" dirty="0"/>
              <a:t>/</a:t>
            </a:r>
            <a:r>
              <a:rPr lang="zh-CN" altLang="en-US" dirty="0"/>
              <a:t>主机的数据包（可这些包的目的地址并不是网络工程师的笔记本！）进行网络分析。这时候就需要开启工程师主机的混杂模式。</a:t>
            </a:r>
            <a:endParaRPr lang="en-US" altLang="zh-CN" dirty="0"/>
          </a:p>
          <a:p>
            <a:r>
              <a:rPr lang="zh-CN" altLang="en-US" dirty="0"/>
              <a:t>当然现在的网络都是基于</a:t>
            </a:r>
            <a:r>
              <a:rPr lang="en-US" altLang="zh-CN" dirty="0"/>
              <a:t>Switch</a:t>
            </a:r>
            <a:r>
              <a:rPr lang="zh-CN" altLang="en-US" dirty="0"/>
              <a:t>连接了，所以还需要在</a:t>
            </a:r>
            <a:r>
              <a:rPr lang="en-US" altLang="zh-CN" dirty="0"/>
              <a:t>Switch</a:t>
            </a:r>
            <a:r>
              <a:rPr lang="zh-CN" altLang="en-US" dirty="0"/>
              <a:t>上设置流量镜像，使得需要分析的流量都能转发到工程师的网络接口上。</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66</a:t>
            </a:fld>
            <a:endParaRPr kumimoji="1" lang="zh-CN" altLang="en-US"/>
          </a:p>
        </p:txBody>
      </p:sp>
    </p:spTree>
    <p:extLst>
      <p:ext uri="{BB962C8B-B14F-4D97-AF65-F5344CB8AC3E}">
        <p14:creationId xmlns:p14="http://schemas.microsoft.com/office/powerpoint/2010/main" val="1214041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67</a:t>
            </a:fld>
            <a:endParaRPr kumimoji="1" lang="zh-CN" altLang="en-US"/>
          </a:p>
        </p:txBody>
      </p:sp>
    </p:spTree>
    <p:extLst>
      <p:ext uri="{BB962C8B-B14F-4D97-AF65-F5344CB8AC3E}">
        <p14:creationId xmlns:p14="http://schemas.microsoft.com/office/powerpoint/2010/main" val="2342403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此页可以板书计算一下电缆最大长度为什么会降到原来的十分之一。</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68</a:t>
            </a:fld>
            <a:endParaRPr kumimoji="1" lang="zh-CN" altLang="en-US"/>
          </a:p>
        </p:txBody>
      </p:sp>
    </p:spTree>
    <p:extLst>
      <p:ext uri="{BB962C8B-B14F-4D97-AF65-F5344CB8AC3E}">
        <p14:creationId xmlns:p14="http://schemas.microsoft.com/office/powerpoint/2010/main" val="3752667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各种以太网标准的编码方式：</a:t>
            </a:r>
            <a:r>
              <a:rPr lang="en-US" altLang="zh-CN" dirty="0"/>
              <a:t>https://www.ieee802.org/3/bn/public/mar13/hajduczenia_3bn_04_0313.pdf</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69</a:t>
            </a:fld>
            <a:endParaRPr kumimoji="1" lang="zh-CN" altLang="en-US"/>
          </a:p>
        </p:txBody>
      </p:sp>
    </p:spTree>
    <p:extLst>
      <p:ext uri="{BB962C8B-B14F-4D97-AF65-F5344CB8AC3E}">
        <p14:creationId xmlns:p14="http://schemas.microsoft.com/office/powerpoint/2010/main" val="1881238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可以讲一下万兆以太网的发展动力和应用现状：</a:t>
            </a:r>
            <a:endParaRPr lang="en-US" altLang="zh-CN" dirty="0"/>
          </a:p>
          <a:p>
            <a:r>
              <a:rPr lang="zh-CN" altLang="en-US" sz="1200" dirty="0"/>
              <a:t>大数据和人工智能时代，日益普及的数据复制，更多的移动设备，服务器以及虚拟化应用，都是推动企业采用万兆以太网解决方案的因素。</a:t>
            </a:r>
            <a:endParaRPr lang="en-US" altLang="zh-CN" sz="1200" dirty="0"/>
          </a:p>
          <a:p>
            <a:r>
              <a:rPr lang="zh-CN" altLang="en-US" sz="1200" dirty="0"/>
              <a:t>以太网速率不断升级，组网成本持续下降，万兆以太网已在企业应用普及，正逐渐走入家庭。</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70</a:t>
            </a:fld>
            <a:endParaRPr kumimoji="1" lang="zh-CN" altLang="en-US"/>
          </a:p>
        </p:txBody>
      </p:sp>
    </p:spTree>
    <p:extLst>
      <p:ext uri="{BB962C8B-B14F-4D97-AF65-F5344CB8AC3E}">
        <p14:creationId xmlns:p14="http://schemas.microsoft.com/office/powerpoint/2010/main" val="3085413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40G 100G</a:t>
            </a:r>
            <a:r>
              <a:rPr lang="zh-CN" altLang="en-US" dirty="0"/>
              <a:t>的标准比较多，因为物理层太多样，标准出现的年份是：</a:t>
            </a:r>
            <a:r>
              <a:rPr lang="zh-CN" altLang="en-US" b="0" i="0" dirty="0">
                <a:solidFill>
                  <a:srgbClr val="252525"/>
                </a:solidFill>
                <a:effectLst/>
                <a:latin typeface="Roboto" panose="02000000000000000000" pitchFamily="2" charset="0"/>
              </a:rPr>
              <a:t>首先由</a:t>
            </a:r>
            <a:r>
              <a:rPr lang="en-US" altLang="zh-CN" b="0" i="0" dirty="0">
                <a:solidFill>
                  <a:srgbClr val="252525"/>
                </a:solidFill>
                <a:effectLst/>
                <a:latin typeface="Roboto" panose="02000000000000000000" pitchFamily="2" charset="0"/>
              </a:rPr>
              <a:t>IEEE 802.3ba-2010</a:t>
            </a:r>
            <a:r>
              <a:rPr lang="zh-CN" altLang="en-US" b="0" i="0" dirty="0">
                <a:solidFill>
                  <a:srgbClr val="252525"/>
                </a:solidFill>
                <a:effectLst/>
                <a:latin typeface="Roboto" panose="02000000000000000000" pitchFamily="2" charset="0"/>
              </a:rPr>
              <a:t>标准定义，随后由</a:t>
            </a:r>
            <a:r>
              <a:rPr lang="en-US" altLang="zh-CN" b="0" i="0" dirty="0">
                <a:solidFill>
                  <a:srgbClr val="252525"/>
                </a:solidFill>
                <a:effectLst/>
                <a:latin typeface="Roboto" panose="02000000000000000000" pitchFamily="2" charset="0"/>
              </a:rPr>
              <a:t>802.3bg-2011</a:t>
            </a:r>
            <a:r>
              <a:rPr lang="zh-CN" altLang="en-US" b="0" i="0" dirty="0">
                <a:solidFill>
                  <a:srgbClr val="252525"/>
                </a:solidFill>
                <a:effectLst/>
                <a:latin typeface="Roboto" panose="02000000000000000000" pitchFamily="2" charset="0"/>
              </a:rPr>
              <a:t>、</a:t>
            </a:r>
            <a:r>
              <a:rPr lang="en-US" altLang="zh-CN" b="0" i="0" dirty="0">
                <a:solidFill>
                  <a:srgbClr val="252525"/>
                </a:solidFill>
                <a:effectLst/>
                <a:latin typeface="Roboto" panose="02000000000000000000" pitchFamily="2" charset="0"/>
              </a:rPr>
              <a:t>802.3bj-2014</a:t>
            </a:r>
            <a:r>
              <a:rPr lang="zh-CN" altLang="en-US" b="0" i="0" dirty="0">
                <a:solidFill>
                  <a:srgbClr val="252525"/>
                </a:solidFill>
                <a:effectLst/>
                <a:latin typeface="Roboto" panose="02000000000000000000" pitchFamily="2" charset="0"/>
              </a:rPr>
              <a:t>，</a:t>
            </a:r>
            <a:r>
              <a:rPr lang="en-US" altLang="zh-CN" b="0" i="0" dirty="0">
                <a:solidFill>
                  <a:srgbClr val="252525"/>
                </a:solidFill>
                <a:effectLst/>
                <a:latin typeface="Roboto" panose="02000000000000000000" pitchFamily="2" charset="0"/>
              </a:rPr>
              <a:t>802.3bm-2015</a:t>
            </a:r>
            <a:r>
              <a:rPr lang="zh-CN" altLang="en-US" b="0" i="0" dirty="0">
                <a:solidFill>
                  <a:srgbClr val="252525"/>
                </a:solidFill>
                <a:effectLst/>
                <a:latin typeface="Roboto" panose="02000000000000000000" pitchFamily="2" charset="0"/>
              </a:rPr>
              <a:t>和</a:t>
            </a:r>
            <a:r>
              <a:rPr lang="en-US" altLang="zh-CN" b="0" i="0" dirty="0">
                <a:solidFill>
                  <a:srgbClr val="252525"/>
                </a:solidFill>
                <a:effectLst/>
                <a:latin typeface="Roboto" panose="02000000000000000000" pitchFamily="2" charset="0"/>
              </a:rPr>
              <a:t>802.3cd-2018</a:t>
            </a:r>
            <a:r>
              <a:rPr lang="zh-CN" altLang="en-US" b="0" i="0" dirty="0">
                <a:solidFill>
                  <a:srgbClr val="252525"/>
                </a:solidFill>
                <a:effectLst/>
                <a:latin typeface="Roboto" panose="02000000000000000000" pitchFamily="2" charset="0"/>
              </a:rPr>
              <a:t>标准定义。</a:t>
            </a:r>
            <a:endParaRPr lang="en-US" altLang="zh-CN"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71</a:t>
            </a:fld>
            <a:endParaRPr kumimoji="1" lang="zh-CN" altLang="en-US"/>
          </a:p>
        </p:txBody>
      </p:sp>
    </p:spTree>
    <p:extLst>
      <p:ext uri="{BB962C8B-B14F-4D97-AF65-F5344CB8AC3E}">
        <p14:creationId xmlns:p14="http://schemas.microsoft.com/office/powerpoint/2010/main" val="29506388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252525"/>
                </a:solidFill>
                <a:effectLst/>
                <a:latin typeface="Roboto" panose="02000000000000000000" pitchFamily="2" charset="0"/>
              </a:rPr>
              <a:t>物理层规范很多，多种介质、支持的距离范围很大</a:t>
            </a:r>
            <a:endParaRPr lang="en-US" altLang="zh-CN" sz="1200" b="0" i="0" dirty="0">
              <a:solidFill>
                <a:srgbClr val="252525"/>
              </a:solidFill>
              <a:effectLst/>
              <a:latin typeface="Roboto" panose="02000000000000000000" pitchFamily="2" charset="0"/>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72</a:t>
            </a:fld>
            <a:endParaRPr kumimoji="1" lang="zh-CN" altLang="en-US"/>
          </a:p>
        </p:txBody>
      </p:sp>
    </p:spTree>
    <p:extLst>
      <p:ext uri="{BB962C8B-B14F-4D97-AF65-F5344CB8AC3E}">
        <p14:creationId xmlns:p14="http://schemas.microsoft.com/office/powerpoint/2010/main" val="508209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u="none" strike="noStrike" dirty="0">
                <a:solidFill>
                  <a:srgbClr val="58585A"/>
                </a:solidFill>
                <a:effectLst/>
                <a:latin typeface="lato"/>
              </a:rPr>
              <a:t>这里可以讲一下</a:t>
            </a:r>
            <a:r>
              <a:rPr lang="en-US" altLang="zh-CN" b="0" i="0" u="none" strike="noStrike" dirty="0">
                <a:solidFill>
                  <a:srgbClr val="58585A"/>
                </a:solidFill>
                <a:effectLst/>
                <a:latin typeface="lato"/>
              </a:rPr>
              <a:t>25G</a:t>
            </a:r>
            <a:r>
              <a:rPr lang="zh-CN" altLang="en-US" b="0" i="0" u="none" strike="noStrike" dirty="0">
                <a:solidFill>
                  <a:srgbClr val="58585A"/>
                </a:solidFill>
                <a:effectLst/>
                <a:latin typeface="lato"/>
              </a:rPr>
              <a:t>比</a:t>
            </a:r>
            <a:r>
              <a:rPr lang="en-US" altLang="zh-CN" b="0" i="0" u="none" strike="noStrike" dirty="0">
                <a:solidFill>
                  <a:srgbClr val="58585A"/>
                </a:solidFill>
                <a:effectLst/>
                <a:latin typeface="lato"/>
              </a:rPr>
              <a:t>40G</a:t>
            </a:r>
            <a:r>
              <a:rPr lang="zh-CN" altLang="en-US" b="0" i="0" u="none" strike="noStrike" dirty="0">
                <a:solidFill>
                  <a:srgbClr val="58585A"/>
                </a:solidFill>
                <a:effectLst/>
                <a:latin typeface="lato"/>
              </a:rPr>
              <a:t>更好，现在更倾向于用</a:t>
            </a:r>
            <a:r>
              <a:rPr lang="en-US" altLang="zh-CN" b="0" i="0" u="none" strike="noStrike" dirty="0">
                <a:solidFill>
                  <a:srgbClr val="58585A"/>
                </a:solidFill>
                <a:effectLst/>
                <a:latin typeface="lato"/>
              </a:rPr>
              <a:t>25G</a:t>
            </a:r>
            <a:r>
              <a:rPr lang="zh-CN" altLang="en-US" b="0" i="0" u="none" strike="noStrike" dirty="0">
                <a:solidFill>
                  <a:srgbClr val="58585A"/>
                </a:solidFill>
                <a:effectLst/>
                <a:latin typeface="lato"/>
              </a:rPr>
              <a:t>构建</a:t>
            </a:r>
            <a:r>
              <a:rPr lang="en-US" altLang="zh-CN" b="0" i="0" u="none" strike="noStrike" dirty="0">
                <a:solidFill>
                  <a:srgbClr val="58585A"/>
                </a:solidFill>
                <a:effectLst/>
                <a:latin typeface="lato"/>
              </a:rPr>
              <a:t>100G</a:t>
            </a:r>
            <a:r>
              <a:rPr lang="zh-CN" altLang="en-US" b="0" i="0" u="none" strike="noStrike" dirty="0">
                <a:solidFill>
                  <a:srgbClr val="58585A"/>
                </a:solidFill>
                <a:effectLst/>
                <a:latin typeface="lato"/>
              </a:rPr>
              <a:t>以太网</a:t>
            </a:r>
            <a:endParaRPr lang="en-US" altLang="zh-CN" b="0" i="0" u="none" strike="noStrike" dirty="0">
              <a:solidFill>
                <a:srgbClr val="58585A"/>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u="none" strike="noStrike" dirty="0">
                <a:solidFill>
                  <a:srgbClr val="58585A"/>
                </a:solidFill>
                <a:effectLst/>
                <a:latin typeface="lato"/>
              </a:rPr>
              <a:t>Why Is 40G Ethernet Obsolete? Short Answer: COST</a:t>
            </a:r>
          </a:p>
          <a:p>
            <a:r>
              <a:rPr lang="en-US" altLang="zh-CN" b="0" dirty="0"/>
              <a:t>https://packetpushers.net/buy-40g-ethernet-obsolete/</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73</a:t>
            </a:fld>
            <a:endParaRPr kumimoji="1" lang="zh-CN" altLang="en-US"/>
          </a:p>
        </p:txBody>
      </p:sp>
    </p:spTree>
    <p:extLst>
      <p:ext uri="{BB962C8B-B14F-4D97-AF65-F5344CB8AC3E}">
        <p14:creationId xmlns:p14="http://schemas.microsoft.com/office/powerpoint/2010/main" val="2246214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https://community.fs.com/cn/blog/800g-is-coming-set-pace-to-more-higher-speed-applications.html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91A"/>
                </a:solidFill>
                <a:effectLst/>
                <a:latin typeface="Microsoft YaHei" panose="020B0503020204020204" pitchFamily="34" charset="-122"/>
                <a:ea typeface="Microsoft YaHei" panose="020B0503020204020204" pitchFamily="34" charset="-122"/>
              </a:rPr>
              <a:t>目前，</a:t>
            </a:r>
            <a:r>
              <a:rPr lang="en-US" altLang="zh-CN" b="0" i="0" dirty="0">
                <a:solidFill>
                  <a:srgbClr val="19191A"/>
                </a:solidFill>
                <a:effectLst/>
                <a:latin typeface="Microsoft YaHei" panose="020B0503020204020204" pitchFamily="34" charset="-122"/>
                <a:ea typeface="Microsoft YaHei" panose="020B0503020204020204" pitchFamily="34" charset="-122"/>
              </a:rPr>
              <a:t>IEEE</a:t>
            </a:r>
            <a:r>
              <a:rPr lang="zh-CN" altLang="en-US" b="0" i="0" dirty="0">
                <a:solidFill>
                  <a:srgbClr val="19191A"/>
                </a:solidFill>
                <a:effectLst/>
                <a:latin typeface="Microsoft YaHei" panose="020B0503020204020204" pitchFamily="34" charset="-122"/>
                <a:ea typeface="Microsoft YaHei" panose="020B0503020204020204" pitchFamily="34" charset="-122"/>
              </a:rPr>
              <a:t>（电气和电子工程师协会）还没有制定</a:t>
            </a:r>
            <a:r>
              <a:rPr lang="en-US" altLang="zh-CN" b="0" i="0" dirty="0">
                <a:solidFill>
                  <a:srgbClr val="19191A"/>
                </a:solidFill>
                <a:effectLst/>
                <a:latin typeface="Microsoft YaHei" panose="020B0503020204020204" pitchFamily="34" charset="-122"/>
                <a:ea typeface="Microsoft YaHei" panose="020B0503020204020204" pitchFamily="34" charset="-122"/>
              </a:rPr>
              <a:t>800G</a:t>
            </a:r>
            <a:r>
              <a:rPr lang="zh-CN" altLang="en-US" b="0" i="0" dirty="0">
                <a:solidFill>
                  <a:srgbClr val="19191A"/>
                </a:solidFill>
                <a:effectLst/>
                <a:latin typeface="Microsoft YaHei" panose="020B0503020204020204" pitchFamily="34" charset="-122"/>
                <a:ea typeface="Microsoft YaHei" panose="020B0503020204020204" pitchFamily="34" charset="-122"/>
              </a:rPr>
              <a:t>以太网的标准，但</a:t>
            </a:r>
            <a:r>
              <a:rPr lang="en-US" altLang="zh-CN" b="0" i="0" dirty="0">
                <a:solidFill>
                  <a:srgbClr val="19191A"/>
                </a:solidFill>
                <a:effectLst/>
                <a:latin typeface="Microsoft YaHei" panose="020B0503020204020204" pitchFamily="34" charset="-122"/>
                <a:ea typeface="Microsoft YaHei" panose="020B0503020204020204" pitchFamily="34" charset="-122"/>
              </a:rPr>
              <a:t>25G</a:t>
            </a:r>
            <a:r>
              <a:rPr lang="zh-CN" altLang="en-US" b="0" i="0" dirty="0">
                <a:solidFill>
                  <a:srgbClr val="19191A"/>
                </a:solidFill>
                <a:effectLst/>
                <a:latin typeface="Microsoft YaHei" panose="020B0503020204020204" pitchFamily="34" charset="-122"/>
                <a:ea typeface="Microsoft YaHei" panose="020B0503020204020204" pitchFamily="34" charset="-122"/>
              </a:rPr>
              <a:t>以太网联盟（现更名为以太网技术联盟（</a:t>
            </a:r>
            <a:r>
              <a:rPr lang="en-US" altLang="zh-CN" b="0" i="0" dirty="0">
                <a:solidFill>
                  <a:srgbClr val="19191A"/>
                </a:solidFill>
                <a:effectLst/>
                <a:latin typeface="Microsoft YaHei" panose="020B0503020204020204" pitchFamily="34" charset="-122"/>
                <a:ea typeface="Microsoft YaHei" panose="020B0503020204020204" pitchFamily="34" charset="-122"/>
              </a:rPr>
              <a:t>ETC</a:t>
            </a:r>
            <a:r>
              <a:rPr lang="zh-CN" altLang="en-US" b="0" i="0" dirty="0">
                <a:solidFill>
                  <a:srgbClr val="19191A"/>
                </a:solidFill>
                <a:effectLst/>
                <a:latin typeface="Microsoft YaHei" panose="020B0503020204020204" pitchFamily="34" charset="-122"/>
                <a:ea typeface="Microsoft YaHei" panose="020B0503020204020204" pitchFamily="34" charset="-122"/>
              </a:rPr>
              <a:t>））已经在</a:t>
            </a:r>
            <a:r>
              <a:rPr lang="en-US" altLang="zh-CN" b="0" i="0" dirty="0">
                <a:solidFill>
                  <a:srgbClr val="19191A"/>
                </a:solidFill>
                <a:effectLst/>
                <a:latin typeface="Microsoft YaHei" panose="020B0503020204020204" pitchFamily="34" charset="-122"/>
                <a:ea typeface="Microsoft YaHei" panose="020B0503020204020204" pitchFamily="34" charset="-122"/>
              </a:rPr>
              <a:t>2020</a:t>
            </a:r>
            <a:r>
              <a:rPr lang="zh-CN" altLang="en-US" b="0" i="0" dirty="0">
                <a:solidFill>
                  <a:srgbClr val="19191A"/>
                </a:solidFill>
                <a:effectLst/>
                <a:latin typeface="Microsoft YaHei" panose="020B0503020204020204" pitchFamily="34" charset="-122"/>
                <a:ea typeface="Microsoft YaHei" panose="020B0503020204020204" pitchFamily="34" charset="-122"/>
              </a:rPr>
              <a:t>年</a:t>
            </a:r>
            <a:r>
              <a:rPr lang="en-US" altLang="zh-CN" b="0" i="0" dirty="0">
                <a:solidFill>
                  <a:srgbClr val="19191A"/>
                </a:solidFill>
                <a:effectLst/>
                <a:latin typeface="Microsoft YaHei" panose="020B0503020204020204" pitchFamily="34" charset="-122"/>
                <a:ea typeface="Microsoft YaHei" panose="020B0503020204020204" pitchFamily="34" charset="-122"/>
              </a:rPr>
              <a:t>4</a:t>
            </a:r>
            <a:r>
              <a:rPr lang="zh-CN" altLang="en-US" b="0" i="0" dirty="0">
                <a:solidFill>
                  <a:srgbClr val="19191A"/>
                </a:solidFill>
                <a:effectLst/>
                <a:latin typeface="Microsoft YaHei" panose="020B0503020204020204" pitchFamily="34" charset="-122"/>
                <a:ea typeface="Microsoft YaHei" panose="020B0503020204020204" pitchFamily="34" charset="-122"/>
              </a:rPr>
              <a:t>月制定了用于</a:t>
            </a:r>
            <a:r>
              <a:rPr lang="en-US" altLang="zh-CN" b="0" i="0" dirty="0">
                <a:solidFill>
                  <a:srgbClr val="19191A"/>
                </a:solidFill>
                <a:effectLst/>
                <a:latin typeface="Microsoft YaHei" panose="020B0503020204020204" pitchFamily="34" charset="-122"/>
                <a:ea typeface="Microsoft YaHei" panose="020B0503020204020204" pitchFamily="34" charset="-122"/>
              </a:rPr>
              <a:t>800G</a:t>
            </a:r>
            <a:r>
              <a:rPr lang="zh-CN" altLang="en-US" b="0" i="0" dirty="0">
                <a:solidFill>
                  <a:srgbClr val="19191A"/>
                </a:solidFill>
                <a:effectLst/>
                <a:latin typeface="Microsoft YaHei" panose="020B0503020204020204" pitchFamily="34" charset="-122"/>
                <a:ea typeface="Microsoft YaHei" panose="020B0503020204020204" pitchFamily="34" charset="-122"/>
              </a:rPr>
              <a:t>以太网的</a:t>
            </a:r>
            <a:r>
              <a:rPr lang="en-US" altLang="zh-CN" b="0" i="0" dirty="0">
                <a:solidFill>
                  <a:srgbClr val="19191A"/>
                </a:solidFill>
                <a:effectLst/>
                <a:latin typeface="Microsoft YaHei" panose="020B0503020204020204" pitchFamily="34" charset="-122"/>
                <a:ea typeface="Microsoft YaHei" panose="020B0503020204020204" pitchFamily="34" charset="-122"/>
              </a:rPr>
              <a:t>800GBASE-R</a:t>
            </a:r>
            <a:r>
              <a:rPr lang="zh-CN" altLang="en-US" b="0" i="0" dirty="0">
                <a:solidFill>
                  <a:srgbClr val="19191A"/>
                </a:solidFill>
                <a:effectLst/>
                <a:latin typeface="Microsoft YaHei" panose="020B0503020204020204" pitchFamily="34" charset="-122"/>
                <a:ea typeface="Microsoft YaHei" panose="020B0503020204020204" pitchFamily="34" charset="-122"/>
              </a:rPr>
              <a:t>规范。</a:t>
            </a:r>
            <a:r>
              <a:rPr lang="en-US" altLang="zh-CN" b="0" i="0" dirty="0">
                <a:solidFill>
                  <a:srgbClr val="19191A"/>
                </a:solidFill>
                <a:effectLst/>
                <a:latin typeface="Microsoft YaHei" panose="020B0503020204020204" pitchFamily="34" charset="-122"/>
                <a:ea typeface="Microsoft YaHei" panose="020B0503020204020204" pitchFamily="34" charset="-122"/>
              </a:rPr>
              <a:t>ETC</a:t>
            </a:r>
            <a:r>
              <a:rPr lang="zh-CN" altLang="en-US" b="0" i="0" dirty="0">
                <a:solidFill>
                  <a:srgbClr val="19191A"/>
                </a:solidFill>
                <a:effectLst/>
                <a:latin typeface="Microsoft YaHei" panose="020B0503020204020204" pitchFamily="34" charset="-122"/>
                <a:ea typeface="Microsoft YaHei" panose="020B0503020204020204" pitchFamily="34" charset="-122"/>
              </a:rPr>
              <a:t>宣称该规范尽可能地利用</a:t>
            </a:r>
            <a:r>
              <a:rPr lang="en-US" altLang="zh-CN" b="0" i="0" dirty="0">
                <a:solidFill>
                  <a:srgbClr val="19191A"/>
                </a:solidFill>
                <a:effectLst/>
                <a:latin typeface="Microsoft YaHei" panose="020B0503020204020204" pitchFamily="34" charset="-122"/>
                <a:ea typeface="Microsoft YaHei" panose="020B0503020204020204" pitchFamily="34" charset="-122"/>
              </a:rPr>
              <a:t>400GbE</a:t>
            </a:r>
            <a:r>
              <a:rPr lang="zh-CN" altLang="en-US" b="0" i="0" dirty="0">
                <a:solidFill>
                  <a:srgbClr val="19191A"/>
                </a:solidFill>
                <a:effectLst/>
                <a:latin typeface="Microsoft YaHei" panose="020B0503020204020204" pitchFamily="34" charset="-122"/>
                <a:ea typeface="Microsoft YaHei" panose="020B0503020204020204" pitchFamily="34" charset="-122"/>
              </a:rPr>
              <a:t>的标准来建立一个</a:t>
            </a:r>
            <a:r>
              <a:rPr lang="en-US" altLang="zh-CN" b="0" i="0" dirty="0">
                <a:solidFill>
                  <a:srgbClr val="19191A"/>
                </a:solidFill>
                <a:effectLst/>
                <a:latin typeface="Microsoft YaHei" panose="020B0503020204020204" pitchFamily="34" charset="-122"/>
                <a:ea typeface="Microsoft YaHei" panose="020B0503020204020204" pitchFamily="34" charset="-122"/>
              </a:rPr>
              <a:t>800GbE MAC</a:t>
            </a:r>
            <a:r>
              <a:rPr lang="zh-CN" altLang="en-US" b="0" i="0" dirty="0">
                <a:solidFill>
                  <a:srgbClr val="19191A"/>
                </a:solidFill>
                <a:effectLst/>
                <a:latin typeface="Microsoft YaHei" panose="020B0503020204020204" pitchFamily="34" charset="-122"/>
                <a:ea typeface="Microsoft YaHei" panose="020B0503020204020204" pitchFamily="34" charset="-122"/>
              </a:rPr>
              <a:t>（媒体访问控制）和</a:t>
            </a:r>
            <a:r>
              <a:rPr lang="en-US" altLang="zh-CN" b="0" i="0" dirty="0">
                <a:solidFill>
                  <a:srgbClr val="19191A"/>
                </a:solidFill>
                <a:effectLst/>
                <a:latin typeface="Microsoft YaHei" panose="020B0503020204020204" pitchFamily="34" charset="-122"/>
                <a:ea typeface="Microsoft YaHei" panose="020B0503020204020204" pitchFamily="34" charset="-122"/>
              </a:rPr>
              <a:t>PCS</a:t>
            </a:r>
            <a:r>
              <a:rPr lang="zh-CN" altLang="en-US" b="0" i="0" dirty="0">
                <a:solidFill>
                  <a:srgbClr val="19191A"/>
                </a:solidFill>
                <a:effectLst/>
                <a:latin typeface="Microsoft YaHei" panose="020B0503020204020204" pitchFamily="34" charset="-122"/>
                <a:ea typeface="Microsoft YaHei" panose="020B0503020204020204" pitchFamily="34" charset="-122"/>
              </a:rPr>
              <a:t>（物理编码子层）规范，并降低用户可以在以太网端口上实现多速率的成本。</a:t>
            </a:r>
            <a:r>
              <a:rPr lang="en-US" altLang="zh-CN" b="0" i="0" dirty="0">
                <a:solidFill>
                  <a:srgbClr val="19191A"/>
                </a:solidFill>
                <a:effectLst/>
                <a:latin typeface="Microsoft YaHei" panose="020B0503020204020204" pitchFamily="34" charset="-122"/>
                <a:ea typeface="Microsoft YaHei" panose="020B0503020204020204" pitchFamily="34" charset="-122"/>
              </a:rPr>
              <a:t>800GBASE-R</a:t>
            </a:r>
            <a:r>
              <a:rPr lang="zh-CN" altLang="en-US" b="0" i="0" dirty="0">
                <a:solidFill>
                  <a:srgbClr val="19191A"/>
                </a:solidFill>
                <a:effectLst/>
                <a:latin typeface="Microsoft YaHei" panose="020B0503020204020204" pitchFamily="34" charset="-122"/>
                <a:ea typeface="Microsoft YaHei" panose="020B0503020204020204" pitchFamily="34" charset="-122"/>
              </a:rPr>
              <a:t>规范采用的仍然是</a:t>
            </a:r>
            <a:r>
              <a:rPr lang="en-US" altLang="zh-CN" b="0" i="0" dirty="0">
                <a:solidFill>
                  <a:srgbClr val="19191A"/>
                </a:solidFill>
                <a:effectLst/>
                <a:latin typeface="Microsoft YaHei" panose="020B0503020204020204" pitchFamily="34" charset="-122"/>
                <a:ea typeface="Microsoft YaHei" panose="020B0503020204020204" pitchFamily="34" charset="-122"/>
              </a:rPr>
              <a:t>400G</a:t>
            </a:r>
            <a:r>
              <a:rPr lang="zh-CN" altLang="en-US" b="0" i="0" dirty="0">
                <a:solidFill>
                  <a:srgbClr val="19191A"/>
                </a:solidFill>
                <a:effectLst/>
                <a:latin typeface="Microsoft YaHei" panose="020B0503020204020204" pitchFamily="34" charset="-122"/>
                <a:ea typeface="Microsoft YaHei" panose="020B0503020204020204" pitchFamily="34" charset="-122"/>
              </a:rPr>
              <a:t>以太网中现有的</a:t>
            </a:r>
            <a:r>
              <a:rPr lang="en-US" altLang="zh-CN" b="0" i="0" dirty="0">
                <a:solidFill>
                  <a:srgbClr val="19191A"/>
                </a:solidFill>
                <a:effectLst/>
                <a:latin typeface="Microsoft YaHei" panose="020B0503020204020204" pitchFamily="34" charset="-122"/>
                <a:ea typeface="Microsoft YaHei" panose="020B0503020204020204" pitchFamily="34" charset="-122"/>
              </a:rPr>
              <a:t>106.25G</a:t>
            </a:r>
            <a:r>
              <a:rPr lang="zh-CN" altLang="en-US" b="0" i="0" dirty="0">
                <a:solidFill>
                  <a:srgbClr val="19191A"/>
                </a:solidFill>
                <a:effectLst/>
                <a:latin typeface="Microsoft YaHei" panose="020B0503020204020204" pitchFamily="34" charset="-122"/>
                <a:ea typeface="Microsoft YaHei" panose="020B0503020204020204" pitchFamily="34" charset="-122"/>
              </a:rPr>
              <a:t>通道，目的是将</a:t>
            </a:r>
            <a:r>
              <a:rPr lang="en-US" altLang="zh-CN" b="0" i="0" dirty="0">
                <a:solidFill>
                  <a:srgbClr val="19191A"/>
                </a:solidFill>
                <a:effectLst/>
                <a:latin typeface="Microsoft YaHei" panose="020B0503020204020204" pitchFamily="34" charset="-122"/>
                <a:ea typeface="Microsoft YaHei" panose="020B0503020204020204" pitchFamily="34" charset="-122"/>
              </a:rPr>
              <a:t>PCS</a:t>
            </a:r>
            <a:r>
              <a:rPr lang="zh-CN" altLang="en-US" b="0" i="0" dirty="0">
                <a:solidFill>
                  <a:srgbClr val="19191A"/>
                </a:solidFill>
                <a:effectLst/>
                <a:latin typeface="Microsoft YaHei" panose="020B0503020204020204" pitchFamily="34" charset="-122"/>
                <a:ea typeface="Microsoft YaHei" panose="020B0503020204020204" pitchFamily="34" charset="-122"/>
              </a:rPr>
              <a:t>的总通道数增加一倍（也就是从</a:t>
            </a:r>
            <a:r>
              <a:rPr lang="en-US" altLang="zh-CN" b="0" i="0" dirty="0">
                <a:solidFill>
                  <a:srgbClr val="19191A"/>
                </a:solidFill>
                <a:effectLst/>
                <a:latin typeface="Microsoft YaHei" panose="020B0503020204020204" pitchFamily="34" charset="-122"/>
                <a:ea typeface="Microsoft YaHei" panose="020B0503020204020204" pitchFamily="34" charset="-122"/>
              </a:rPr>
              <a:t>4</a:t>
            </a:r>
            <a:r>
              <a:rPr lang="zh-CN" altLang="en-US" b="0" i="0" dirty="0">
                <a:solidFill>
                  <a:srgbClr val="19191A"/>
                </a:solidFill>
                <a:effectLst/>
                <a:latin typeface="Microsoft YaHei" panose="020B0503020204020204" pitchFamily="34" charset="-122"/>
                <a:ea typeface="Microsoft YaHei" panose="020B0503020204020204" pitchFamily="34" charset="-122"/>
              </a:rPr>
              <a:t>条增加到</a:t>
            </a:r>
            <a:r>
              <a:rPr lang="en-US" altLang="zh-CN" b="0" i="0" dirty="0">
                <a:solidFill>
                  <a:srgbClr val="19191A"/>
                </a:solidFill>
                <a:effectLst/>
                <a:latin typeface="Microsoft YaHei" panose="020B0503020204020204" pitchFamily="34" charset="-122"/>
                <a:ea typeface="Microsoft YaHei" panose="020B0503020204020204" pitchFamily="34" charset="-122"/>
              </a:rPr>
              <a:t>8</a:t>
            </a:r>
            <a:r>
              <a:rPr lang="zh-CN" altLang="en-US" b="0" i="0" dirty="0">
                <a:solidFill>
                  <a:srgbClr val="19191A"/>
                </a:solidFill>
                <a:effectLst/>
                <a:latin typeface="Microsoft YaHei" panose="020B0503020204020204" pitchFamily="34" charset="-122"/>
                <a:ea typeface="Microsoft YaHei" panose="020B0503020204020204" pitchFamily="34" charset="-122"/>
              </a:rPr>
              <a:t>条）。从字面上看像是一个非常简单的概念变化，但是要想以这种方式将新增的通道绑在一起，是需要大量的人力、物力和财力的。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74</a:t>
            </a:fld>
            <a:endParaRPr kumimoji="1" lang="zh-CN" altLang="en-US"/>
          </a:p>
        </p:txBody>
      </p:sp>
    </p:spTree>
    <p:extLst>
      <p:ext uri="{BB962C8B-B14F-4D97-AF65-F5344CB8AC3E}">
        <p14:creationId xmlns:p14="http://schemas.microsoft.com/office/powerpoint/2010/main" val="3985522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总线拓扑、星型拓扑、环形拓扑是三种常见的局域网拓扑；这三种拓扑都形成了多点访问信道，也叫广播信道，多路访问信道。</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中间的星型拓扑图，是早期以太网才会用的，现在“星型”的中心已经被 交换机所取代。由于交换机的工作方式（半双工），它的上行链路需要被多用户共享，所以，它的逻辑拓扑是总线式的，是一根共享信道。</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a:t>
            </a:fld>
            <a:endParaRPr kumimoji="1" lang="zh-CN" altLang="en-US"/>
          </a:p>
        </p:txBody>
      </p:sp>
    </p:spTree>
    <p:extLst>
      <p:ext uri="{BB962C8B-B14F-4D97-AF65-F5344CB8AC3E}">
        <p14:creationId xmlns:p14="http://schemas.microsoft.com/office/powerpoint/2010/main" val="3322061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75</a:t>
            </a:fld>
            <a:endParaRPr kumimoji="1" lang="zh-CN" altLang="en-US"/>
          </a:p>
        </p:txBody>
      </p:sp>
    </p:spTree>
    <p:extLst>
      <p:ext uri="{BB962C8B-B14F-4D97-AF65-F5344CB8AC3E}">
        <p14:creationId xmlns:p14="http://schemas.microsoft.com/office/powerpoint/2010/main" val="2255199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solidFill>
                  <a:srgbClr val="000000"/>
                </a:solidFill>
                <a:effectLst/>
                <a:latin typeface="Times New Roman" panose="02020603050405020304" pitchFamily="18" charset="0"/>
                <a:ea typeface="宋体" panose="02010600030101010101" pitchFamily="2" charset="-122"/>
              </a:rPr>
              <a:t>本页先总结以太网的优点（词云部分）</a:t>
            </a:r>
            <a:endParaRPr lang="en-US" altLang="zh-CN" sz="1200" kern="100" dirty="0">
              <a:solidFill>
                <a:srgbClr val="000000"/>
              </a:solidFill>
              <a:effectLst/>
              <a:latin typeface="Times New Roman" panose="02020603050405020304" pitchFamily="18" charset="0"/>
              <a:ea typeface="宋体" panose="02010600030101010101" pitchFamily="2" charset="-122"/>
            </a:endParaRPr>
          </a:p>
          <a:p>
            <a:r>
              <a:rPr lang="zh-CN" altLang="en-US" sz="1200" kern="100" dirty="0">
                <a:solidFill>
                  <a:srgbClr val="000000"/>
                </a:solidFill>
                <a:effectLst/>
                <a:latin typeface="Times New Roman" panose="02020603050405020304" pitchFamily="18" charset="0"/>
                <a:ea typeface="宋体" panose="02010600030101010101" pitchFamily="2" charset="-122"/>
              </a:rPr>
              <a:t>然后讲一下</a:t>
            </a:r>
            <a:r>
              <a:rPr lang="zh-CN" altLang="zh-CN" sz="1200" kern="100" dirty="0">
                <a:solidFill>
                  <a:srgbClr val="000000"/>
                </a:solidFill>
                <a:effectLst/>
                <a:latin typeface="Times New Roman" panose="02020603050405020304" pitchFamily="18" charset="0"/>
                <a:ea typeface="宋体" panose="02010600030101010101" pitchFamily="2" charset="-122"/>
              </a:rPr>
              <a:t>以太网</a:t>
            </a:r>
            <a:r>
              <a:rPr lang="zh-CN" altLang="en-US" sz="1200" kern="100" dirty="0">
                <a:solidFill>
                  <a:srgbClr val="000000"/>
                </a:solidFill>
                <a:effectLst/>
                <a:latin typeface="Times New Roman" panose="02020603050405020304" pitchFamily="18" charset="0"/>
                <a:ea typeface="宋体" panose="02010600030101010101" pitchFamily="2" charset="-122"/>
              </a:rPr>
              <a:t>在</a:t>
            </a:r>
            <a:r>
              <a:rPr lang="zh-CN" altLang="zh-CN" sz="1200" kern="100" dirty="0">
                <a:solidFill>
                  <a:srgbClr val="000000"/>
                </a:solidFill>
                <a:effectLst/>
                <a:latin typeface="Times New Roman" panose="02020603050405020304" pitchFamily="18" charset="0"/>
                <a:ea typeface="宋体" panose="02010600030101010101" pitchFamily="2" charset="-122"/>
              </a:rPr>
              <a:t>未来</a:t>
            </a:r>
            <a:r>
              <a:rPr lang="zh-CN" altLang="en-US" sz="1200" kern="100" dirty="0">
                <a:solidFill>
                  <a:srgbClr val="000000"/>
                </a:solidFill>
                <a:effectLst/>
                <a:latin typeface="Times New Roman" panose="02020603050405020304" pitchFamily="18" charset="0"/>
                <a:ea typeface="宋体" panose="02010600030101010101" pitchFamily="2" charset="-122"/>
              </a:rPr>
              <a:t>广阔的</a:t>
            </a:r>
            <a:r>
              <a:rPr lang="zh-CN" altLang="zh-CN" sz="1200" kern="100" dirty="0">
                <a:solidFill>
                  <a:srgbClr val="000000"/>
                </a:solidFill>
                <a:effectLst/>
                <a:latin typeface="Times New Roman" panose="02020603050405020304" pitchFamily="18" charset="0"/>
                <a:ea typeface="宋体" panose="02010600030101010101" pitchFamily="2" charset="-122"/>
              </a:rPr>
              <a:t>应用场景。</a:t>
            </a:r>
            <a:endParaRPr lang="en-US" altLang="zh-CN" sz="1200" kern="100" dirty="0">
              <a:solidFill>
                <a:srgbClr val="000000"/>
              </a:solidFill>
              <a:effectLst/>
              <a:latin typeface="Times New Roman" panose="02020603050405020304" pitchFamily="18" charset="0"/>
              <a:ea typeface="宋体" panose="02010600030101010101" pitchFamily="2" charset="-122"/>
            </a:endParaRPr>
          </a:p>
          <a:p>
            <a:r>
              <a:rPr lang="zh-CN" altLang="zh-CN" sz="1200" kern="100" dirty="0">
                <a:solidFill>
                  <a:srgbClr val="000000"/>
                </a:solidFill>
                <a:effectLst/>
                <a:latin typeface="Times New Roman" panose="02020603050405020304" pitchFamily="18" charset="0"/>
                <a:ea typeface="宋体" panose="02010600030101010101" pitchFamily="2" charset="-122"/>
              </a:rPr>
              <a:t>在日益多样化的技术与应用的驱动下，以太网正在快速增长和扩展，以太网生态系统的产品范围包括企业</a:t>
            </a:r>
            <a:r>
              <a:rPr lang="en-US" altLang="zh-CN" sz="1200" kern="100" dirty="0">
                <a:solidFill>
                  <a:srgbClr val="000000"/>
                </a:solidFill>
                <a:effectLst/>
                <a:latin typeface="Times New Roman" panose="02020603050405020304" pitchFamily="18" charset="0"/>
                <a:ea typeface="宋体" panose="02010600030101010101" pitchFamily="2" charset="-122"/>
              </a:rPr>
              <a:t>/</a:t>
            </a:r>
            <a:r>
              <a:rPr lang="zh-CN" altLang="zh-CN" sz="1200" kern="100" dirty="0">
                <a:solidFill>
                  <a:srgbClr val="000000"/>
                </a:solidFill>
                <a:effectLst/>
                <a:latin typeface="Times New Roman" panose="02020603050405020304" pitchFamily="18" charset="0"/>
                <a:ea typeface="宋体" panose="02010600030101010101" pitchFamily="2" charset="-122"/>
              </a:rPr>
              <a:t>校园的数据中心、服务提供商（移动网</a:t>
            </a:r>
            <a:r>
              <a:rPr lang="en-US" altLang="zh-CN" sz="1200" kern="100" dirty="0">
                <a:solidFill>
                  <a:srgbClr val="000000"/>
                </a:solidFill>
                <a:effectLst/>
                <a:latin typeface="Times New Roman" panose="02020603050405020304" pitchFamily="18" charset="0"/>
                <a:ea typeface="宋体" panose="02010600030101010101" pitchFamily="2" charset="-122"/>
              </a:rPr>
              <a:t>/</a:t>
            </a:r>
            <a:r>
              <a:rPr lang="zh-CN" altLang="zh-CN" sz="1200" kern="100" dirty="0">
                <a:solidFill>
                  <a:srgbClr val="000000"/>
                </a:solidFill>
                <a:effectLst/>
                <a:latin typeface="Times New Roman" panose="02020603050405020304" pitchFamily="18" charset="0"/>
                <a:ea typeface="宋体" panose="02010600030101010101" pitchFamily="2" charset="-122"/>
              </a:rPr>
              <a:t>固网）、云服务提供商（超大规模数据中心）、自动化（建筑与工业）、汽车（车载网络）</a:t>
            </a:r>
            <a:r>
              <a:rPr lang="zh-CN" altLang="en-US" sz="1200" kern="100" dirty="0">
                <a:solidFill>
                  <a:srgbClr val="000000"/>
                </a:solidFill>
                <a:effectLst/>
                <a:latin typeface="Times New Roman" panose="02020603050405020304" pitchFamily="18" charset="0"/>
                <a:ea typeface="宋体" panose="02010600030101010101" pitchFamily="2" charset="-122"/>
              </a:rPr>
              <a:t>等等。</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76</a:t>
            </a:fld>
            <a:endParaRPr kumimoji="1" lang="zh-CN" altLang="en-US"/>
          </a:p>
        </p:txBody>
      </p:sp>
    </p:spTree>
    <p:extLst>
      <p:ext uri="{BB962C8B-B14F-4D97-AF65-F5344CB8AC3E}">
        <p14:creationId xmlns:p14="http://schemas.microsoft.com/office/powerpoint/2010/main" val="3580219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80</a:t>
            </a:fld>
            <a:endParaRPr kumimoji="1" lang="zh-CN" altLang="en-US"/>
          </a:p>
        </p:txBody>
      </p:sp>
      <p:sp>
        <p:nvSpPr>
          <p:cNvPr id="5" name="页脚占位符 4">
            <a:extLst>
              <a:ext uri="{FF2B5EF4-FFF2-40B4-BE49-F238E27FC236}">
                <a16:creationId xmlns:a16="http://schemas.microsoft.com/office/drawing/2014/main" id="{EBFAB5C1-34E2-41C6-BE30-8C18D83503AF}"/>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376483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a:t>
            </a:r>
            <a:r>
              <a:rPr lang="en-US" altLang="zh-CN"/>
              <a:t>2</a:t>
            </a:r>
            <a:r>
              <a:rPr lang="zh-CN" altLang="en-US"/>
              <a:t>个冲突域</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81</a:t>
            </a:fld>
            <a:endParaRPr kumimoji="1" lang="zh-CN" altLang="en-US"/>
          </a:p>
        </p:txBody>
      </p:sp>
    </p:spTree>
    <p:extLst>
      <p:ext uri="{BB962C8B-B14F-4D97-AF65-F5344CB8AC3E}">
        <p14:creationId xmlns:p14="http://schemas.microsoft.com/office/powerpoint/2010/main" val="29810354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逆向自学习是自动进行的，所学习到的</a:t>
            </a:r>
            <a:r>
              <a:rPr lang="en-US" altLang="zh-CN" dirty="0"/>
              <a:t>MAC</a:t>
            </a:r>
            <a:r>
              <a:rPr lang="zh-CN" altLang="en-US" dirty="0"/>
              <a:t>地址表项是动态的，每个动态表项均设定了老化时间。老化时间可以修改，但是在实际网络中不建议随意修改。</a:t>
            </a:r>
            <a:endParaRPr lang="en-US" altLang="zh-CN" dirty="0"/>
          </a:p>
          <a:p>
            <a:endParaRPr lang="en-US" altLang="zh-CN" dirty="0"/>
          </a:p>
          <a:p>
            <a:r>
              <a:rPr lang="zh-CN" altLang="en-US" dirty="0"/>
              <a:t>对于手工添加的静态</a:t>
            </a:r>
            <a:r>
              <a:rPr lang="en-US" altLang="zh-CN" dirty="0"/>
              <a:t>MAC</a:t>
            </a:r>
            <a:r>
              <a:rPr lang="zh-CN" altLang="en-US" dirty="0"/>
              <a:t>地址表项不会老化，其优先级高于动态表项。</a:t>
            </a:r>
            <a:endParaRPr lang="en-US" altLang="zh-CN" dirty="0"/>
          </a:p>
          <a:p>
            <a:endParaRPr lang="en-US" altLang="zh-CN" dirty="0"/>
          </a:p>
          <a:p>
            <a:r>
              <a:rPr lang="zh-CN" altLang="en-US" dirty="0"/>
              <a:t>可以让学生思考为什么要设定老化时间。引入网络拓扑变化和</a:t>
            </a:r>
            <a:r>
              <a:rPr lang="en-US" altLang="zh-CN" dirty="0"/>
              <a:t>MAC</a:t>
            </a:r>
            <a:r>
              <a:rPr lang="zh-CN" altLang="en-US" dirty="0"/>
              <a:t>地址表更新问题。</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83</a:t>
            </a:fld>
            <a:endParaRPr kumimoji="1" lang="zh-CN" altLang="en-US"/>
          </a:p>
        </p:txBody>
      </p:sp>
      <p:sp>
        <p:nvSpPr>
          <p:cNvPr id="5" name="页脚占位符 4">
            <a:extLst>
              <a:ext uri="{FF2B5EF4-FFF2-40B4-BE49-F238E27FC236}">
                <a16:creationId xmlns:a16="http://schemas.microsoft.com/office/drawing/2014/main" id="{1A55F30A-8796-4686-909B-B06432DD5581}"/>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3040106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这里不强调具体目的站，先不讲帧转发过程，专注源地址的学习过程。</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84</a:t>
            </a:fld>
            <a:endParaRPr kumimoji="1" lang="zh-CN" altLang="en-US"/>
          </a:p>
        </p:txBody>
      </p:sp>
      <p:sp>
        <p:nvSpPr>
          <p:cNvPr id="5" name="页脚占位符 4">
            <a:extLst>
              <a:ext uri="{FF2B5EF4-FFF2-40B4-BE49-F238E27FC236}">
                <a16:creationId xmlns:a16="http://schemas.microsoft.com/office/drawing/2014/main" id="{4279D443-7A13-4DFD-9ED5-CDD619E808CE}"/>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763059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PingFang SC"/>
              </a:rPr>
              <a:t>MAC</a:t>
            </a:r>
            <a:r>
              <a:rPr lang="zh-CN" altLang="en-US" b="0" i="0" dirty="0">
                <a:solidFill>
                  <a:srgbClr val="000000"/>
                </a:solidFill>
                <a:effectLst/>
                <a:latin typeface="PingFang SC"/>
              </a:rPr>
              <a:t>地址表有大小限制，不同的交换机的</a:t>
            </a:r>
            <a:r>
              <a:rPr lang="en-US" altLang="zh-CN" b="0" i="0" dirty="0">
                <a:solidFill>
                  <a:srgbClr val="000000"/>
                </a:solidFill>
                <a:effectLst/>
                <a:latin typeface="PingFang SC"/>
              </a:rPr>
              <a:t>MAC</a:t>
            </a:r>
            <a:r>
              <a:rPr lang="zh-CN" altLang="en-US" b="0" i="0" dirty="0">
                <a:solidFill>
                  <a:srgbClr val="000000"/>
                </a:solidFill>
                <a:effectLst/>
                <a:latin typeface="PingFang SC"/>
              </a:rPr>
              <a:t>地址表的大小不同，越是高端的交换机的表空间越大，</a:t>
            </a:r>
            <a:r>
              <a:rPr lang="zh-CN" altLang="en-US" b="0" i="0" dirty="0">
                <a:solidFill>
                  <a:srgbClr val="000000"/>
                </a:solidFill>
                <a:effectLst/>
                <a:latin typeface="宋体" panose="02010600030101010101" pitchFamily="2" charset="-122"/>
                <a:ea typeface="宋体" panose="02010600030101010101" pitchFamily="2" charset="-122"/>
              </a:rPr>
              <a:t>但是作为接入交换机，表空间基本在</a:t>
            </a:r>
            <a:r>
              <a:rPr lang="en-US" altLang="zh-CN" b="0" i="0" dirty="0">
                <a:solidFill>
                  <a:srgbClr val="000000"/>
                </a:solidFill>
                <a:effectLst/>
                <a:latin typeface="宋体" panose="02010600030101010101" pitchFamily="2" charset="-122"/>
                <a:ea typeface="宋体" panose="02010600030101010101" pitchFamily="2" charset="-122"/>
              </a:rPr>
              <a:t>8K</a:t>
            </a:r>
            <a:r>
              <a:rPr lang="zh-CN" altLang="en-US" b="0" i="0" dirty="0">
                <a:solidFill>
                  <a:srgbClr val="000000"/>
                </a:solidFill>
                <a:effectLst/>
                <a:latin typeface="宋体" panose="02010600030101010101" pitchFamily="2" charset="-122"/>
                <a:ea typeface="宋体" panose="02010600030101010101" pitchFamily="2" charset="-122"/>
              </a:rPr>
              <a:t>左右。</a:t>
            </a:r>
            <a:endParaRPr lang="en-US" altLang="zh-CN" b="0" i="0" dirty="0">
              <a:solidFill>
                <a:srgbClr val="000000"/>
              </a:solidFill>
              <a:effectLst/>
              <a:latin typeface="宋体" panose="02010600030101010101" pitchFamily="2" charset="-122"/>
              <a:ea typeface="宋体" panose="02010600030101010101" pitchFamily="2" charset="-122"/>
            </a:endParaRPr>
          </a:p>
          <a:p>
            <a:r>
              <a:rPr lang="zh-CN" altLang="en-US" b="0" i="0" dirty="0">
                <a:solidFill>
                  <a:srgbClr val="000000"/>
                </a:solidFill>
                <a:effectLst/>
                <a:latin typeface="宋体" panose="02010600030101010101" pitchFamily="2" charset="-122"/>
                <a:ea typeface="宋体" panose="02010600030101010101" pitchFamily="2" charset="-122"/>
              </a:rPr>
              <a:t>可以</a:t>
            </a:r>
            <a:r>
              <a:rPr lang="zh-CN" altLang="en-US" b="0" i="0">
                <a:solidFill>
                  <a:srgbClr val="000000"/>
                </a:solidFill>
                <a:effectLst/>
                <a:latin typeface="宋体" panose="02010600030101010101" pitchFamily="2" charset="-122"/>
                <a:ea typeface="宋体" panose="02010600030101010101" pitchFamily="2" charset="-122"/>
              </a:rPr>
              <a:t>由以上思考问题</a:t>
            </a:r>
            <a:r>
              <a:rPr lang="zh-CN" altLang="en-US" b="0" i="0" dirty="0">
                <a:solidFill>
                  <a:srgbClr val="000000"/>
                </a:solidFill>
                <a:effectLst/>
                <a:latin typeface="宋体" panose="02010600030101010101" pitchFamily="2" charset="-122"/>
                <a:ea typeface="宋体" panose="02010600030101010101" pitchFamily="2" charset="-122"/>
              </a:rPr>
              <a:t>引入</a:t>
            </a:r>
            <a:r>
              <a:rPr lang="en-US" altLang="zh-CN" b="0" i="0" dirty="0">
                <a:solidFill>
                  <a:srgbClr val="000000"/>
                </a:solidFill>
                <a:effectLst/>
                <a:latin typeface="宋体" panose="02010600030101010101" pitchFamily="2" charset="-122"/>
                <a:ea typeface="宋体" panose="02010600030101010101" pitchFamily="2" charset="-122"/>
              </a:rPr>
              <a:t>MAC</a:t>
            </a:r>
            <a:r>
              <a:rPr lang="zh-CN" altLang="en-US" b="0" i="0" dirty="0">
                <a:solidFill>
                  <a:srgbClr val="000000"/>
                </a:solidFill>
                <a:effectLst/>
                <a:latin typeface="宋体" panose="02010600030101010101" pitchFamily="2" charset="-122"/>
                <a:ea typeface="宋体" panose="02010600030101010101" pitchFamily="2" charset="-122"/>
              </a:rPr>
              <a:t>地址泛洪攻击问题。</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86</a:t>
            </a:fld>
            <a:endParaRPr kumimoji="1" lang="zh-CN" altLang="en-US"/>
          </a:p>
        </p:txBody>
      </p:sp>
      <p:sp>
        <p:nvSpPr>
          <p:cNvPr id="5" name="页脚占位符 4">
            <a:extLst>
              <a:ext uri="{FF2B5EF4-FFF2-40B4-BE49-F238E27FC236}">
                <a16:creationId xmlns:a16="http://schemas.microsoft.com/office/drawing/2014/main" id="{5C51CAFB-94AC-4EFA-A95F-11270E14048E}"/>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857199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可以先让学生思考泛洪单播帧带来的问题，再呈现褐色文字。</a:t>
            </a:r>
            <a:endParaRPr lang="en-US" altLang="zh-CN" dirty="0"/>
          </a:p>
          <a:p>
            <a:r>
              <a:rPr lang="en-US" altLang="zh-CN" dirty="0"/>
              <a:t>MAC</a:t>
            </a:r>
            <a:r>
              <a:rPr lang="zh-CN" altLang="en-US" dirty="0"/>
              <a:t>地址表不完善时，容易造成单播帧的泛洪。</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90</a:t>
            </a:fld>
            <a:endParaRPr kumimoji="1" lang="zh-CN" altLang="en-US"/>
          </a:p>
        </p:txBody>
      </p:sp>
      <p:sp>
        <p:nvSpPr>
          <p:cNvPr id="5" name="页脚占位符 4">
            <a:extLst>
              <a:ext uri="{FF2B5EF4-FFF2-40B4-BE49-F238E27FC236}">
                <a16:creationId xmlns:a16="http://schemas.microsoft.com/office/drawing/2014/main" id="{1B21AC84-397D-45B1-A9E8-E8D5EE2AA184}"/>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868674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入境端口：帧到达的端口</a:t>
            </a:r>
            <a:endParaRPr lang="en-US" altLang="zh-CN" dirty="0"/>
          </a:p>
          <a:p>
            <a:r>
              <a:rPr lang="zh-CN" altLang="en-US" dirty="0"/>
              <a:t>出境端口：根据帧的目的地址，在</a:t>
            </a:r>
            <a:r>
              <a:rPr lang="en-US" altLang="zh-CN" dirty="0"/>
              <a:t>MAC</a:t>
            </a:r>
            <a:r>
              <a:rPr lang="zh-CN" altLang="en-US" dirty="0"/>
              <a:t>地址表查找到的匹配表项所给出的端口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92</a:t>
            </a:fld>
            <a:endParaRPr kumimoji="1" lang="zh-CN" altLang="en-US"/>
          </a:p>
        </p:txBody>
      </p:sp>
      <p:sp>
        <p:nvSpPr>
          <p:cNvPr id="5" name="页脚占位符 4">
            <a:extLst>
              <a:ext uri="{FF2B5EF4-FFF2-40B4-BE49-F238E27FC236}">
                <a16:creationId xmlns:a16="http://schemas.microsoft.com/office/drawing/2014/main" id="{8224E46A-A35F-47C9-94DA-13FF5E74328A}"/>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31380038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价格高、维护成本高、传输距离有限</a:t>
            </a:r>
          </a:p>
        </p:txBody>
      </p:sp>
      <p:sp>
        <p:nvSpPr>
          <p:cNvPr id="4" name="页脚占位符 3"/>
          <p:cNvSpPr>
            <a:spLocks noGrp="1"/>
          </p:cNvSpPr>
          <p:nvPr>
            <p:ph type="ftr" sz="quarter" idx="4"/>
          </p:nvPr>
        </p:nvSpPr>
        <p:spPr/>
        <p:txBody>
          <a:bodyPr/>
          <a:lstStyle/>
          <a:p>
            <a:r>
              <a:rPr kumimoji="1" lang="en-US" altLang="zh-CN"/>
              <a:t>4.4 </a:t>
            </a:r>
            <a:r>
              <a:rPr kumimoji="1" lang="zh-CN" altLang="en-US"/>
              <a:t>数据链路层交换</a:t>
            </a:r>
          </a:p>
        </p:txBody>
      </p:sp>
      <p:sp>
        <p:nvSpPr>
          <p:cNvPr id="5" name="灯片编号占位符 4"/>
          <p:cNvSpPr>
            <a:spLocks noGrp="1"/>
          </p:cNvSpPr>
          <p:nvPr>
            <p:ph type="sldNum" sz="quarter" idx="5"/>
          </p:nvPr>
        </p:nvSpPr>
        <p:spPr/>
        <p:txBody>
          <a:bodyPr/>
          <a:lstStyle/>
          <a:p>
            <a:fld id="{840B8802-914A-7C41-BC77-CC54DEE99EEF}" type="slidenum">
              <a:rPr kumimoji="1" lang="zh-CN" altLang="en-US" smtClean="0"/>
              <a:t>93</a:t>
            </a:fld>
            <a:endParaRPr kumimoji="1" lang="zh-CN" altLang="en-US"/>
          </a:p>
        </p:txBody>
      </p:sp>
    </p:spTree>
    <p:extLst>
      <p:ext uri="{BB962C8B-B14F-4D97-AF65-F5344CB8AC3E}">
        <p14:creationId xmlns:p14="http://schemas.microsoft.com/office/powerpoint/2010/main" val="3951268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从广播信道面临的问题出发，引出多路访问控制，即信道的分配问题。</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a:t>
            </a:fld>
            <a:endParaRPr kumimoji="1" lang="zh-CN" altLang="en-US"/>
          </a:p>
        </p:txBody>
      </p:sp>
    </p:spTree>
    <p:extLst>
      <p:ext uri="{BB962C8B-B14F-4D97-AF65-F5344CB8AC3E}">
        <p14:creationId xmlns:p14="http://schemas.microsoft.com/office/powerpoint/2010/main" val="218787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B51C3762-4BED-4B17-9746-85272906C0CE}"/>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38528882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a:t>
            </a:r>
            <a:r>
              <a:rPr lang="en-US" altLang="zh-CN" dirty="0"/>
              <a:t>B</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101</a:t>
            </a:fld>
            <a:endParaRPr kumimoji="1" lang="zh-CN" altLang="en-US"/>
          </a:p>
        </p:txBody>
      </p:sp>
      <p:sp>
        <p:nvSpPr>
          <p:cNvPr id="5" name="页脚占位符 4">
            <a:extLst>
              <a:ext uri="{FF2B5EF4-FFF2-40B4-BE49-F238E27FC236}">
                <a16:creationId xmlns:a16="http://schemas.microsoft.com/office/drawing/2014/main" id="{F9A3AFD3-8056-470A-9F1D-0C255000C22A}"/>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0788754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交换式网络设计通常有冗余链路和设备，这样的设计消除了一种可能性：一个点的失败导致整个网络功能丢失。</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3B53CE2F-1E17-428B-9648-3DD678BA082B}"/>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606508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12E5515-D788-4A6D-A245-81DC4BC8847C}"/>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1764330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0E86E11A-8EC1-4C60-A108-7776EB450032}"/>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8389685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FBDFD59-408E-4AD6-BB2E-65C36146C9FC}"/>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3049901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生成树协议</a:t>
            </a:r>
            <a:r>
              <a:rPr lang="en-US" altLang="zh-CN" dirty="0"/>
              <a:t>(Spanning Tree Protocol</a:t>
            </a:r>
            <a:r>
              <a:rPr lang="zh-CN" altLang="en-US" dirty="0"/>
              <a:t>，</a:t>
            </a:r>
            <a:r>
              <a:rPr lang="en-US" altLang="zh-CN" dirty="0"/>
              <a:t>STP)</a:t>
            </a:r>
            <a:r>
              <a:rPr lang="zh-CN" altLang="en-US" dirty="0"/>
              <a:t> 由</a:t>
            </a:r>
            <a:r>
              <a:rPr lang="en-US" altLang="zh-CN" dirty="0"/>
              <a:t>IEEE802</a:t>
            </a:r>
            <a:r>
              <a:rPr lang="zh-CN" altLang="en-US" dirty="0"/>
              <a:t>委员会以</a:t>
            </a:r>
            <a:r>
              <a:rPr lang="en-US" altLang="zh-CN" dirty="0"/>
              <a:t>802.1D</a:t>
            </a:r>
            <a:r>
              <a:rPr lang="zh-CN" altLang="en-US" dirty="0"/>
              <a:t>规范公布。</a:t>
            </a:r>
          </a:p>
          <a:p>
            <a:r>
              <a:rPr lang="en-US" altLang="zh-CN" dirty="0"/>
              <a:t>STP</a:t>
            </a:r>
            <a:r>
              <a:rPr lang="zh-CN" altLang="en-US" dirty="0"/>
              <a:t>的目的是维护一个无环路的网络。当交换机发现一个拓扑环路时，它们会自动在逻辑上阻塞一个或多个冗余端口，从而获得无环路拓扑。</a:t>
            </a:r>
            <a:endParaRPr lang="en-US" altLang="zh-CN" dirty="0"/>
          </a:p>
          <a:p>
            <a:r>
              <a:rPr lang="zh-CN" altLang="en-US" dirty="0"/>
              <a:t>狭义的</a:t>
            </a:r>
            <a:r>
              <a:rPr lang="en-US" altLang="zh-CN" dirty="0"/>
              <a:t>STP</a:t>
            </a:r>
            <a:r>
              <a:rPr lang="zh-CN" altLang="en-US" dirty="0"/>
              <a:t>指</a:t>
            </a:r>
            <a:r>
              <a:rPr lang="en-US" altLang="zh-CN" dirty="0"/>
              <a:t>IEEE802.1D</a:t>
            </a:r>
            <a:r>
              <a:rPr lang="zh-CN" altLang="en-US" dirty="0"/>
              <a:t>中定义的</a:t>
            </a:r>
            <a:r>
              <a:rPr lang="en-US" altLang="zh-CN" dirty="0"/>
              <a:t>STP</a:t>
            </a:r>
            <a:r>
              <a:rPr lang="zh-CN" altLang="en-US" dirty="0"/>
              <a:t>协议，广义的</a:t>
            </a:r>
            <a:r>
              <a:rPr lang="en-US" altLang="zh-CN" dirty="0"/>
              <a:t>STP</a:t>
            </a:r>
            <a:r>
              <a:rPr lang="zh-CN" altLang="en-US" dirty="0"/>
              <a:t>包括</a:t>
            </a:r>
            <a:r>
              <a:rPr lang="en-US" altLang="zh-CN" dirty="0"/>
              <a:t>IEEE802.1D</a:t>
            </a:r>
            <a:r>
              <a:rPr lang="zh-CN" altLang="en-US" dirty="0"/>
              <a:t>定义的</a:t>
            </a:r>
            <a:r>
              <a:rPr lang="en-US" altLang="zh-CN" dirty="0"/>
              <a:t>STP</a:t>
            </a:r>
            <a:r>
              <a:rPr lang="zh-CN" altLang="en-US" dirty="0"/>
              <a:t>协议以及各种在它的基础上经过改进的生成树协议，如：</a:t>
            </a:r>
            <a:r>
              <a:rPr lang="en-US" altLang="zh-CN" dirty="0"/>
              <a:t>RSTP</a:t>
            </a:r>
            <a:r>
              <a:rPr lang="zh-CN" altLang="en-US" dirty="0"/>
              <a:t>、</a:t>
            </a:r>
            <a:r>
              <a:rPr lang="en-US" altLang="zh-CN" dirty="0"/>
              <a:t>MSTP</a:t>
            </a:r>
          </a:p>
          <a:p>
            <a:endParaRPr lang="en-US" altLang="zh-CN" dirty="0"/>
          </a:p>
          <a:p>
            <a:r>
              <a:rPr lang="zh-CN" altLang="en-US" dirty="0"/>
              <a:t>这位</a:t>
            </a:r>
            <a:r>
              <a:rPr lang="en-US" altLang="zh-CN" dirty="0"/>
              <a:t>Clark</a:t>
            </a:r>
            <a:r>
              <a:rPr lang="zh-CN" altLang="en-US" dirty="0"/>
              <a:t>的女弟子，精力充沛，发明这棵树只用了几周时间，还带着孩子，她有个她自己不喜欢的称号“互联网之母”，</a:t>
            </a:r>
            <a:r>
              <a:rPr lang="en-US" altLang="zh-CN" dirty="0"/>
              <a:t>STP</a:t>
            </a:r>
            <a:r>
              <a:rPr lang="zh-CN" altLang="en-US" dirty="0"/>
              <a:t>使以太网大规模部署成为了可能；可以讲讲她的故事，激发学生的兴趣。</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0CE6E72A-3A53-4B09-AC18-3E8320803DAD}"/>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4.4 </a:t>
            </a:r>
            <a:r>
              <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数据链路层交换</a:t>
            </a:r>
          </a:p>
        </p:txBody>
      </p:sp>
    </p:spTree>
    <p:extLst>
      <p:ext uri="{BB962C8B-B14F-4D97-AF65-F5344CB8AC3E}">
        <p14:creationId xmlns:p14="http://schemas.microsoft.com/office/powerpoint/2010/main" val="35249198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BPDU</a:t>
            </a:r>
            <a:r>
              <a:rPr kumimoji="1" lang="zh-CN" altLang="en-US" dirty="0"/>
              <a:t>（</a:t>
            </a:r>
            <a:r>
              <a:rPr kumimoji="1" lang="en-US" altLang="zh-CN" dirty="0"/>
              <a:t>Bridge Protocol Data Unit</a:t>
            </a:r>
            <a:r>
              <a:rPr kumimoji="1" lang="zh-CN" altLang="en-US"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5967C166-FCE6-4109-8620-8394187968D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4.4 </a:t>
            </a:r>
            <a:r>
              <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数据链路层交换</a:t>
            </a:r>
          </a:p>
        </p:txBody>
      </p:sp>
    </p:spTree>
    <p:extLst>
      <p:ext uri="{BB962C8B-B14F-4D97-AF65-F5344CB8AC3E}">
        <p14:creationId xmlns:p14="http://schemas.microsoft.com/office/powerpoint/2010/main" val="19368650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BPDU</a:t>
            </a:r>
            <a:r>
              <a:rPr kumimoji="1" lang="zh-CN" altLang="en-US" dirty="0"/>
              <a:t>包含了足够的信息来完成生成树的计算，以上为四个关键信息。</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桥</a:t>
            </a:r>
            <a:r>
              <a:rPr kumimoji="1" lang="en-US" altLang="zh-CN" dirty="0"/>
              <a:t>ID</a:t>
            </a:r>
            <a:r>
              <a:rPr kumimoji="1" lang="zh-CN" altLang="en-US" dirty="0"/>
              <a:t>中的</a:t>
            </a:r>
            <a:r>
              <a:rPr kumimoji="0" lang="zh-CN" altLang="en-US" sz="1200" dirty="0">
                <a:solidFill>
                  <a:srgbClr val="020202"/>
                </a:solidFill>
                <a:latin typeface="微软雅黑" panose="020B0503020204020204" pitchFamily="34" charset="-122"/>
                <a:ea typeface="微软雅黑" panose="020B0503020204020204" pitchFamily="34" charset="-122"/>
              </a:rPr>
              <a:t>优先级允许自定义。</a:t>
            </a:r>
            <a:endParaRPr kumimoji="0" lang="en-US" altLang="zh-CN" sz="1200" dirty="0">
              <a:solidFill>
                <a:srgbClr val="020202"/>
              </a:solidFill>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E4EEDBA9-EC7D-4423-8728-5187F3D18D1D}"/>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58310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97F57B8C-6FB0-498C-A01E-508A2E33CB13}"/>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32004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静态的分配方式，学生已经不陌生了，在通信原理课程或物理层已经学到了复用方法。（没有学过的学校，可以简单交代一下</a:t>
            </a:r>
            <a:r>
              <a:rPr lang="en-US" altLang="zh-CN" dirty="0"/>
              <a:t>TDM</a:t>
            </a:r>
            <a:r>
              <a:rPr lang="zh-CN" altLang="en-US" dirty="0"/>
              <a:t>和</a:t>
            </a:r>
            <a:r>
              <a:rPr lang="en-US" altLang="zh-CN" dirty="0"/>
              <a:t>FDM</a:t>
            </a:r>
            <a:r>
              <a:rPr lang="zh-CN" altLang="en-US" dirty="0"/>
              <a:t>的基本原理）</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12</a:t>
            </a:fld>
            <a:endParaRPr kumimoji="1" lang="zh-CN" altLang="en-US"/>
          </a:p>
        </p:txBody>
      </p:sp>
    </p:spTree>
    <p:extLst>
      <p:ext uri="{BB962C8B-B14F-4D97-AF65-F5344CB8AC3E}">
        <p14:creationId xmlns:p14="http://schemas.microsoft.com/office/powerpoint/2010/main" val="25578834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根桥是生成树计算的参考点，用以确定哪些冗余路径应该被阻塞。</a:t>
            </a:r>
            <a:endParaRPr kumimoji="0"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BC1CEFB9-1C7A-44D6-B03D-1415BF6B0AC8}"/>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7722789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8ED62965-79A3-4B42-9CA8-2992B2C5D9D4}"/>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8211208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端口</a:t>
            </a:r>
            <a:r>
              <a:rPr kumimoji="1" lang="en-US" altLang="zh-CN" dirty="0"/>
              <a:t>ID</a:t>
            </a:r>
            <a:r>
              <a:rPr kumimoji="1" lang="zh-CN" altLang="en-US" dirty="0"/>
              <a:t>由端口优先级和端口索引组成。如：交换机端口</a:t>
            </a:r>
            <a:r>
              <a:rPr kumimoji="1" lang="en-US" altLang="zh-CN" dirty="0"/>
              <a:t>F0/1</a:t>
            </a:r>
            <a:r>
              <a:rPr kumimoji="1" lang="zh-CN" altLang="en-US" dirty="0"/>
              <a:t>的默认端口</a:t>
            </a:r>
            <a:r>
              <a:rPr kumimoji="1" lang="en-US" altLang="zh-CN" dirty="0"/>
              <a:t>ID</a:t>
            </a:r>
            <a:r>
              <a:rPr kumimoji="1" lang="zh-CN" altLang="en-US" dirty="0"/>
              <a:t>是</a:t>
            </a:r>
            <a:r>
              <a:rPr kumimoji="1" lang="en-US" altLang="zh-CN" dirty="0"/>
              <a:t>128.1</a:t>
            </a:r>
            <a:r>
              <a:rPr kumimoji="1" lang="zh-CN" altLang="en-US" dirty="0"/>
              <a:t>，其中 </a:t>
            </a:r>
            <a:r>
              <a:rPr kumimoji="1" lang="en-US" altLang="zh-CN" dirty="0"/>
              <a:t>128</a:t>
            </a:r>
            <a:r>
              <a:rPr kumimoji="1" lang="zh-CN" altLang="en-US" dirty="0"/>
              <a:t>是可配置的端口优先级值，</a:t>
            </a:r>
            <a:r>
              <a:rPr kumimoji="1" lang="en-US" altLang="zh-CN" dirty="0"/>
              <a:t>1</a:t>
            </a:r>
            <a:r>
              <a:rPr kumimoji="1" lang="zh-CN" altLang="en-US" dirty="0"/>
              <a:t>是端口索引。</a:t>
            </a:r>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4EAC6D8D-5943-4FF0-80A0-7279C11B88B6}"/>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33653014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一些品牌设备，端口开销值使用厂商私有标准。</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3C9189C2-A598-43DA-AF2C-5A6B2200C653}"/>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0740706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dirty="0">
                <a:latin typeface="微软雅黑" panose="020B0503020204020204" pitchFamily="34" charset="-122"/>
                <a:ea typeface="微软雅黑" panose="020B0503020204020204" pitchFamily="34" charset="-122"/>
              </a:rPr>
              <a:t>可以让学生练习</a:t>
            </a:r>
            <a:r>
              <a:rPr kumimoji="0" lang="en-US" altLang="zh-CN" sz="1200" dirty="0">
                <a:latin typeface="微软雅黑" panose="020B0503020204020204" pitchFamily="34" charset="-122"/>
                <a:ea typeface="微软雅黑" panose="020B0503020204020204" pitchFamily="34" charset="-122"/>
              </a:rPr>
              <a:t>A</a:t>
            </a:r>
            <a:r>
              <a:rPr kumimoji="0" lang="zh-CN" altLang="en-US" sz="1200" dirty="0">
                <a:latin typeface="微软雅黑" panose="020B0503020204020204" pitchFamily="34" charset="-122"/>
                <a:ea typeface="微软雅黑" panose="020B0503020204020204" pitchFamily="34" charset="-122"/>
              </a:rPr>
              <a:t>的根端口的选择，</a:t>
            </a:r>
            <a:r>
              <a:rPr kumimoji="0" lang="en-US" altLang="zh-CN" sz="1200" dirty="0">
                <a:latin typeface="微软雅黑" panose="020B0503020204020204" pitchFamily="34" charset="-122"/>
                <a:ea typeface="微软雅黑" panose="020B0503020204020204" pitchFamily="34" charset="-122"/>
              </a:rPr>
              <a:t>F0/1</a:t>
            </a:r>
            <a:r>
              <a:rPr kumimoji="0" lang="zh-CN" altLang="en-US" sz="1200" dirty="0">
                <a:latin typeface="微软雅黑" panose="020B0503020204020204" pitchFamily="34" charset="-122"/>
                <a:ea typeface="微软雅黑" panose="020B0503020204020204" pitchFamily="34" charset="-122"/>
              </a:rPr>
              <a:t>是</a:t>
            </a:r>
            <a:r>
              <a:rPr kumimoji="0" lang="en-US" altLang="zh-CN" sz="1200" dirty="0">
                <a:latin typeface="微软雅黑" panose="020B0503020204020204" pitchFamily="34" charset="-122"/>
                <a:ea typeface="微软雅黑" panose="020B0503020204020204" pitchFamily="34" charset="-122"/>
              </a:rPr>
              <a:t>A</a:t>
            </a:r>
            <a:r>
              <a:rPr kumimoji="0" lang="zh-CN" altLang="en-US" sz="1200" dirty="0">
                <a:latin typeface="微软雅黑" panose="020B0503020204020204" pitchFamily="34" charset="-122"/>
                <a:ea typeface="微软雅黑" panose="020B0503020204020204" pitchFamily="34" charset="-122"/>
              </a:rPr>
              <a:t>的根端口</a:t>
            </a:r>
            <a:endParaRPr kumimoji="0"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21E23002-40F4-477F-B3D3-7F7A8F6AC58C}"/>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42836392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5D52AA60-FC9B-4C02-B20E-C8ED5BD4A870}"/>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41662363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270F201C-6420-449E-B0BE-0B594CE708E9}"/>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7527742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答案：正确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B8B96FDF-3005-47AC-8CF6-C9C7782A633F}"/>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8411929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61D0B70A-B6CA-4084-9087-D3CA39EB5843}"/>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6693628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完整的端口状态迁移过程较为复杂，此图为示意，仅为突出两个转发延迟时间</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8A227C09-2F1C-4DBA-83D5-CF719F4D9EBF}"/>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509329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一个容量为</a:t>
            </a:r>
            <a:r>
              <a:rPr lang="en-US" altLang="zh-CN" sz="1200" kern="1200" dirty="0">
                <a:solidFill>
                  <a:schemeClr val="tx1"/>
                </a:solidFill>
                <a:effectLst/>
                <a:latin typeface="+mn-lt"/>
                <a:ea typeface="+mn-ea"/>
                <a:cs typeface="+mn-cs"/>
              </a:rPr>
              <a:t>C bps</a:t>
            </a:r>
            <a:r>
              <a:rPr lang="zh-CN" altLang="zh-CN" sz="1200" kern="1200" dirty="0">
                <a:solidFill>
                  <a:schemeClr val="tx1"/>
                </a:solidFill>
                <a:effectLst/>
                <a:latin typeface="+mn-lt"/>
                <a:ea typeface="+mn-ea"/>
                <a:cs typeface="+mn-cs"/>
              </a:rPr>
              <a:t>的信道上发送一帧所需要的平均时延</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。假设，随机到达帧的平均到达率为</a:t>
            </a:r>
            <a:r>
              <a:rPr lang="en-US" altLang="zh-CN" sz="1200" kern="1200" dirty="0">
                <a:solidFill>
                  <a:schemeClr val="tx1"/>
                </a:solidFill>
                <a:effectLst/>
                <a:latin typeface="+mn-lt"/>
                <a:ea typeface="+mn-ea"/>
                <a:cs typeface="+mn-cs"/>
              </a:rPr>
              <a:t>λ</a:t>
            </a:r>
            <a:r>
              <a:rPr lang="zh-CN" altLang="zh-CN" sz="1200" kern="1200" dirty="0">
                <a:solidFill>
                  <a:schemeClr val="tx1"/>
                </a:solidFill>
                <a:effectLst/>
                <a:latin typeface="+mn-lt"/>
                <a:ea typeface="+mn-ea"/>
                <a:cs typeface="+mn-cs"/>
              </a:rPr>
              <a:t>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秒，帧的长度可变，其均值为每帧</a:t>
            </a:r>
            <a:r>
              <a:rPr lang="en-US" altLang="zh-CN" sz="1200" kern="1200" dirty="0">
                <a:solidFill>
                  <a:schemeClr val="tx1"/>
                </a:solidFill>
                <a:effectLst/>
                <a:latin typeface="+mn-lt"/>
                <a:ea typeface="+mn-ea"/>
                <a:cs typeface="+mn-cs"/>
              </a:rPr>
              <a:t>1/µ </a:t>
            </a:r>
            <a:r>
              <a:rPr lang="zh-CN" altLang="zh-CN" sz="1200" kern="1200" dirty="0">
                <a:solidFill>
                  <a:schemeClr val="tx1"/>
                </a:solidFill>
                <a:effectLst/>
                <a:latin typeface="+mn-lt"/>
                <a:ea typeface="+mn-ea"/>
                <a:cs typeface="+mn-cs"/>
              </a:rPr>
              <a:t>位。利用这些参数，可以算出信道的服务率为</a:t>
            </a:r>
            <a:r>
              <a:rPr lang="en-US" altLang="zh-CN" sz="1200" kern="1200" dirty="0">
                <a:solidFill>
                  <a:schemeClr val="tx1"/>
                </a:solidFill>
                <a:effectLst/>
                <a:latin typeface="+mn-lt"/>
                <a:ea typeface="+mn-ea"/>
                <a:cs typeface="+mn-cs"/>
              </a:rPr>
              <a:t>µC</a:t>
            </a:r>
            <a:r>
              <a:rPr lang="zh-CN" altLang="zh-CN" sz="1200" kern="1200" dirty="0">
                <a:solidFill>
                  <a:schemeClr val="tx1"/>
                </a:solidFill>
                <a:effectLst/>
                <a:latin typeface="+mn-lt"/>
                <a:ea typeface="+mn-ea"/>
                <a:cs typeface="+mn-cs"/>
              </a:rPr>
              <a:t>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秒</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13</a:t>
            </a:fld>
            <a:endParaRPr kumimoji="1" lang="zh-CN" altLang="en-US"/>
          </a:p>
        </p:txBody>
      </p:sp>
    </p:spTree>
    <p:extLst>
      <p:ext uri="{BB962C8B-B14F-4D97-AF65-F5344CB8AC3E}">
        <p14:creationId xmlns:p14="http://schemas.microsoft.com/office/powerpoint/2010/main" val="42817132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4A88C6BA-164C-4BFA-B5F5-4893194745CD}"/>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18325383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0F50279F-03D6-436B-8A1B-A69F01F7DE87}"/>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4200448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7BE92D35-ACF1-419A-B4FC-13A42E15C57D}"/>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050478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latin typeface="微软雅黑" panose="020B0503020204020204" pitchFamily="34" charset="-122"/>
                <a:ea typeface="微软雅黑" panose="020B0503020204020204" pitchFamily="34" charset="-122"/>
              </a:rPr>
              <a:t>图中一台设备发送一个广播帧，交换机会将广播帧从除入境端口以外的所有端口转发出去；改为：</a:t>
            </a:r>
            <a:r>
              <a:rPr lang="zh-CN" altLang="en-US" dirty="0"/>
              <a:t>未知单播帧，</a:t>
            </a:r>
            <a:r>
              <a:rPr kumimoji="1" lang="zh-CN" altLang="en-US" dirty="0">
                <a:latin typeface="微软雅黑" panose="020B0503020204020204" pitchFamily="34" charset="-122"/>
                <a:ea typeface="微软雅黑" panose="020B0503020204020204" pitchFamily="34" charset="-122"/>
              </a:rPr>
              <a:t>效果相同。</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A7A7BEA1-5E74-46F9-ADC8-4D05551BC224}"/>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9022701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5942A3D-1FB6-4080-8D58-F5385101A0AC}"/>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745109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搭建一个反映组织结构的网络拓扑要增加工作量和成本，（</a:t>
            </a:r>
            <a:r>
              <a:rPr lang="en-US" altLang="zh-CN" dirty="0"/>
              <a:t>1</a:t>
            </a:r>
            <a:r>
              <a:rPr lang="zh-CN" altLang="en-US" dirty="0"/>
              <a:t>）同一部门的工作人员不在同一楼层（或者建筑物），（</a:t>
            </a:r>
            <a:r>
              <a:rPr lang="en-US" altLang="zh-CN" dirty="0"/>
              <a:t>2</a:t>
            </a:r>
            <a:r>
              <a:rPr lang="zh-CN" altLang="en-US" dirty="0"/>
              <a:t>）部门没有变换而办公地点变动，或者部门变换而办公地点不变（</a:t>
            </a:r>
            <a:r>
              <a:rPr lang="en-US" altLang="zh-CN" dirty="0"/>
              <a:t>3</a:t>
            </a:r>
            <a:r>
              <a:rPr lang="zh-CN" altLang="en-US" dirty="0"/>
              <a:t>）属于不同部门的计算机数目或许不能很好匹配所在交换机的端口数量。</a:t>
            </a:r>
            <a:endParaRPr lang="en-US" altLang="zh-CN" dirty="0"/>
          </a:p>
          <a:p>
            <a:r>
              <a:rPr lang="zh-CN" altLang="en-US" dirty="0"/>
              <a:t>在一些公司中，组织结构经常变化，这意味着网络管理员要花大量时间完成物理拓扑的改变，而在某些</a:t>
            </a:r>
            <a:r>
              <a:rPr lang="en-US" altLang="zh-CN" dirty="0" err="1"/>
              <a:t>i</a:t>
            </a:r>
            <a:r>
              <a:rPr lang="zh-CN" altLang="en-US" dirty="0"/>
              <a:t>情况下，由于受到物理条件的限制，这种改变甚至根本不可能完成。</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微软雅黑" panose="020B0503020204020204" pitchFamily="34" charset="-122"/>
                <a:ea typeface="微软雅黑" panose="020B0503020204020204" pitchFamily="34" charset="-122"/>
              </a:rPr>
              <a:t>多台主机连接在同一台交换机时，它们可以直接进行通信（只需配置同段的</a:t>
            </a:r>
            <a:r>
              <a:rPr kumimoji="1" lang="en-US" altLang="zh-CN" sz="1200" dirty="0">
                <a:latin typeface="微软雅黑" panose="020B0503020204020204" pitchFamily="34" charset="-122"/>
                <a:ea typeface="微软雅黑" panose="020B0503020204020204" pitchFamily="34" charset="-122"/>
              </a:rPr>
              <a:t>IP</a:t>
            </a:r>
            <a:r>
              <a:rPr kumimoji="1" lang="zh-CN" altLang="en-US" sz="1200" dirty="0">
                <a:latin typeface="微软雅黑" panose="020B0503020204020204" pitchFamily="34" charset="-122"/>
                <a:ea typeface="微软雅黑" panose="020B0503020204020204" pitchFamily="34" charset="-122"/>
              </a:rPr>
              <a:t>地址），无需借助路由设备，这种通信行为被成为二层通信。</a:t>
            </a:r>
            <a:endParaRPr kumimoji="1"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微软雅黑" panose="020B0503020204020204" pitchFamily="34" charset="-122"/>
                <a:ea typeface="微软雅黑" panose="020B0503020204020204" pitchFamily="34" charset="-122"/>
              </a:rPr>
              <a:t>VLAN</a:t>
            </a:r>
            <a:r>
              <a:rPr kumimoji="1" lang="zh-CN" altLang="en-US" dirty="0">
                <a:latin typeface="微软雅黑" panose="020B0503020204020204" pitchFamily="34" charset="-122"/>
                <a:ea typeface="微软雅黑" panose="020B0503020204020204" pitchFamily="34" charset="-122"/>
              </a:rPr>
              <a:t>中的成员处在同一个广播域中，</a:t>
            </a:r>
            <a:r>
              <a:rPr lang="zh-CN" altLang="en-US" dirty="0"/>
              <a:t>不同</a:t>
            </a:r>
            <a:r>
              <a:rPr lang="en-US" altLang="zh-CN" dirty="0"/>
              <a:t>VLAN</a:t>
            </a:r>
            <a:r>
              <a:rPr lang="zh-CN" altLang="en-US" dirty="0"/>
              <a:t>的成员不能直接进行二层通信。</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943F7E3B-9E05-42F1-A24D-51F1E6CBA3A1}"/>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794390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在没有讲解网络层知识的情况下，这里简单提到</a:t>
            </a:r>
            <a:r>
              <a:rPr lang="en-US" altLang="zh-CN" dirty="0"/>
              <a:t>VLAN</a:t>
            </a:r>
            <a:r>
              <a:rPr lang="zh-CN" altLang="en-US" dirty="0"/>
              <a:t>间通信需要通过三层设备即可。在后继章节学习了路由器之后再深入。</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943F7E3B-9E05-42F1-A24D-51F1E6CBA3A1}"/>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4.4 </a:t>
            </a:r>
            <a:r>
              <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数据链路层交换</a:t>
            </a:r>
          </a:p>
        </p:txBody>
      </p:sp>
    </p:spTree>
    <p:extLst>
      <p:ext uri="{BB962C8B-B14F-4D97-AF65-F5344CB8AC3E}">
        <p14:creationId xmlns:p14="http://schemas.microsoft.com/office/powerpoint/2010/main" val="4045537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618C4829-BBEA-428D-A6A7-0BCBFC174E76}"/>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40974032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基于端口的</a:t>
            </a:r>
            <a:r>
              <a:rPr lang="en-US" altLang="zh-CN" dirty="0"/>
              <a:t>VLAN</a:t>
            </a:r>
            <a:r>
              <a:rPr lang="zh-CN" altLang="en-US" dirty="0"/>
              <a:t>是最简单、最有效的</a:t>
            </a:r>
            <a:r>
              <a:rPr lang="en-US" altLang="zh-CN" dirty="0"/>
              <a:t>VLAN</a:t>
            </a:r>
            <a:r>
              <a:rPr lang="zh-CN" altLang="en-US" dirty="0"/>
              <a:t>划分方法，它按照设备端口来定义</a:t>
            </a:r>
            <a:r>
              <a:rPr lang="en-US" altLang="zh-CN" dirty="0"/>
              <a:t>VLAN </a:t>
            </a:r>
            <a:r>
              <a:rPr lang="zh-CN" altLang="en-US" dirty="0"/>
              <a:t>成员，将指定端口加入到指定</a:t>
            </a:r>
            <a:r>
              <a:rPr lang="en-US" altLang="zh-CN" dirty="0"/>
              <a:t>VLAN</a:t>
            </a:r>
            <a:r>
              <a:rPr lang="zh-CN" altLang="en-US" dirty="0"/>
              <a:t>中，该端口可以转发指定</a:t>
            </a:r>
            <a:r>
              <a:rPr lang="en-US" altLang="zh-CN" dirty="0"/>
              <a:t>VLAN</a:t>
            </a:r>
            <a:r>
              <a:rPr lang="zh-CN" altLang="en-US" dirty="0"/>
              <a:t>的数据帧。</a:t>
            </a:r>
            <a:endParaRPr lang="en-US" altLang="zh-CN" dirty="0"/>
          </a:p>
          <a:p>
            <a:r>
              <a:rPr lang="zh-CN" altLang="en-US" dirty="0"/>
              <a:t>例如：将</a:t>
            </a:r>
            <a:r>
              <a:rPr lang="en-US" altLang="zh-CN" dirty="0"/>
              <a:t>f0/1</a:t>
            </a:r>
            <a:r>
              <a:rPr lang="zh-CN" altLang="en-US" dirty="0"/>
              <a:t>和</a:t>
            </a:r>
            <a:r>
              <a:rPr lang="en-US" altLang="zh-CN" dirty="0"/>
              <a:t>f0/2</a:t>
            </a:r>
            <a:r>
              <a:rPr lang="zh-CN" altLang="en-US" dirty="0"/>
              <a:t>加入</a:t>
            </a:r>
            <a:r>
              <a:rPr lang="en-US" altLang="zh-CN" dirty="0"/>
              <a:t>VLAN 10</a:t>
            </a:r>
            <a:r>
              <a:rPr lang="zh-CN" altLang="en-US" dirty="0"/>
              <a:t>。</a:t>
            </a:r>
            <a:endParaRPr lang="en-US" altLang="zh-CN" dirty="0"/>
          </a:p>
          <a:p>
            <a:r>
              <a:rPr lang="zh-CN" altLang="en-US" dirty="0"/>
              <a:t>注意：如果成员设备离开原端口，连接到新的交换机端口，则必须重新指定端口所属的</a:t>
            </a:r>
            <a:r>
              <a:rPr lang="en-US" altLang="zh-CN" dirty="0"/>
              <a:t>VLAN ID</a:t>
            </a:r>
            <a:r>
              <a:rPr lang="zh-CN" altLang="en-US"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5DC4D179-8BC4-45B2-AB89-C762D8455158}"/>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29197863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20000"/>
              </a:lnSpc>
              <a:buFont typeface="Wingdings" panose="05000000000000000000" pitchFamily="2" charset="2"/>
              <a:buNone/>
            </a:pPr>
            <a:r>
              <a:rPr lang="zh-CN" altLang="en-US" sz="1200" dirty="0">
                <a:solidFill>
                  <a:srgbClr val="333399"/>
                </a:solidFill>
                <a:ea typeface="黑体" panose="02010609060101010101" pitchFamily="49" charset="-122"/>
              </a:rPr>
              <a:t>优点：</a:t>
            </a:r>
          </a:p>
          <a:p>
            <a:pPr eaLnBrk="1" hangingPunct="1">
              <a:lnSpc>
                <a:spcPct val="120000"/>
              </a:lnSpc>
              <a:buFont typeface="Wingdings" panose="05000000000000000000" pitchFamily="2" charset="2"/>
              <a:buNone/>
            </a:pPr>
            <a:r>
              <a:rPr lang="zh-CN" altLang="en-US" sz="1200" dirty="0">
                <a:solidFill>
                  <a:srgbClr val="020202"/>
                </a:solidFill>
                <a:ea typeface="黑体" panose="02010609060101010101" pitchFamily="49" charset="-122"/>
              </a:rPr>
              <a:t>当用户物理位置移动时，即从一个交换机换到其他的交换机时，</a:t>
            </a:r>
            <a:r>
              <a:rPr lang="en-US" altLang="zh-CN" sz="1200" b="0" dirty="0">
                <a:solidFill>
                  <a:srgbClr val="020202"/>
                </a:solidFill>
                <a:ea typeface="黑体" panose="02010609060101010101" pitchFamily="49" charset="-122"/>
              </a:rPr>
              <a:t>VLAN</a:t>
            </a:r>
            <a:r>
              <a:rPr lang="en-US" altLang="zh-CN" sz="1200" dirty="0">
                <a:solidFill>
                  <a:srgbClr val="020202"/>
                </a:solidFill>
                <a:ea typeface="黑体" panose="02010609060101010101" pitchFamily="49" charset="-122"/>
              </a:rPr>
              <a:t> </a:t>
            </a:r>
            <a:r>
              <a:rPr lang="zh-CN" altLang="en-US" sz="1200" dirty="0">
                <a:solidFill>
                  <a:srgbClr val="020202"/>
                </a:solidFill>
                <a:ea typeface="黑体" panose="02010609060101010101" pitchFamily="49" charset="-122"/>
              </a:rPr>
              <a:t>不用重新配置。 </a:t>
            </a:r>
          </a:p>
          <a:p>
            <a:pPr eaLnBrk="1" hangingPunct="1">
              <a:lnSpc>
                <a:spcPts val="3100"/>
              </a:lnSpc>
              <a:buFont typeface="Wingdings" panose="05000000000000000000" pitchFamily="2" charset="2"/>
              <a:buNone/>
            </a:pPr>
            <a:r>
              <a:rPr lang="zh-CN" altLang="en-US" sz="1200" dirty="0">
                <a:solidFill>
                  <a:srgbClr val="333399"/>
                </a:solidFill>
                <a:ea typeface="黑体" panose="02010609060101010101" pitchFamily="49" charset="-122"/>
              </a:rPr>
              <a:t>缺点：</a:t>
            </a:r>
          </a:p>
          <a:p>
            <a:pPr eaLnBrk="1" hangingPunct="1">
              <a:lnSpc>
                <a:spcPts val="3100"/>
              </a:lnSpc>
              <a:buFontTx/>
              <a:buChar char="•"/>
            </a:pPr>
            <a:r>
              <a:rPr lang="zh-CN" altLang="en-US" sz="1200" dirty="0">
                <a:solidFill>
                  <a:srgbClr val="020202"/>
                </a:solidFill>
                <a:ea typeface="黑体" panose="02010609060101010101" pitchFamily="49" charset="-122"/>
              </a:rPr>
              <a:t> 初始化时所有的用户</a:t>
            </a:r>
            <a:r>
              <a:rPr lang="en-US" altLang="zh-CN" sz="1200" dirty="0">
                <a:solidFill>
                  <a:srgbClr val="020202"/>
                </a:solidFill>
                <a:ea typeface="黑体" panose="02010609060101010101" pitchFamily="49" charset="-122"/>
              </a:rPr>
              <a:t>MAC</a:t>
            </a:r>
            <a:r>
              <a:rPr lang="zh-CN" altLang="en-US" sz="1200" dirty="0">
                <a:solidFill>
                  <a:srgbClr val="020202"/>
                </a:solidFill>
                <a:ea typeface="黑体" panose="02010609060101010101" pitchFamily="49" charset="-122"/>
              </a:rPr>
              <a:t>地址都需收集和配置，工作量大；</a:t>
            </a:r>
          </a:p>
          <a:p>
            <a:pPr eaLnBrk="1" hangingPunct="1">
              <a:lnSpc>
                <a:spcPts val="3100"/>
              </a:lnSpc>
              <a:buFontTx/>
              <a:buChar char="•"/>
            </a:pPr>
            <a:r>
              <a:rPr lang="zh-CN" altLang="en-US" sz="1200" dirty="0">
                <a:solidFill>
                  <a:srgbClr val="020202"/>
                </a:solidFill>
                <a:ea typeface="黑体" panose="02010609060101010101" pitchFamily="49" charset="-122"/>
              </a:rPr>
              <a:t> 网络适配器的更换带来的问题。</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BB589954-B1DA-4049-95E0-ACB16530370E}"/>
              </a:ext>
            </a:extLst>
          </p:cNvPr>
          <p:cNvSpPr>
            <a:spLocks noGrp="1"/>
          </p:cNvSpPr>
          <p:nvPr>
            <p:ph type="ftr" sz="quarter" idx="4"/>
          </p:nvPr>
        </p:nvSpPr>
        <p:spPr/>
        <p:txBody>
          <a:bodyPr/>
          <a:lstStyle/>
          <a:p>
            <a:r>
              <a:rPr kumimoji="1" lang="en-US" altLang="zh-CN"/>
              <a:t>4.4 </a:t>
            </a:r>
            <a:r>
              <a:rPr kumimoji="1" lang="zh-CN" altLang="en-US"/>
              <a:t>数据链路层交换</a:t>
            </a:r>
          </a:p>
        </p:txBody>
      </p:sp>
    </p:spTree>
    <p:extLst>
      <p:ext uri="{BB962C8B-B14F-4D97-AF65-F5344CB8AC3E}">
        <p14:creationId xmlns:p14="http://schemas.microsoft.com/office/powerpoint/2010/main" val="3424361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84974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a:xfrm>
            <a:off x="197335" y="6489303"/>
            <a:ext cx="2743200" cy="365125"/>
          </a:xfrm>
          <a:prstGeom prst="rect">
            <a:avLst/>
          </a:prstGeom>
        </p:spPr>
        <p:txBody>
          <a:bodyPr/>
          <a:lstStyle/>
          <a:p>
            <a:r>
              <a:rPr kumimoji="1" lang="en-US" altLang="zh-CN"/>
              <a:t>1.1 </a:t>
            </a:r>
            <a:r>
              <a:rPr kumimoji="1" lang="zh-CN" altLang="en-US"/>
              <a:t>模板使用说明</a:t>
            </a:r>
            <a:endParaRPr kumimoji="1" lang="zh-CN" altLang="en-US" dirty="0"/>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a:xfrm>
            <a:off x="4038600" y="6489303"/>
            <a:ext cx="4114800" cy="365125"/>
          </a:xfrm>
          <a:prstGeom prst="rect">
            <a:avLst/>
          </a:prstGeom>
        </p:spPr>
        <p:txBody>
          <a:bodyPr/>
          <a:lstStyle/>
          <a:p>
            <a:r>
              <a:rPr kumimoji="1" lang="zh-CN" altLang="en-US" dirty="0"/>
              <a:t>引自：</a:t>
            </a:r>
            <a:r>
              <a:rPr kumimoji="1" lang="en-US" altLang="zh-CN" dirty="0"/>
              <a:t>XXXXX</a:t>
            </a:r>
            <a:r>
              <a:rPr kumimoji="1" lang="zh-CN" altLang="en-US" dirty="0"/>
              <a:t>（如果需要）</a:t>
            </a: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a:xfrm>
            <a:off x="8686810" y="6489303"/>
            <a:ext cx="3319670" cy="365125"/>
          </a:xfrm>
          <a:prstGeom prst="rect">
            <a:avLst/>
          </a:prstGeom>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10332133" y="426643"/>
            <a:ext cx="927707" cy="369331"/>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24025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a:xfrm>
            <a:off x="158699" y="6498018"/>
            <a:ext cx="2743200" cy="365125"/>
          </a:xfrm>
          <a:prstGeom prst="rect">
            <a:avLst/>
          </a:prstGeom>
        </p:spPr>
        <p:txBody>
          <a:bodyPr/>
          <a:lstStyle/>
          <a:p>
            <a:r>
              <a:rPr kumimoji="1" lang="en-US" altLang="zh-CN"/>
              <a:t>1.1 </a:t>
            </a:r>
            <a:r>
              <a:rPr kumimoji="1" lang="zh-CN" altLang="en-US"/>
              <a:t>模板使用说明</a:t>
            </a:r>
            <a:endParaRPr kumimoji="1" lang="zh-CN" altLang="en-US" dirty="0"/>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a:xfrm>
            <a:off x="4038600" y="6498019"/>
            <a:ext cx="4114800" cy="365125"/>
          </a:xfrm>
          <a:prstGeom prst="rect">
            <a:avLst/>
          </a:prstGeom>
        </p:spPr>
        <p:txBody>
          <a:bodyPr/>
          <a:lstStyle/>
          <a:p>
            <a:r>
              <a:rPr kumimoji="1" lang="zh-CN" altLang="en-US"/>
              <a:t>引自：</a:t>
            </a:r>
            <a:r>
              <a:rPr kumimoji="1" lang="en-US" altLang="zh-CN"/>
              <a:t>XXXXX</a:t>
            </a:r>
            <a:r>
              <a:rPr kumimoji="1" lang="zh-CN" altLang="en-US"/>
              <a:t>（如果需要）</a:t>
            </a: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a:xfrm>
            <a:off x="8610600" y="6498019"/>
            <a:ext cx="3319670" cy="365125"/>
          </a:xfrm>
          <a:prstGeom prst="rect">
            <a:avLst/>
          </a:prstGeom>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53426"/>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10332133" y="426643"/>
            <a:ext cx="927707" cy="369331"/>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46397"/>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8727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E6C9AC36-F551-8142-B918-8641B516A611}" type="datetime1">
              <a:rPr kumimoji="1" lang="zh-CN" altLang="en-US" smtClean="0"/>
              <a:t>2021/3/5</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3890947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D9F44458-A3AD-7248-AB3A-A80099144E2A}" type="datetime1">
              <a:rPr kumimoji="1" lang="zh-CN" altLang="en-US" smtClean="0"/>
              <a:t>2021/3/5</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5" name="组合 64">
            <a:extLst>
              <a:ext uri="{FF2B5EF4-FFF2-40B4-BE49-F238E27FC236}">
                <a16:creationId xmlns:a16="http://schemas.microsoft.com/office/drawing/2014/main" id="{B866BC22-6239-A641-BD41-DB54E1F69D2A}"/>
              </a:ext>
            </a:extLst>
          </p:cNvPr>
          <p:cNvGrpSpPr/>
          <p:nvPr userDrawn="1"/>
        </p:nvGrpSpPr>
        <p:grpSpPr>
          <a:xfrm>
            <a:off x="10327565" y="424110"/>
            <a:ext cx="1107996" cy="382841"/>
            <a:chOff x="10327565" y="424110"/>
            <a:chExt cx="1107996" cy="382841"/>
          </a:xfrm>
        </p:grpSpPr>
        <p:grpSp>
          <p:nvGrpSpPr>
            <p:cNvPr id="66" name="组合 65">
              <a:extLst>
                <a:ext uri="{FF2B5EF4-FFF2-40B4-BE49-F238E27FC236}">
                  <a16:creationId xmlns:a16="http://schemas.microsoft.com/office/drawing/2014/main" id="{99100D09-3E6C-814F-A32F-A218FA59848E}"/>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D671F0F4-FB22-9342-BED9-ED2A16EA49C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30164A5F-9220-F14A-9C7F-63F00F93C0F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12300F0D-91C6-8E4C-AAD4-FB8DA8E7A2C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0F4A36E2-1415-6548-9768-70613838AC83}"/>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7" name="矩形 66">
              <a:extLst>
                <a:ext uri="{FF2B5EF4-FFF2-40B4-BE49-F238E27FC236}">
                  <a16:creationId xmlns:a16="http://schemas.microsoft.com/office/drawing/2014/main" id="{92D560A7-4230-5D42-952F-2F21368DEF2B}"/>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1115855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4290EBB2-4D7C-084A-BE30-AC939B671EC1}" type="datetime1">
              <a:rPr kumimoji="1" lang="zh-CN" altLang="en-US" smtClean="0"/>
              <a:t>2021/3/5</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4303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36006"/>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2" name="组合 51">
            <a:extLst>
              <a:ext uri="{FF2B5EF4-FFF2-40B4-BE49-F238E27FC236}">
                <a16:creationId xmlns:a16="http://schemas.microsoft.com/office/drawing/2014/main" id="{9F0503EB-0084-CC4A-A491-E37EE9525D14}"/>
              </a:ext>
            </a:extLst>
          </p:cNvPr>
          <p:cNvGrpSpPr/>
          <p:nvPr userDrawn="1"/>
        </p:nvGrpSpPr>
        <p:grpSpPr>
          <a:xfrm>
            <a:off x="10327565" y="424110"/>
            <a:ext cx="1107996" cy="382841"/>
            <a:chOff x="10327565" y="424110"/>
            <a:chExt cx="1107996" cy="382841"/>
          </a:xfrm>
        </p:grpSpPr>
        <p:grpSp>
          <p:nvGrpSpPr>
            <p:cNvPr id="54" name="组合 53">
              <a:extLst>
                <a:ext uri="{FF2B5EF4-FFF2-40B4-BE49-F238E27FC236}">
                  <a16:creationId xmlns:a16="http://schemas.microsoft.com/office/drawing/2014/main" id="{400C4A7F-6676-534F-B5C8-2DE66581026F}"/>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A0A41422-4096-DC41-BB33-0916940AC49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D5CEC13B-80D5-3947-B160-212A9A11A3AA}"/>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321B4EF-8B5E-3B4F-BDCB-CBEE690C65E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CD2DC0C-4C61-DA48-9E4B-060D09B0B54B}"/>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a:extLst>
                <a:ext uri="{FF2B5EF4-FFF2-40B4-BE49-F238E27FC236}">
                  <a16:creationId xmlns:a16="http://schemas.microsoft.com/office/drawing/2014/main" id="{F3037419-16FC-5B47-8EC6-875FDF21173A}"/>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1126288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909CBCB-4772-C140-A4B1-31188B93BC68}"/>
              </a:ext>
            </a:extLst>
          </p:cNvPr>
          <p:cNvSpPr>
            <a:spLocks noGrp="1" noChangeArrowheads="1"/>
          </p:cNvSpPr>
          <p:nvPr>
            <p:ph type="dt" sz="half" idx="10"/>
          </p:nvPr>
        </p:nvSpPr>
        <p:spPr>
          <a:ln/>
        </p:spPr>
        <p:txBody>
          <a:bodyPr/>
          <a:lstStyle>
            <a:lvl1pPr>
              <a:defRPr/>
            </a:lvl1pPr>
          </a:lstStyle>
          <a:p>
            <a:pPr>
              <a:defRPr/>
            </a:pPr>
            <a:fld id="{45C7992C-DF72-7644-B12E-329898B62496}" type="datetime1">
              <a:rPr lang="zh-CN" altLang="en-US" smtClean="0"/>
              <a:t>2021/3/5</a:t>
            </a:fld>
            <a:endParaRPr lang="en-US" altLang="zh-CN"/>
          </a:p>
        </p:txBody>
      </p:sp>
      <p:sp>
        <p:nvSpPr>
          <p:cNvPr id="4" name="Rectangle 7">
            <a:extLst>
              <a:ext uri="{FF2B5EF4-FFF2-40B4-BE49-F238E27FC236}">
                <a16:creationId xmlns:a16="http://schemas.microsoft.com/office/drawing/2014/main" id="{ED82BB1B-5A33-BF46-ADBA-8265C3C1C5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EB931506-C8E0-1649-BE54-52B88034B126}"/>
              </a:ext>
            </a:extLst>
          </p:cNvPr>
          <p:cNvSpPr>
            <a:spLocks noGrp="1" noChangeArrowheads="1"/>
          </p:cNvSpPr>
          <p:nvPr>
            <p:ph type="sldNum" sz="quarter" idx="12"/>
          </p:nvPr>
        </p:nvSpPr>
        <p:spPr>
          <a:ln/>
        </p:spPr>
        <p:txBody>
          <a:bodyPr/>
          <a:lstStyle>
            <a:lvl1pPr>
              <a:defRPr/>
            </a:lvl1pPr>
          </a:lstStyle>
          <a:p>
            <a:fld id="{07279A2F-85B5-794E-ADF1-0805CD3C44B7}" type="slidenum">
              <a:rPr lang="en-US" altLang="zh-CN"/>
              <a:pPr/>
              <a:t>‹#›</a:t>
            </a:fld>
            <a:endParaRPr lang="en-US" altLang="zh-CN"/>
          </a:p>
        </p:txBody>
      </p:sp>
    </p:spTree>
    <p:extLst>
      <p:ext uri="{BB962C8B-B14F-4D97-AF65-F5344CB8AC3E}">
        <p14:creationId xmlns:p14="http://schemas.microsoft.com/office/powerpoint/2010/main" val="34608294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日期占位符 3">
            <a:extLst>
              <a:ext uri="{FF2B5EF4-FFF2-40B4-BE49-F238E27FC236}">
                <a16:creationId xmlns:a16="http://schemas.microsoft.com/office/drawing/2014/main" id="{EB21E25C-9464-224B-A47F-E3D24E9CD74A}"/>
              </a:ext>
            </a:extLst>
          </p:cNvPr>
          <p:cNvSpPr>
            <a:spLocks noGrp="1"/>
          </p:cNvSpPr>
          <p:nvPr>
            <p:ph type="dt" sz="half" idx="2"/>
          </p:nvPr>
        </p:nvSpPr>
        <p:spPr>
          <a:xfrm>
            <a:off x="158698" y="6476424"/>
            <a:ext cx="2743200" cy="365125"/>
          </a:xfrm>
          <a:prstGeom prst="rect">
            <a:avLst/>
          </a:prstGeom>
        </p:spPr>
        <p:txBody>
          <a:bodyPr/>
          <a:lstStyle>
            <a:lvl1pPr>
              <a:defRPr sz="1600">
                <a:solidFill>
                  <a:schemeClr val="bg1">
                    <a:lumMod val="65000"/>
                  </a:schemeClr>
                </a:solidFill>
                <a:latin typeface="Microsoft YaHei" panose="020B0503020204020204" pitchFamily="34" charset="-122"/>
                <a:ea typeface="Microsoft YaHei" panose="020B0503020204020204" pitchFamily="34" charset="-122"/>
              </a:defRPr>
            </a:lvl1pPr>
          </a:lstStyle>
          <a:p>
            <a:r>
              <a:rPr kumimoji="1" lang="en-US" altLang="zh-CN"/>
              <a:t>1.1 </a:t>
            </a:r>
            <a:r>
              <a:rPr kumimoji="1" lang="zh-CN" altLang="en-US"/>
              <a:t>模板使用说明</a:t>
            </a:r>
            <a:endParaRPr kumimoji="1" lang="zh-CN" altLang="en-US" dirty="0"/>
          </a:p>
        </p:txBody>
      </p:sp>
      <p:sp>
        <p:nvSpPr>
          <p:cNvPr id="8" name="页脚占位符 4">
            <a:extLst>
              <a:ext uri="{FF2B5EF4-FFF2-40B4-BE49-F238E27FC236}">
                <a16:creationId xmlns:a16="http://schemas.microsoft.com/office/drawing/2014/main" id="{A9B84893-18EE-FF43-9533-BF8DF0782CA4}"/>
              </a:ext>
            </a:extLst>
          </p:cNvPr>
          <p:cNvSpPr>
            <a:spLocks noGrp="1"/>
          </p:cNvSpPr>
          <p:nvPr>
            <p:ph type="ftr" sz="quarter" idx="3"/>
          </p:nvPr>
        </p:nvSpPr>
        <p:spPr>
          <a:xfrm>
            <a:off x="4038600" y="6476424"/>
            <a:ext cx="4114800" cy="365125"/>
          </a:xfrm>
          <a:prstGeom prst="rect">
            <a:avLst/>
          </a:prstGeom>
        </p:spPr>
        <p:txBody>
          <a:bodyPr/>
          <a:lstStyle>
            <a:lvl1pPr algn="ctr">
              <a:defRPr sz="1600">
                <a:solidFill>
                  <a:schemeClr val="bg1">
                    <a:lumMod val="65000"/>
                  </a:schemeClr>
                </a:solidFill>
                <a:latin typeface="Microsoft YaHei" panose="020B0503020204020204" pitchFamily="34" charset="-122"/>
                <a:ea typeface="Microsoft YaHei" panose="020B0503020204020204" pitchFamily="34" charset="-122"/>
              </a:defRPr>
            </a:lvl1pPr>
          </a:lstStyle>
          <a:p>
            <a:r>
              <a:rPr kumimoji="1" lang="zh-CN" altLang="en-US"/>
              <a:t>引自：</a:t>
            </a:r>
            <a:r>
              <a:rPr kumimoji="1" lang="en-US" altLang="zh-CN"/>
              <a:t>XXXXX</a:t>
            </a:r>
            <a:r>
              <a:rPr kumimoji="1" lang="zh-CN" altLang="en-US"/>
              <a:t>（如果需要）</a:t>
            </a:r>
            <a:endParaRPr kumimoji="1" lang="zh-CN" altLang="en-US" dirty="0"/>
          </a:p>
        </p:txBody>
      </p:sp>
      <p:sp>
        <p:nvSpPr>
          <p:cNvPr id="9" name="灯片编号占位符 5">
            <a:extLst>
              <a:ext uri="{FF2B5EF4-FFF2-40B4-BE49-F238E27FC236}">
                <a16:creationId xmlns:a16="http://schemas.microsoft.com/office/drawing/2014/main" id="{A375705C-8722-064B-8FCF-B9180D154A69}"/>
              </a:ext>
            </a:extLst>
          </p:cNvPr>
          <p:cNvSpPr>
            <a:spLocks noGrp="1"/>
          </p:cNvSpPr>
          <p:nvPr>
            <p:ph type="sldNum" sz="quarter" idx="4"/>
          </p:nvPr>
        </p:nvSpPr>
        <p:spPr>
          <a:xfrm>
            <a:off x="8686810" y="6476424"/>
            <a:ext cx="3319670" cy="365125"/>
          </a:xfrm>
          <a:prstGeom prst="rect">
            <a:avLst/>
          </a:prstGeom>
        </p:spPr>
        <p:txBody>
          <a:bodyPr/>
          <a:lstStyle>
            <a:lvl1pPr algn="r">
              <a:defRPr sz="1600">
                <a:solidFill>
                  <a:schemeClr val="bg1">
                    <a:lumMod val="6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dirty="0"/>
          </a:p>
        </p:txBody>
      </p:sp>
    </p:spTree>
    <p:extLst>
      <p:ext uri="{BB962C8B-B14F-4D97-AF65-F5344CB8AC3E}">
        <p14:creationId xmlns:p14="http://schemas.microsoft.com/office/powerpoint/2010/main" val="226653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6B5948C6-0782-6042-A859-FD82FD45C478}" type="datetime1">
              <a:rPr kumimoji="1" lang="zh-CN" altLang="en-US" smtClean="0"/>
              <a:t>2021/3/5</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9053945"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1190096747"/>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6.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5.emf"/><Relationship Id="rId4" Type="http://schemas.openxmlformats.org/officeDocument/2006/relationships/oleObject" Target="../embeddings/oleObject3.bin"/><Relationship Id="rId9" Type="http://schemas.openxmlformats.org/officeDocument/2006/relationships/image" Target="../media/image7.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4.png"/></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4.png"/></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4.png"/></Relationships>
</file>

<file path=ppt/slides/_rels/slide10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_rels/slide1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s>
</file>

<file path=ppt/slides/_rels/slide13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04.xml"/><Relationship Id="rId7" Type="http://schemas.openxmlformats.org/officeDocument/2006/relationships/image" Target="../media/image9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3.bin"/><Relationship Id="rId5" Type="http://schemas.openxmlformats.org/officeDocument/2006/relationships/image" Target="../media/image93.png"/><Relationship Id="rId10" Type="http://schemas.openxmlformats.org/officeDocument/2006/relationships/oleObject" Target="../embeddings/oleObject16.bin"/><Relationship Id="rId4" Type="http://schemas.openxmlformats.org/officeDocument/2006/relationships/image" Target="../media/image89.emf"/><Relationship Id="rId9" Type="http://schemas.openxmlformats.org/officeDocument/2006/relationships/oleObject" Target="../embeddings/oleObject15.bin"/></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05.xml"/><Relationship Id="rId7" Type="http://schemas.openxmlformats.org/officeDocument/2006/relationships/oleObject" Target="../embeddings/oleObject18.bin"/><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4.wmf"/><Relationship Id="rId11" Type="http://schemas.openxmlformats.org/officeDocument/2006/relationships/oleObject" Target="../embeddings/oleObject21.bin"/><Relationship Id="rId5" Type="http://schemas.openxmlformats.org/officeDocument/2006/relationships/oleObject" Target="../embeddings/oleObject17.bin"/><Relationship Id="rId10" Type="http://schemas.openxmlformats.org/officeDocument/2006/relationships/oleObject" Target="../embeddings/oleObject20.bin"/><Relationship Id="rId4" Type="http://schemas.openxmlformats.org/officeDocument/2006/relationships/image" Target="../media/image89.emf"/><Relationship Id="rId9" Type="http://schemas.openxmlformats.org/officeDocument/2006/relationships/image" Target="../media/image92.wmf"/></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4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1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1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emf"/></Relationships>
</file>

<file path=ppt/slides/_rels/slide162.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23.emf"/></Relationships>
</file>

<file path=ppt/slides/_rels/slide168.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google.com.hk/url?sa=i&amp;rct=j&amp;q=%E5%A4%8F%E5%A8%81%E5%A4%B7%E5%A4%A7%E5%AD%A6&amp;source=images&amp;cd=&amp;cad=rja&amp;docid=QqV5GGlnJ610dM&amp;tbnid=yz0Sg-qCQwRxOM:&amp;ved=0CAUQjRw&amp;url=http://www.zjrcg.com/yimin/newsshow.asp?id1%3d680&amp;ei=7YxaUtGDF8TpiAfXrYHIAw&amp;psig=AFQjCNGj-p7S9T4gp_rNtbmKqWLd1npQUQ&amp;ust=138175234639695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70.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130.emf"/><Relationship Id="rId4" Type="http://schemas.openxmlformats.org/officeDocument/2006/relationships/image" Target="../media/image129.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5.emf"/><Relationship Id="rId4" Type="http://schemas.openxmlformats.org/officeDocument/2006/relationships/oleObject" Target="../embeddings/oleObject8.bin"/></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187.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1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1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network_course@163.com"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6.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4.png"/><Relationship Id="rId4" Type="http://schemas.openxmlformats.org/officeDocument/2006/relationships/oleObject" Target="../embeddings/oleObject1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5.wmf"/><Relationship Id="rId4" Type="http://schemas.openxmlformats.org/officeDocument/2006/relationships/oleObject" Target="../embeddings/oleObject12.bin"/></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en.wikipedia.org/wiki/File:MAC-48_Address.sv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www.wireshark.org/tools/oui-lookup.html" TargetMode="Externa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hyperlink" Target="https://www.iana.org/assignments/ieee-802-numbers/ieee-802-numbers.xhtml#ieee-802-numbers-1"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www.cnw.com.cn/news-SlideShow/htm2009/20090421_172223_2.s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71.jpe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6.wmf"/><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77.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6.wmf"/><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6.wmf"/><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wmf"/></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6.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6.wmf"/><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83.png"/><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3414046"/>
          </a:xfrm>
        </p:spPr>
        <p:txBody>
          <a:bodyPr/>
          <a:lstStyle/>
          <a:p>
            <a:pPr>
              <a:lnSpc>
                <a:spcPct val="150000"/>
              </a:lnSpc>
            </a:pPr>
            <a:r>
              <a:rPr kumimoji="1" lang="zh-CN" altLang="en-US" dirty="0"/>
              <a:t>计算机网络</a:t>
            </a:r>
            <a:br>
              <a:rPr kumimoji="1" lang="en-US" altLang="zh-CN" dirty="0"/>
            </a:br>
            <a:r>
              <a:rPr kumimoji="1" lang="zh-CN" altLang="en-US" dirty="0"/>
              <a:t>教案使用说明</a:t>
            </a:r>
          </a:p>
        </p:txBody>
      </p:sp>
    </p:spTree>
    <p:extLst>
      <p:ext uri="{BB962C8B-B14F-4D97-AF65-F5344CB8AC3E}">
        <p14:creationId xmlns:p14="http://schemas.microsoft.com/office/powerpoint/2010/main" val="1126639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常见的局域网拓扑</a:t>
            </a:r>
          </a:p>
        </p:txBody>
      </p:sp>
      <p:sp>
        <p:nvSpPr>
          <p:cNvPr id="3" name="内容占位符 2"/>
          <p:cNvSpPr>
            <a:spLocks noGrp="1"/>
          </p:cNvSpPr>
          <p:nvPr>
            <p:ph idx="1"/>
          </p:nvPr>
        </p:nvSpPr>
        <p:spPr/>
        <p:txBody>
          <a:bodyPr>
            <a:normAutofit/>
          </a:bodyPr>
          <a:lstStyle/>
          <a:p>
            <a:pPr>
              <a:lnSpc>
                <a:spcPct val="150000"/>
              </a:lnSpc>
            </a:pPr>
            <a:r>
              <a:rPr lang="zh-CN" altLang="en-US" sz="2400" dirty="0"/>
              <a:t>总线拓扑、星型拓扑、环型拓扑</a:t>
            </a:r>
            <a:endParaRPr lang="en-US" altLang="zh-CN" sz="2400" dirty="0"/>
          </a:p>
          <a:p>
            <a:pPr>
              <a:lnSpc>
                <a:spcPct val="150000"/>
              </a:lnSpc>
            </a:pPr>
            <a:r>
              <a:rPr lang="zh-CN" altLang="en-US" sz="2400" dirty="0"/>
              <a:t>共同点：共享一根信道（别称：广播信道、多路访问信道、随机访问信道）</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10</a:t>
            </a:fld>
            <a:endParaRPr kumimoji="1"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2701812993"/>
              </p:ext>
            </p:extLst>
          </p:nvPr>
        </p:nvGraphicFramePr>
        <p:xfrm>
          <a:off x="982359" y="3613042"/>
          <a:ext cx="3342791" cy="2494759"/>
        </p:xfrm>
        <a:graphic>
          <a:graphicData uri="http://schemas.openxmlformats.org/presentationml/2006/ole">
            <mc:AlternateContent xmlns:mc="http://schemas.openxmlformats.org/markup-compatibility/2006">
              <mc:Choice xmlns:v="urn:schemas-microsoft-com:vml" Requires="v">
                <p:oleObj spid="_x0000_s2275" name="Visio" r:id="rId4" imgW="2313207" imgH="1725535" progId="Visio.Drawing.15">
                  <p:embed/>
                </p:oleObj>
              </mc:Choice>
              <mc:Fallback>
                <p:oleObj name="Visio" r:id="rId4" imgW="2313207" imgH="1725535" progId="Visio.Drawing.15">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359" y="3613042"/>
                        <a:ext cx="3342791" cy="2494759"/>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8826642"/>
              </p:ext>
            </p:extLst>
          </p:nvPr>
        </p:nvGraphicFramePr>
        <p:xfrm>
          <a:off x="4839305" y="3468076"/>
          <a:ext cx="3595658" cy="2843222"/>
        </p:xfrm>
        <a:graphic>
          <a:graphicData uri="http://schemas.openxmlformats.org/presentationml/2006/ole">
            <mc:AlternateContent xmlns:mc="http://schemas.openxmlformats.org/markup-compatibility/2006">
              <mc:Choice xmlns:v="urn:schemas-microsoft-com:vml" Requires="v">
                <p:oleObj spid="_x0000_s2276" name="Visio" r:id="rId6" imgW="2623416" imgH="2073658" progId="Visio.Drawing.15">
                  <p:embed/>
                </p:oleObj>
              </mc:Choice>
              <mc:Fallback>
                <p:oleObj name="Visio" r:id="rId6" imgW="2623416" imgH="2073658" progId="Visio.Drawing.15">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9305" y="3468076"/>
                        <a:ext cx="3595658" cy="2843222"/>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28451863"/>
              </p:ext>
            </p:extLst>
          </p:nvPr>
        </p:nvGraphicFramePr>
        <p:xfrm>
          <a:off x="8755927" y="3705525"/>
          <a:ext cx="2874060" cy="2368324"/>
        </p:xfrm>
        <a:graphic>
          <a:graphicData uri="http://schemas.openxmlformats.org/presentationml/2006/ole">
            <mc:AlternateContent xmlns:mc="http://schemas.openxmlformats.org/markup-compatibility/2006">
              <mc:Choice xmlns:v="urn:schemas-microsoft-com:vml" Requires="v">
                <p:oleObj spid="_x0000_s2277" name="Visio" r:id="rId8" imgW="2008600" imgH="1660046" progId="Visio.Drawing.15">
                  <p:embed/>
                </p:oleObj>
              </mc:Choice>
              <mc:Fallback>
                <p:oleObj name="Visio" r:id="rId8" imgW="2008600" imgH="1660046" progId="Visio.Drawing.15">
                  <p:embed/>
                  <p:pic>
                    <p:nvPicPr>
                      <p:cNvPr id="7"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5927" y="3705525"/>
                        <a:ext cx="2874060" cy="2368324"/>
                      </a:xfrm>
                      <a:prstGeom prst="rect">
                        <a:avLst/>
                      </a:prstGeom>
                      <a:noFill/>
                    </p:spPr>
                  </p:pic>
                </p:oleObj>
              </mc:Fallback>
            </mc:AlternateContent>
          </a:graphicData>
        </a:graphic>
      </p:graphicFrame>
      <p:sp>
        <p:nvSpPr>
          <p:cNvPr id="10" name="日期占位符 3">
            <a:extLst>
              <a:ext uri="{FF2B5EF4-FFF2-40B4-BE49-F238E27FC236}">
                <a16:creationId xmlns:a16="http://schemas.microsoft.com/office/drawing/2014/main" id="{09B0A35A-05BE-714E-A41F-5480BEE8CBCD}"/>
              </a:ext>
            </a:extLst>
          </p:cNvPr>
          <p:cNvSpPr>
            <a:spLocks noGrp="1"/>
          </p:cNvSpPr>
          <p:nvPr>
            <p:ph type="dt" sz="half" idx="10"/>
          </p:nvPr>
        </p:nvSpPr>
        <p:spPr>
          <a:xfrm>
            <a:off x="197335" y="6489303"/>
            <a:ext cx="2743200" cy="365125"/>
          </a:xfrm>
        </p:spPr>
        <p:txBody>
          <a:bodyPr/>
          <a:lstStyle/>
          <a:p>
            <a:r>
              <a:rPr kumimoji="1" lang="en-US" altLang="zh-CN" dirty="0"/>
              <a:t>4.1.1 </a:t>
            </a:r>
            <a:r>
              <a:rPr kumimoji="1" lang="zh-CN" altLang="en-US" dirty="0"/>
              <a:t>局域网信道</a:t>
            </a:r>
          </a:p>
        </p:txBody>
      </p:sp>
    </p:spTree>
    <p:extLst>
      <p:ext uri="{BB962C8B-B14F-4D97-AF65-F5344CB8AC3E}">
        <p14:creationId xmlns:p14="http://schemas.microsoft.com/office/powerpoint/2010/main" val="21241702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链路层交换</a:t>
            </a:r>
            <a:r>
              <a:rPr kumimoji="1" lang="zh-CN" altLang="en-US" dirty="0"/>
              <a:t>机</a:t>
            </a:r>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交换模式</a:t>
            </a:r>
            <a:r>
              <a:rPr kumimoji="1" lang="en-US" altLang="zh-CN" dirty="0"/>
              <a:t>3</a:t>
            </a:r>
            <a:r>
              <a:rPr kumimoji="1" lang="zh-CN" altLang="en-US" dirty="0"/>
              <a:t>：无碎片交换</a:t>
            </a:r>
            <a:endParaRPr kumimoji="1" lang="en-US" altLang="zh-CN" dirty="0"/>
          </a:p>
          <a:p>
            <a:pPr lvl="1">
              <a:lnSpc>
                <a:spcPct val="120000"/>
              </a:lnSpc>
            </a:pPr>
            <a:r>
              <a:rPr kumimoji="1" lang="zh-CN" altLang="en-US" dirty="0">
                <a:solidFill>
                  <a:srgbClr val="7030A0"/>
                </a:solidFill>
              </a:rPr>
              <a:t>特点：</a:t>
            </a:r>
            <a:r>
              <a:rPr kumimoji="1" lang="zh-CN" altLang="en-US" dirty="0"/>
              <a:t>接收到</a:t>
            </a:r>
            <a:r>
              <a:rPr kumimoji="1" lang="zh-CN" altLang="en-US" dirty="0">
                <a:solidFill>
                  <a:srgbClr val="C00000"/>
                </a:solidFill>
              </a:rPr>
              <a:t>帧的前</a:t>
            </a:r>
            <a:r>
              <a:rPr kumimoji="1" lang="en-US" altLang="zh-CN" dirty="0">
                <a:solidFill>
                  <a:srgbClr val="C00000"/>
                </a:solidFill>
              </a:rPr>
              <a:t>64</a:t>
            </a:r>
            <a:r>
              <a:rPr kumimoji="1" lang="zh-CN" altLang="en-US" dirty="0">
                <a:solidFill>
                  <a:srgbClr val="C00000"/>
                </a:solidFill>
              </a:rPr>
              <a:t>字节</a:t>
            </a:r>
            <a:r>
              <a:rPr kumimoji="1" lang="zh-CN" altLang="en-US" dirty="0"/>
              <a:t>，即开始转发</a:t>
            </a:r>
          </a:p>
          <a:p>
            <a:pPr lvl="1">
              <a:lnSpc>
                <a:spcPct val="120000"/>
              </a:lnSpc>
            </a:pPr>
            <a:r>
              <a:rPr kumimoji="1" lang="zh-CN" altLang="en-US" dirty="0">
                <a:solidFill>
                  <a:srgbClr val="7030A0"/>
                </a:solidFill>
              </a:rPr>
              <a:t>缺点：</a:t>
            </a:r>
            <a:r>
              <a:rPr kumimoji="1" lang="zh-CN" altLang="en-US" dirty="0"/>
              <a:t>仍可能转发错误帧，不支持非对称交换</a:t>
            </a:r>
          </a:p>
          <a:p>
            <a:pPr lvl="1">
              <a:lnSpc>
                <a:spcPct val="120000"/>
              </a:lnSpc>
            </a:pPr>
            <a:r>
              <a:rPr kumimoji="1" lang="zh-CN" altLang="en-US" dirty="0">
                <a:solidFill>
                  <a:srgbClr val="7030A0"/>
                </a:solidFill>
              </a:rPr>
              <a:t>优点：</a:t>
            </a:r>
            <a:r>
              <a:rPr kumimoji="1" lang="zh-CN" altLang="en-US" dirty="0"/>
              <a:t>过滤了冲突碎片，延迟和转发错帧介于存储转发和直通交换之间</a:t>
            </a:r>
          </a:p>
          <a:p>
            <a:pPr lvl="1" eaLnBrk="1" hangingPunct="1">
              <a:spcBef>
                <a:spcPct val="50000"/>
              </a:spcBef>
              <a:buClr>
                <a:schemeClr val="hlink"/>
              </a:buClr>
              <a:buSzPct val="55000"/>
              <a:buFont typeface="Wingdings" panose="05000000000000000000" pitchFamily="2" charset="2"/>
              <a:buNone/>
            </a:pPr>
            <a:endParaRPr kumimoji="1" lang="en-US" altLang="zh-CN" dirty="0"/>
          </a:p>
          <a:p>
            <a:pPr lvl="1" eaLnBrk="1" hangingPunct="1">
              <a:spcBef>
                <a:spcPct val="50000"/>
              </a:spcBef>
              <a:buClr>
                <a:schemeClr val="hlink"/>
              </a:buClr>
              <a:buSzPct val="55000"/>
              <a:buFont typeface="Wingdings" panose="05000000000000000000" pitchFamily="2" charset="2"/>
              <a:buNone/>
            </a:pPr>
            <a:endParaRPr kumimoji="0" lang="zh-CN" altLang="en-US" dirty="0">
              <a:solidFill>
                <a:srgbClr val="000000"/>
              </a:solidFill>
              <a:ea typeface="黑体" panose="02010609060101010101" pitchFamily="49" charset="-122"/>
            </a:endParaRPr>
          </a:p>
          <a:p>
            <a:pPr>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zh-CN" altLang="en-US" dirty="0"/>
          </a:p>
          <a:p>
            <a:pPr marL="457200" lvl="1" indent="0">
              <a:lnSpc>
                <a:spcPct val="120000"/>
              </a:lnSpc>
              <a:buNone/>
            </a:pPr>
            <a:endParaRPr lang="en-US" altLang="zh-CN" dirty="0"/>
          </a:p>
          <a:p>
            <a:pPr marL="457200" lvl="1" indent="0">
              <a:lnSpc>
                <a:spcPct val="120000"/>
              </a:lnSpc>
              <a:buNone/>
            </a:pPr>
            <a:endParaRPr lang="zh-CN" altLang="zh-CN" dirty="0"/>
          </a:p>
          <a:p>
            <a:pPr marL="0" indent="0">
              <a:lnSpc>
                <a:spcPct val="120000"/>
              </a:lnSpc>
              <a:buNone/>
            </a:pPr>
            <a:endParaRPr kumimoji="1" lang="zh-CN" altLang="en-US" dirty="0"/>
          </a:p>
        </p:txBody>
      </p:sp>
      <p:sp>
        <p:nvSpPr>
          <p:cNvPr id="9" name="灯片编号占位符 38">
            <a:extLst>
              <a:ext uri="{FF2B5EF4-FFF2-40B4-BE49-F238E27FC236}">
                <a16:creationId xmlns:a16="http://schemas.microsoft.com/office/drawing/2014/main" id="{CA6D2104-C066-499C-9B02-340D2D57373E}"/>
              </a:ext>
            </a:extLst>
          </p:cNvPr>
          <p:cNvSpPr>
            <a:spLocks noGrp="1"/>
          </p:cNvSpPr>
          <p:nvPr>
            <p:ph type="sldNum" sz="quarter" idx="12"/>
          </p:nvPr>
        </p:nvSpPr>
        <p:spPr>
          <a:xfrm>
            <a:off x="8686810" y="6489303"/>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6" name="表格 6">
            <a:extLst>
              <a:ext uri="{FF2B5EF4-FFF2-40B4-BE49-F238E27FC236}">
                <a16:creationId xmlns:a16="http://schemas.microsoft.com/office/drawing/2014/main" id="{17650B91-3AE6-4AC6-9F4D-61B6692BA9F9}"/>
              </a:ext>
            </a:extLst>
          </p:cNvPr>
          <p:cNvGraphicFramePr>
            <a:graphicFrameLocks noGrp="1"/>
          </p:cNvGraphicFramePr>
          <p:nvPr/>
        </p:nvGraphicFramePr>
        <p:xfrm>
          <a:off x="1230285" y="3926224"/>
          <a:ext cx="9375172" cy="914400"/>
        </p:xfrm>
        <a:graphic>
          <a:graphicData uri="http://schemas.openxmlformats.org/drawingml/2006/table">
            <a:tbl>
              <a:tblPr firstRow="1" bandRow="1">
                <a:tableStyleId>{BDBED569-4797-4DF1-A0F4-6AAB3CD982D8}</a:tableStyleId>
              </a:tblPr>
              <a:tblGrid>
                <a:gridCol w="1250865">
                  <a:extLst>
                    <a:ext uri="{9D8B030D-6E8A-4147-A177-3AD203B41FA5}">
                      <a16:colId xmlns:a16="http://schemas.microsoft.com/office/drawing/2014/main" val="269572679"/>
                    </a:ext>
                  </a:extLst>
                </a:gridCol>
                <a:gridCol w="841491">
                  <a:extLst>
                    <a:ext uri="{9D8B030D-6E8A-4147-A177-3AD203B41FA5}">
                      <a16:colId xmlns:a16="http://schemas.microsoft.com/office/drawing/2014/main" val="2938643653"/>
                    </a:ext>
                  </a:extLst>
                </a:gridCol>
                <a:gridCol w="1364487">
                  <a:extLst>
                    <a:ext uri="{9D8B030D-6E8A-4147-A177-3AD203B41FA5}">
                      <a16:colId xmlns:a16="http://schemas.microsoft.com/office/drawing/2014/main" val="630471040"/>
                    </a:ext>
                  </a:extLst>
                </a:gridCol>
                <a:gridCol w="1452681">
                  <a:extLst>
                    <a:ext uri="{9D8B030D-6E8A-4147-A177-3AD203B41FA5}">
                      <a16:colId xmlns:a16="http://schemas.microsoft.com/office/drawing/2014/main" val="1803630349"/>
                    </a:ext>
                  </a:extLst>
                </a:gridCol>
                <a:gridCol w="912685">
                  <a:extLst>
                    <a:ext uri="{9D8B030D-6E8A-4147-A177-3AD203B41FA5}">
                      <a16:colId xmlns:a16="http://schemas.microsoft.com/office/drawing/2014/main" val="2124072042"/>
                    </a:ext>
                  </a:extLst>
                </a:gridCol>
                <a:gridCol w="2719017">
                  <a:extLst>
                    <a:ext uri="{9D8B030D-6E8A-4147-A177-3AD203B41FA5}">
                      <a16:colId xmlns:a16="http://schemas.microsoft.com/office/drawing/2014/main" val="3981105435"/>
                    </a:ext>
                  </a:extLst>
                </a:gridCol>
                <a:gridCol w="833946">
                  <a:extLst>
                    <a:ext uri="{9D8B030D-6E8A-4147-A177-3AD203B41FA5}">
                      <a16:colId xmlns:a16="http://schemas.microsoft.com/office/drawing/2014/main" val="911866830"/>
                    </a:ext>
                  </a:extLst>
                </a:gridCol>
              </a:tblGrid>
              <a:tr h="218415">
                <a:tc>
                  <a:txBody>
                    <a:bodyPr/>
                    <a:lstStyle/>
                    <a:p>
                      <a:pPr algn="ctr"/>
                      <a:r>
                        <a:rPr lang="en-US" altLang="zh-CN" sz="1600" dirty="0"/>
                        <a:t>7</a:t>
                      </a:r>
                      <a:r>
                        <a:rPr lang="zh-CN" altLang="en-US" sz="1600" dirty="0"/>
                        <a:t>字节</a:t>
                      </a:r>
                    </a:p>
                  </a:txBody>
                  <a:tcPr/>
                </a:tc>
                <a:tc>
                  <a:txBody>
                    <a:bodyPr/>
                    <a:lstStyle/>
                    <a:p>
                      <a:pPr algn="ctr"/>
                      <a:r>
                        <a:rPr lang="en-US" altLang="zh-CN" sz="1600" dirty="0"/>
                        <a:t>1</a:t>
                      </a:r>
                      <a:r>
                        <a:rPr lang="zh-CN" altLang="en-US" sz="1600" dirty="0"/>
                        <a:t>字节</a:t>
                      </a:r>
                    </a:p>
                  </a:txBody>
                  <a:tcPr/>
                </a:tc>
                <a:tc>
                  <a:txBody>
                    <a:bodyPr/>
                    <a:lstStyle/>
                    <a:p>
                      <a:pPr algn="ctr"/>
                      <a:r>
                        <a:rPr lang="en-US" altLang="zh-CN" sz="1600" dirty="0"/>
                        <a:t>6</a:t>
                      </a:r>
                      <a:r>
                        <a:rPr lang="zh-CN" altLang="en-US" sz="1600" dirty="0"/>
                        <a:t>字节</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6</a:t>
                      </a:r>
                      <a:r>
                        <a:rPr lang="zh-CN" altLang="en-US" sz="1600" dirty="0"/>
                        <a:t>字节</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2</a:t>
                      </a:r>
                      <a:r>
                        <a:rPr lang="zh-CN" altLang="en-US" sz="1600" dirty="0"/>
                        <a:t>字节</a:t>
                      </a:r>
                    </a:p>
                  </a:txBody>
                  <a:tcPr/>
                </a:tc>
                <a:tc>
                  <a:txBody>
                    <a:bodyPr/>
                    <a:lstStyle/>
                    <a:p>
                      <a:pPr algn="ctr"/>
                      <a:r>
                        <a:rPr lang="en-US" altLang="zh-CN" sz="1600" dirty="0"/>
                        <a:t>46~1500</a:t>
                      </a:r>
                      <a:r>
                        <a:rPr lang="zh-CN" altLang="en-US" sz="1600" dirty="0"/>
                        <a:t>字节</a:t>
                      </a:r>
                    </a:p>
                  </a:txBody>
                  <a:tcPr/>
                </a:tc>
                <a:tc>
                  <a:txBody>
                    <a:bodyPr/>
                    <a:lstStyle/>
                    <a:p>
                      <a:pPr algn="ctr"/>
                      <a:r>
                        <a:rPr lang="en-US" altLang="zh-CN" sz="1600" dirty="0"/>
                        <a:t>4</a:t>
                      </a:r>
                      <a:r>
                        <a:rPr lang="zh-CN" altLang="en-US" sz="1600" dirty="0"/>
                        <a:t>字节</a:t>
                      </a:r>
                    </a:p>
                  </a:txBody>
                  <a:tcPr/>
                </a:tc>
                <a:extLst>
                  <a:ext uri="{0D108BD9-81ED-4DB2-BD59-A6C34878D82A}">
                    <a16:rowId xmlns:a16="http://schemas.microsoft.com/office/drawing/2014/main" val="976413077"/>
                  </a:ext>
                </a:extLst>
              </a:tr>
              <a:tr h="371306">
                <a:tc>
                  <a:txBody>
                    <a:bodyPr/>
                    <a:lstStyle/>
                    <a:p>
                      <a:pPr algn="ctr"/>
                      <a:r>
                        <a:rPr lang="en-US" altLang="zh-CN" sz="1600" dirty="0">
                          <a:solidFill>
                            <a:srgbClr val="002060"/>
                          </a:solidFill>
                        </a:rPr>
                        <a:t>Preamble</a:t>
                      </a:r>
                    </a:p>
                  </a:txBody>
                  <a:tcPr anchor="ctr">
                    <a:solidFill>
                      <a:schemeClr val="accent2">
                        <a:lumMod val="40000"/>
                        <a:lumOff val="60000"/>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SFD</a:t>
                      </a:r>
                    </a:p>
                  </a:txBody>
                  <a:tcPr anchor="ctr">
                    <a:solidFill>
                      <a:schemeClr val="accent2">
                        <a:lumMod val="40000"/>
                        <a:lumOff val="60000"/>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Destination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Source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Length/Type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Data and Pad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FCS</a:t>
                      </a:r>
                    </a:p>
                  </a:txBody>
                  <a:tcPr anchor="ctr"/>
                </a:tc>
                <a:extLst>
                  <a:ext uri="{0D108BD9-81ED-4DB2-BD59-A6C34878D82A}">
                    <a16:rowId xmlns:a16="http://schemas.microsoft.com/office/drawing/2014/main" val="486169193"/>
                  </a:ext>
                </a:extLst>
              </a:tr>
            </a:tbl>
          </a:graphicData>
        </a:graphic>
      </p:graphicFrame>
      <p:grpSp>
        <p:nvGrpSpPr>
          <p:cNvPr id="10" name="组合 9">
            <a:extLst>
              <a:ext uri="{FF2B5EF4-FFF2-40B4-BE49-F238E27FC236}">
                <a16:creationId xmlns:a16="http://schemas.microsoft.com/office/drawing/2014/main" id="{1651E38B-CAEF-4315-97EF-F95485F62413}"/>
              </a:ext>
            </a:extLst>
          </p:cNvPr>
          <p:cNvGrpSpPr/>
          <p:nvPr/>
        </p:nvGrpSpPr>
        <p:grpSpPr>
          <a:xfrm>
            <a:off x="6286988" y="4833962"/>
            <a:ext cx="2492990" cy="1680256"/>
            <a:chOff x="6286988" y="4319873"/>
            <a:chExt cx="2492990" cy="1680256"/>
          </a:xfrm>
        </p:grpSpPr>
        <p:grpSp>
          <p:nvGrpSpPr>
            <p:cNvPr id="11" name="组合 10">
              <a:extLst>
                <a:ext uri="{FF2B5EF4-FFF2-40B4-BE49-F238E27FC236}">
                  <a16:creationId xmlns:a16="http://schemas.microsoft.com/office/drawing/2014/main" id="{624B87D5-E14C-4C81-BCC7-D780E6E6E8FF}"/>
                </a:ext>
              </a:extLst>
            </p:cNvPr>
            <p:cNvGrpSpPr/>
            <p:nvPr/>
          </p:nvGrpSpPr>
          <p:grpSpPr>
            <a:xfrm>
              <a:off x="6286988" y="4319873"/>
              <a:ext cx="2492990" cy="1680256"/>
              <a:chOff x="6286988" y="4319873"/>
              <a:chExt cx="2492990" cy="1680256"/>
            </a:xfrm>
          </p:grpSpPr>
          <p:cxnSp>
            <p:nvCxnSpPr>
              <p:cNvPr id="15" name="直接箭头连接符 14">
                <a:extLst>
                  <a:ext uri="{FF2B5EF4-FFF2-40B4-BE49-F238E27FC236}">
                    <a16:creationId xmlns:a16="http://schemas.microsoft.com/office/drawing/2014/main" id="{9607DC5B-56FD-4053-AC15-7DBF35E0274D}"/>
                  </a:ext>
                </a:extLst>
              </p:cNvPr>
              <p:cNvCxnSpPr/>
              <p:nvPr/>
            </p:nvCxnSpPr>
            <p:spPr>
              <a:xfrm flipV="1">
                <a:off x="7524761" y="4319873"/>
                <a:ext cx="0" cy="72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0FA535-78DC-45AD-A9E9-EC3CECC5DD22}"/>
                  </a:ext>
                </a:extLst>
              </p:cNvPr>
              <p:cNvSpPr txBox="1"/>
              <p:nvPr/>
            </p:nvSpPr>
            <p:spPr>
              <a:xfrm>
                <a:off x="6286988" y="4932016"/>
                <a:ext cx="2492990" cy="1068113"/>
              </a:xfrm>
              <a:prstGeom prst="rect">
                <a:avLst/>
              </a:prstGeom>
              <a:solidFill>
                <a:schemeClr val="bg1">
                  <a:lumMod val="95000"/>
                </a:schemeClr>
              </a:solidFill>
              <a:ln>
                <a:solidFill>
                  <a:srgbClr val="0070C0"/>
                </a:solidFill>
              </a:ln>
              <a:effectLst>
                <a:outerShdw blurRad="50800" dist="38100" dir="2700000" algn="tl" rotWithShape="0">
                  <a:prstClr val="black">
                    <a:alpha val="40000"/>
                  </a:prstClr>
                </a:outerShdw>
              </a:effectLst>
            </p:spPr>
            <p:txBody>
              <a:bodyPr wrap="none" rtlCol="0">
                <a:spAutoFit/>
              </a:bodyPr>
              <a:lstStyle/>
              <a:p>
                <a:pPr algn="ctr">
                  <a:lnSpc>
                    <a:spcPct val="120000"/>
                  </a:lnSpc>
                </a:pPr>
                <a:r>
                  <a:rPr kumimoji="1" lang="zh-CN" altLang="en-US" dirty="0">
                    <a:latin typeface="微软雅黑" panose="020B0503020204020204" pitchFamily="34" charset="-122"/>
                    <a:ea typeface="微软雅黑" panose="020B0503020204020204" pitchFamily="34" charset="-122"/>
                  </a:rPr>
                  <a:t>无碎片模式</a:t>
                </a:r>
                <a:endParaRPr kumimoji="1" lang="en-US" altLang="zh-CN" dirty="0">
                  <a:latin typeface="微软雅黑" panose="020B0503020204020204" pitchFamily="34" charset="-122"/>
                  <a:ea typeface="微软雅黑" panose="020B0503020204020204" pitchFamily="34" charset="-122"/>
                </a:endParaRPr>
              </a:p>
              <a:p>
                <a:pPr algn="ctr">
                  <a:lnSpc>
                    <a:spcPct val="120000"/>
                  </a:lnSpc>
                </a:pPr>
                <a:r>
                  <a:rPr kumimoji="1" lang="zh-CN" altLang="en-US" dirty="0">
                    <a:solidFill>
                      <a:srgbClr val="7030A0"/>
                    </a:solidFill>
                    <a:latin typeface="微软雅黑" panose="020B0503020204020204" pitchFamily="34" charset="-122"/>
                    <a:ea typeface="微软雅黑" panose="020B0503020204020204" pitchFamily="34" charset="-122"/>
                  </a:rPr>
                  <a:t>较低延迟</a:t>
                </a:r>
                <a:endParaRPr kumimoji="1" lang="en-US" altLang="zh-CN" dirty="0">
                  <a:solidFill>
                    <a:srgbClr val="7030A0"/>
                  </a:solidFill>
                  <a:latin typeface="微软雅黑" panose="020B0503020204020204" pitchFamily="34" charset="-122"/>
                  <a:ea typeface="微软雅黑" panose="020B0503020204020204" pitchFamily="34" charset="-122"/>
                </a:endParaRPr>
              </a:p>
              <a:p>
                <a:pPr algn="ctr">
                  <a:lnSpc>
                    <a:spcPct val="120000"/>
                  </a:lnSpc>
                </a:pPr>
                <a:r>
                  <a:rPr kumimoji="1" lang="zh-CN" altLang="en-US" dirty="0">
                    <a:solidFill>
                      <a:srgbClr val="7030A0"/>
                    </a:solidFill>
                    <a:latin typeface="微软雅黑" panose="020B0503020204020204" pitchFamily="34" charset="-122"/>
                    <a:ea typeface="微软雅黑" panose="020B0503020204020204" pitchFamily="34" charset="-122"/>
                  </a:rPr>
                  <a:t>过滤冲突导致的碎片帧</a:t>
                </a:r>
              </a:p>
            </p:txBody>
          </p:sp>
        </p:grpSp>
        <p:sp>
          <p:nvSpPr>
            <p:cNvPr id="14" name="文本框 13">
              <a:extLst>
                <a:ext uri="{FF2B5EF4-FFF2-40B4-BE49-F238E27FC236}">
                  <a16:creationId xmlns:a16="http://schemas.microsoft.com/office/drawing/2014/main" id="{060A2D1A-58F9-4CE7-B4E8-2264E8E575E2}"/>
                </a:ext>
              </a:extLst>
            </p:cNvPr>
            <p:cNvSpPr txBox="1"/>
            <p:nvPr/>
          </p:nvSpPr>
          <p:spPr>
            <a:xfrm>
              <a:off x="6301009" y="4434920"/>
              <a:ext cx="1332416"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帧的前</a:t>
              </a:r>
              <a:r>
                <a:rPr lang="en-US" altLang="zh-CN" sz="1400" dirty="0">
                  <a:latin typeface="微软雅黑" panose="020B0503020204020204" pitchFamily="34" charset="-122"/>
                  <a:ea typeface="微软雅黑" panose="020B0503020204020204" pitchFamily="34" charset="-122"/>
                </a:rPr>
                <a:t>64</a:t>
              </a:r>
              <a:r>
                <a:rPr lang="zh-CN" altLang="en-US" sz="1400" dirty="0">
                  <a:latin typeface="微软雅黑" panose="020B0503020204020204" pitchFamily="34" charset="-122"/>
                  <a:ea typeface="微软雅黑" panose="020B0503020204020204" pitchFamily="34" charset="-122"/>
                </a:rPr>
                <a:t>字节</a:t>
              </a:r>
            </a:p>
          </p:txBody>
        </p:sp>
      </p:grpSp>
      <p:sp>
        <p:nvSpPr>
          <p:cNvPr id="12" name="日期占位符 36">
            <a:extLst>
              <a:ext uri="{FF2B5EF4-FFF2-40B4-BE49-F238E27FC236}">
                <a16:creationId xmlns:a16="http://schemas.microsoft.com/office/drawing/2014/main" id="{DEC34326-4794-0349-92D0-B74F8416EA21}"/>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Tree>
    <p:extLst>
      <p:ext uri="{BB962C8B-B14F-4D97-AF65-F5344CB8AC3E}">
        <p14:creationId xmlns:p14="http://schemas.microsoft.com/office/powerpoint/2010/main" val="23278120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链路层交换</a:t>
            </a:r>
            <a:r>
              <a:rPr kumimoji="1" lang="zh-CN" altLang="en-US" dirty="0"/>
              <a:t>机</a:t>
            </a:r>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solidFill>
                  <a:srgbClr val="7030A0"/>
                </a:solidFill>
              </a:rPr>
              <a:t>练习</a:t>
            </a:r>
            <a:endParaRPr kumimoji="1" lang="en-US" altLang="zh-CN" dirty="0">
              <a:solidFill>
                <a:srgbClr val="7030A0"/>
              </a:solidFill>
            </a:endParaRPr>
          </a:p>
          <a:p>
            <a:pPr marL="457200" lvl="1" indent="0">
              <a:lnSpc>
                <a:spcPct val="120000"/>
              </a:lnSpc>
              <a:buNone/>
            </a:pPr>
            <a:r>
              <a:rPr kumimoji="1" lang="zh-CN" altLang="en-US" dirty="0"/>
              <a:t>在交换机的三种交换模式中，正常情况下</a:t>
            </a:r>
            <a:r>
              <a:rPr kumimoji="1" lang="en-US" altLang="zh-CN" dirty="0"/>
              <a:t>(     )</a:t>
            </a:r>
            <a:r>
              <a:rPr kumimoji="1" lang="zh-CN" altLang="en-US" dirty="0"/>
              <a:t>模式的转发延迟最大。</a:t>
            </a:r>
          </a:p>
          <a:p>
            <a:pPr marL="457200" lvl="1" indent="0">
              <a:lnSpc>
                <a:spcPct val="120000"/>
              </a:lnSpc>
              <a:buNone/>
            </a:pPr>
            <a:r>
              <a:rPr kumimoji="1" lang="en-US" altLang="zh-CN" dirty="0"/>
              <a:t>A</a:t>
            </a:r>
            <a:r>
              <a:rPr kumimoji="1" lang="zh-CN" altLang="en-US" dirty="0"/>
              <a:t>、直通</a:t>
            </a:r>
          </a:p>
          <a:p>
            <a:pPr marL="457200" lvl="1" indent="0">
              <a:lnSpc>
                <a:spcPct val="120000"/>
              </a:lnSpc>
              <a:buNone/>
            </a:pPr>
            <a:r>
              <a:rPr kumimoji="1" lang="en-US" altLang="zh-CN" dirty="0"/>
              <a:t>B</a:t>
            </a:r>
            <a:r>
              <a:rPr kumimoji="1" lang="zh-CN" altLang="en-US" dirty="0"/>
              <a:t>、存储转发</a:t>
            </a:r>
          </a:p>
          <a:p>
            <a:pPr marL="457200" lvl="1" indent="0">
              <a:lnSpc>
                <a:spcPct val="120000"/>
              </a:lnSpc>
              <a:buNone/>
            </a:pPr>
            <a:r>
              <a:rPr kumimoji="1" lang="en-US" altLang="zh-CN" dirty="0"/>
              <a:t>C</a:t>
            </a:r>
            <a:r>
              <a:rPr kumimoji="1" lang="zh-CN" altLang="en-US" dirty="0"/>
              <a:t>、无碎片</a:t>
            </a:r>
          </a:p>
          <a:p>
            <a:pPr marL="457200" lvl="1" indent="0">
              <a:lnSpc>
                <a:spcPct val="120000"/>
              </a:lnSpc>
              <a:buNone/>
            </a:pPr>
            <a:r>
              <a:rPr kumimoji="1" lang="en-US" altLang="zh-CN" dirty="0"/>
              <a:t>D</a:t>
            </a:r>
            <a:r>
              <a:rPr kumimoji="1" lang="zh-CN" altLang="en-US" dirty="0"/>
              <a:t>、都一样</a:t>
            </a: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zh-CN" altLang="en-US" dirty="0"/>
          </a:p>
          <a:p>
            <a:pPr marL="457200" lvl="1" indent="0">
              <a:lnSpc>
                <a:spcPct val="120000"/>
              </a:lnSpc>
              <a:buNone/>
            </a:pPr>
            <a:endParaRPr lang="en-US" altLang="zh-CN" dirty="0"/>
          </a:p>
          <a:p>
            <a:pPr marL="457200" lvl="1" indent="0">
              <a:lnSpc>
                <a:spcPct val="120000"/>
              </a:lnSpc>
              <a:buNone/>
            </a:pPr>
            <a:endParaRPr lang="zh-CN" altLang="zh-CN" dirty="0"/>
          </a:p>
          <a:p>
            <a:pPr marL="0" indent="0">
              <a:lnSpc>
                <a:spcPct val="120000"/>
              </a:lnSpc>
              <a:buNone/>
            </a:pPr>
            <a:endParaRPr kumimoji="1" lang="zh-CN" altLang="en-US" dirty="0"/>
          </a:p>
        </p:txBody>
      </p:sp>
      <p:sp>
        <p:nvSpPr>
          <p:cNvPr id="8" name="日期占位符 36">
            <a:extLst>
              <a:ext uri="{FF2B5EF4-FFF2-40B4-BE49-F238E27FC236}">
                <a16:creationId xmlns:a16="http://schemas.microsoft.com/office/drawing/2014/main" id="{4E0CD030-BC4E-466E-B912-03EE28A646F2}"/>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9728D592-7ECB-47D7-98B2-292B3A7F4839}"/>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101</a:t>
            </a:fld>
            <a:endParaRPr kumimoji="1" lang="zh-CN" altLang="en-US" dirty="0"/>
          </a:p>
        </p:txBody>
      </p:sp>
      <p:pic>
        <p:nvPicPr>
          <p:cNvPr id="14" name="图片 13">
            <a:extLst>
              <a:ext uri="{FF2B5EF4-FFF2-40B4-BE49-F238E27FC236}">
                <a16:creationId xmlns:a16="http://schemas.microsoft.com/office/drawing/2014/main" id="{F499B552-35E7-41F5-BDF8-8932E93251AF}"/>
              </a:ext>
            </a:extLst>
          </p:cNvPr>
          <p:cNvPicPr>
            <a:picLocks noChangeAspect="1"/>
          </p:cNvPicPr>
          <p:nvPr/>
        </p:nvPicPr>
        <p:blipFill>
          <a:blip r:embed="rId3"/>
          <a:stretch>
            <a:fillRect/>
          </a:stretch>
        </p:blipFill>
        <p:spPr>
          <a:xfrm flipH="1">
            <a:off x="9820060" y="4719463"/>
            <a:ext cx="1053170" cy="1028486"/>
          </a:xfrm>
          <a:prstGeom prst="rect">
            <a:avLst/>
          </a:prstGeom>
        </p:spPr>
      </p:pic>
    </p:spTree>
    <p:extLst>
      <p:ext uri="{BB962C8B-B14F-4D97-AF65-F5344CB8AC3E}">
        <p14:creationId xmlns:p14="http://schemas.microsoft.com/office/powerpoint/2010/main" val="2332181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0" lang="zh-CN" altLang="en-US" dirty="0">
                <a:solidFill>
                  <a:srgbClr val="000000"/>
                </a:solidFill>
                <a:ea typeface="黑体" panose="02010609060101010101" pitchFamily="49" charset="-122"/>
              </a:rPr>
              <a:t>可靠传输：</a:t>
            </a:r>
            <a:r>
              <a:rPr kumimoji="0" lang="zh-CN" altLang="en-US" dirty="0">
                <a:solidFill>
                  <a:srgbClr val="C00000"/>
                </a:solidFill>
                <a:ea typeface="黑体" panose="02010609060101010101" pitchFamily="49" charset="-122"/>
              </a:rPr>
              <a:t>冗余拓扑</a:t>
            </a:r>
            <a:endParaRPr lang="en-US" altLang="zh-CN" dirty="0">
              <a:solidFill>
                <a:srgbClr val="C00000"/>
              </a:solidFill>
              <a:ea typeface="黑体" panose="02010609060101010101" pitchFamily="49" charset="-122"/>
            </a:endParaRPr>
          </a:p>
          <a:p>
            <a:pPr>
              <a:lnSpc>
                <a:spcPct val="120000"/>
              </a:lnSpc>
            </a:pPr>
            <a:r>
              <a:rPr kumimoji="0" lang="zh-CN" altLang="en-US" dirty="0">
                <a:solidFill>
                  <a:srgbClr val="000000"/>
                </a:solidFill>
                <a:ea typeface="黑体" panose="02010609060101010101" pitchFamily="49" charset="-122"/>
              </a:rPr>
              <a:t>付出的代价：导致</a:t>
            </a:r>
            <a:r>
              <a:rPr kumimoji="0" lang="zh-CN" altLang="en-US" dirty="0">
                <a:solidFill>
                  <a:srgbClr val="C00000"/>
                </a:solidFill>
                <a:ea typeface="黑体" panose="02010609060101010101" pitchFamily="49" charset="-122"/>
              </a:rPr>
              <a:t>物理环路</a:t>
            </a:r>
            <a:endParaRPr kumimoji="0" lang="en-US" altLang="zh-CN" dirty="0">
              <a:solidFill>
                <a:srgbClr val="C00000"/>
              </a:solidFill>
              <a:ea typeface="黑体" panose="02010609060101010101" pitchFamily="49" charset="-122"/>
            </a:endParaRPr>
          </a:p>
          <a:p>
            <a:pPr>
              <a:lnSpc>
                <a:spcPct val="120000"/>
              </a:lnSpc>
            </a:pPr>
            <a:endParaRPr kumimoji="0" lang="en-US" altLang="zh-CN" sz="2800" dirty="0">
              <a:solidFill>
                <a:srgbClr val="000000"/>
              </a:solidFill>
              <a:ea typeface="黑体" panose="02010609060101010101" pitchFamily="49" charset="-122"/>
            </a:endParaRPr>
          </a:p>
        </p:txBody>
      </p:sp>
      <p:sp>
        <p:nvSpPr>
          <p:cNvPr id="72" name="Rectangle 8">
            <a:extLst>
              <a:ext uri="{FF2B5EF4-FFF2-40B4-BE49-F238E27FC236}">
                <a16:creationId xmlns:a16="http://schemas.microsoft.com/office/drawing/2014/main" id="{D1E860F2-E184-4803-B669-5E205971CB16}"/>
              </a:ext>
            </a:extLst>
          </p:cNvPr>
          <p:cNvSpPr>
            <a:spLocks noChangeArrowheads="1"/>
          </p:cNvSpPr>
          <p:nvPr/>
        </p:nvSpPr>
        <p:spPr bwMode="auto">
          <a:xfrm>
            <a:off x="2831864" y="3324687"/>
            <a:ext cx="11541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548" tIns="51774" rIns="103548" bIns="51774">
            <a:spAutoFit/>
          </a:bodyPr>
          <a:lstStyle>
            <a:lvl1pPr defTabSz="10287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10287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10287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10287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10287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1028700" rtl="0" eaLnBrk="1" fontAlgn="auto" latinLnBrk="0" hangingPunct="1">
              <a:lnSpc>
                <a:spcPct val="100000"/>
              </a:lnSpc>
              <a:spcBef>
                <a:spcPct val="5000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Server/PC X</a:t>
            </a:r>
          </a:p>
        </p:txBody>
      </p:sp>
      <p:sp>
        <p:nvSpPr>
          <p:cNvPr id="75" name="Rectangle 10">
            <a:extLst>
              <a:ext uri="{FF2B5EF4-FFF2-40B4-BE49-F238E27FC236}">
                <a16:creationId xmlns:a16="http://schemas.microsoft.com/office/drawing/2014/main" id="{32FBD82A-ABF4-48A6-B081-DA92944132EC}"/>
              </a:ext>
            </a:extLst>
          </p:cNvPr>
          <p:cNvSpPr>
            <a:spLocks noChangeArrowheads="1"/>
          </p:cNvSpPr>
          <p:nvPr/>
        </p:nvSpPr>
        <p:spPr bwMode="auto">
          <a:xfrm>
            <a:off x="6540359" y="3323237"/>
            <a:ext cx="14271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548" tIns="51774" rIns="103548" bIns="51774">
            <a:spAutoFit/>
          </a:bodyPr>
          <a:lstStyle>
            <a:lvl1pPr defTabSz="10287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10287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10287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10287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10287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1028700" rtl="0" eaLnBrk="1" fontAlgn="auto" latinLnBrk="0" hangingPunct="1">
              <a:lnSpc>
                <a:spcPct val="100000"/>
              </a:lnSpc>
              <a:spcBef>
                <a:spcPct val="5000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Router Y</a:t>
            </a:r>
            <a:b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endPar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2">
            <a:extLst>
              <a:ext uri="{FF2B5EF4-FFF2-40B4-BE49-F238E27FC236}">
                <a16:creationId xmlns:a16="http://schemas.microsoft.com/office/drawing/2014/main" id="{8DF517E6-4832-4D56-A88E-FF05164725EB}"/>
              </a:ext>
            </a:extLst>
          </p:cNvPr>
          <p:cNvSpPr>
            <a:spLocks noChangeShapeType="1"/>
          </p:cNvSpPr>
          <p:nvPr/>
        </p:nvSpPr>
        <p:spPr bwMode="auto">
          <a:xfrm>
            <a:off x="3049352" y="4252620"/>
            <a:ext cx="63373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Line 13">
            <a:extLst>
              <a:ext uri="{FF2B5EF4-FFF2-40B4-BE49-F238E27FC236}">
                <a16:creationId xmlns:a16="http://schemas.microsoft.com/office/drawing/2014/main" id="{5ACFCD8F-3610-44B2-9370-BB9F9083E3B1}"/>
              </a:ext>
            </a:extLst>
          </p:cNvPr>
          <p:cNvSpPr>
            <a:spLocks noChangeShapeType="1"/>
          </p:cNvSpPr>
          <p:nvPr/>
        </p:nvSpPr>
        <p:spPr bwMode="auto">
          <a:xfrm>
            <a:off x="4273314" y="3963695"/>
            <a:ext cx="0" cy="2889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Line 14">
            <a:extLst>
              <a:ext uri="{FF2B5EF4-FFF2-40B4-BE49-F238E27FC236}">
                <a16:creationId xmlns:a16="http://schemas.microsoft.com/office/drawing/2014/main" id="{BAF7A945-E3AB-47EB-ABEA-83F800811188}"/>
              </a:ext>
            </a:extLst>
          </p:cNvPr>
          <p:cNvSpPr>
            <a:spLocks noChangeShapeType="1"/>
          </p:cNvSpPr>
          <p:nvPr/>
        </p:nvSpPr>
        <p:spPr bwMode="auto">
          <a:xfrm>
            <a:off x="7802327" y="3892258"/>
            <a:ext cx="0" cy="3603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Line 15">
            <a:extLst>
              <a:ext uri="{FF2B5EF4-FFF2-40B4-BE49-F238E27FC236}">
                <a16:creationId xmlns:a16="http://schemas.microsoft.com/office/drawing/2014/main" id="{C0838204-25BE-4EAD-8435-927319D39709}"/>
              </a:ext>
            </a:extLst>
          </p:cNvPr>
          <p:cNvSpPr>
            <a:spLocks noChangeShapeType="1"/>
          </p:cNvSpPr>
          <p:nvPr/>
        </p:nvSpPr>
        <p:spPr bwMode="auto">
          <a:xfrm>
            <a:off x="2977914" y="6052845"/>
            <a:ext cx="63357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Line 16">
            <a:extLst>
              <a:ext uri="{FF2B5EF4-FFF2-40B4-BE49-F238E27FC236}">
                <a16:creationId xmlns:a16="http://schemas.microsoft.com/office/drawing/2014/main" id="{CC7718C6-283C-4EAD-9D50-2086EDCD0755}"/>
              </a:ext>
            </a:extLst>
          </p:cNvPr>
          <p:cNvSpPr>
            <a:spLocks noChangeShapeType="1"/>
          </p:cNvSpPr>
          <p:nvPr/>
        </p:nvSpPr>
        <p:spPr bwMode="auto">
          <a:xfrm>
            <a:off x="4489214" y="4252620"/>
            <a:ext cx="0" cy="1800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7" name="Line 18">
            <a:extLst>
              <a:ext uri="{FF2B5EF4-FFF2-40B4-BE49-F238E27FC236}">
                <a16:creationId xmlns:a16="http://schemas.microsoft.com/office/drawing/2014/main" id="{9B6FF8BE-3D03-4886-94C6-F2B775C65A57}"/>
              </a:ext>
            </a:extLst>
          </p:cNvPr>
          <p:cNvSpPr>
            <a:spLocks noChangeShapeType="1"/>
          </p:cNvSpPr>
          <p:nvPr/>
        </p:nvSpPr>
        <p:spPr bwMode="auto">
          <a:xfrm>
            <a:off x="7513402" y="4252620"/>
            <a:ext cx="0" cy="1800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9" name="Text Box 20">
            <a:extLst>
              <a:ext uri="{FF2B5EF4-FFF2-40B4-BE49-F238E27FC236}">
                <a16:creationId xmlns:a16="http://schemas.microsoft.com/office/drawing/2014/main" id="{2307AEDF-D014-4A45-A993-7F187906C810}"/>
              </a:ext>
            </a:extLst>
          </p:cNvPr>
          <p:cNvSpPr txBox="1">
            <a:spLocks noChangeArrowheads="1"/>
          </p:cNvSpPr>
          <p:nvPr/>
        </p:nvSpPr>
        <p:spPr bwMode="auto">
          <a:xfrm>
            <a:off x="8429389" y="4097045"/>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p>
        </p:txBody>
      </p:sp>
      <p:sp>
        <p:nvSpPr>
          <p:cNvPr id="90" name="Text Box 21">
            <a:extLst>
              <a:ext uri="{FF2B5EF4-FFF2-40B4-BE49-F238E27FC236}">
                <a16:creationId xmlns:a16="http://schemas.microsoft.com/office/drawing/2014/main" id="{E032984D-6E18-4F2D-83F9-F1C1A1EC0AFB}"/>
              </a:ext>
            </a:extLst>
          </p:cNvPr>
          <p:cNvSpPr txBox="1">
            <a:spLocks noChangeArrowheads="1"/>
          </p:cNvSpPr>
          <p:nvPr/>
        </p:nvSpPr>
        <p:spPr bwMode="auto">
          <a:xfrm>
            <a:off x="8450496" y="5906925"/>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sp>
        <p:nvSpPr>
          <p:cNvPr id="149" name="Freeform 23">
            <a:extLst>
              <a:ext uri="{FF2B5EF4-FFF2-40B4-BE49-F238E27FC236}">
                <a16:creationId xmlns:a16="http://schemas.microsoft.com/office/drawing/2014/main" id="{B35B0133-C558-46E4-A57D-597DB3A5E865}"/>
              </a:ext>
            </a:extLst>
          </p:cNvPr>
          <p:cNvSpPr>
            <a:spLocks/>
          </p:cNvSpPr>
          <p:nvPr/>
        </p:nvSpPr>
        <p:spPr bwMode="auto">
          <a:xfrm>
            <a:off x="8234127" y="3604920"/>
            <a:ext cx="863600" cy="2159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0" name="Text Box 24">
            <a:extLst>
              <a:ext uri="{FF2B5EF4-FFF2-40B4-BE49-F238E27FC236}">
                <a16:creationId xmlns:a16="http://schemas.microsoft.com/office/drawing/2014/main" id="{507D4771-F71A-435E-B862-B130AF2424C7}"/>
              </a:ext>
            </a:extLst>
          </p:cNvPr>
          <p:cNvSpPr txBox="1">
            <a:spLocks noChangeArrowheads="1"/>
          </p:cNvSpPr>
          <p:nvPr/>
        </p:nvSpPr>
        <p:spPr bwMode="auto">
          <a:xfrm>
            <a:off x="3113166" y="4891643"/>
            <a:ext cx="920124"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Switch A</a:t>
            </a:r>
          </a:p>
        </p:txBody>
      </p:sp>
      <p:sp>
        <p:nvSpPr>
          <p:cNvPr id="151" name="Text Box 25">
            <a:extLst>
              <a:ext uri="{FF2B5EF4-FFF2-40B4-BE49-F238E27FC236}">
                <a16:creationId xmlns:a16="http://schemas.microsoft.com/office/drawing/2014/main" id="{171BEDA1-F9FB-4FDC-8D23-F1021EECA8B8}"/>
              </a:ext>
            </a:extLst>
          </p:cNvPr>
          <p:cNvSpPr txBox="1">
            <a:spLocks noChangeArrowheads="1"/>
          </p:cNvSpPr>
          <p:nvPr/>
        </p:nvSpPr>
        <p:spPr bwMode="auto">
          <a:xfrm>
            <a:off x="7967522" y="4915731"/>
            <a:ext cx="90569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Switch B</a:t>
            </a:r>
          </a:p>
        </p:txBody>
      </p:sp>
      <p:pic>
        <p:nvPicPr>
          <p:cNvPr id="152" name="Picture 31" descr="服务器类">
            <a:extLst>
              <a:ext uri="{FF2B5EF4-FFF2-40B4-BE49-F238E27FC236}">
                <a16:creationId xmlns:a16="http://schemas.microsoft.com/office/drawing/2014/main" id="{5B2B9312-F465-4F78-B345-EF9615CDA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517" y="3075948"/>
            <a:ext cx="709593" cy="1019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30" descr="通用路由器">
            <a:extLst>
              <a:ext uri="{FF2B5EF4-FFF2-40B4-BE49-F238E27FC236}">
                <a16:creationId xmlns:a16="http://schemas.microsoft.com/office/drawing/2014/main" id="{A5A9804E-09E6-445D-81FF-DC2EB8CCE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015" y="3248241"/>
            <a:ext cx="90011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5" descr="通用交换机">
            <a:extLst>
              <a:ext uri="{FF2B5EF4-FFF2-40B4-BE49-F238E27FC236}">
                <a16:creationId xmlns:a16="http://schemas.microsoft.com/office/drawing/2014/main" id="{ECE0A1C7-EDC0-43F1-A27B-8DE0C66AD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607" y="4860422"/>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5" descr="通用交换机">
            <a:extLst>
              <a:ext uri="{FF2B5EF4-FFF2-40B4-BE49-F238E27FC236}">
                <a16:creationId xmlns:a16="http://schemas.microsoft.com/office/drawing/2014/main" id="{CBA64BDE-747F-4846-8CD7-02B91AB1F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795" y="4885619"/>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日期占位符 36">
            <a:extLst>
              <a:ext uri="{FF2B5EF4-FFF2-40B4-BE49-F238E27FC236}">
                <a16:creationId xmlns:a16="http://schemas.microsoft.com/office/drawing/2014/main" id="{02307640-68A1-43A6-B2DD-09DC880D9362}"/>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26" name="灯片编号占位符 38">
            <a:extLst>
              <a:ext uri="{FF2B5EF4-FFF2-40B4-BE49-F238E27FC236}">
                <a16:creationId xmlns:a16="http://schemas.microsoft.com/office/drawing/2014/main" id="{6B521A0E-43E2-4A68-B9FD-28B222B0B92B}"/>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102</a:t>
            </a:fld>
            <a:endParaRPr kumimoji="1" lang="zh-CN" altLang="en-US" dirty="0"/>
          </a:p>
        </p:txBody>
      </p:sp>
    </p:spTree>
    <p:extLst>
      <p:ext uri="{BB962C8B-B14F-4D97-AF65-F5344CB8AC3E}">
        <p14:creationId xmlns:p14="http://schemas.microsoft.com/office/powerpoint/2010/main" val="2972585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id="{45E9DE36-ECB9-466E-B488-FF48EA890E6C}"/>
              </a:ext>
            </a:extLst>
          </p:cNvPr>
          <p:cNvSpPr>
            <a:spLocks noChangeArrowheads="1"/>
          </p:cNvSpPr>
          <p:nvPr/>
        </p:nvSpPr>
        <p:spPr bwMode="auto">
          <a:xfrm>
            <a:off x="4198004" y="4414401"/>
            <a:ext cx="3455988" cy="1439862"/>
          </a:xfrm>
          <a:prstGeom prst="rect">
            <a:avLst/>
          </a:prstGeom>
          <a:noFill/>
          <a:ln w="381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Tahoma" panose="020B0604030504040204" pitchFamily="34" charset="0"/>
            </a:endParaRPr>
          </a:p>
        </p:txBody>
      </p:sp>
      <p:sp>
        <p:nvSpPr>
          <p:cNvPr id="23" name="Rectangle 11">
            <a:extLst>
              <a:ext uri="{FF2B5EF4-FFF2-40B4-BE49-F238E27FC236}">
                <a16:creationId xmlns:a16="http://schemas.microsoft.com/office/drawing/2014/main" id="{F80D61BC-3B43-4341-920D-4248AACBBD26}"/>
              </a:ext>
            </a:extLst>
          </p:cNvPr>
          <p:cNvSpPr>
            <a:spLocks noChangeArrowheads="1"/>
          </p:cNvSpPr>
          <p:nvPr/>
        </p:nvSpPr>
        <p:spPr bwMode="auto">
          <a:xfrm>
            <a:off x="4413904" y="4630301"/>
            <a:ext cx="3024188" cy="1008062"/>
          </a:xfrm>
          <a:prstGeom prst="rect">
            <a:avLst/>
          </a:prstGeom>
          <a:noFill/>
          <a:ln w="381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Tahoma" panose="020B0604030504040204" pitchFamily="34" charset="0"/>
            </a:endParaRPr>
          </a:p>
        </p:txBody>
      </p:sp>
      <p:sp>
        <p:nvSpPr>
          <p:cNvPr id="24" name="Rectangle 12">
            <a:extLst>
              <a:ext uri="{FF2B5EF4-FFF2-40B4-BE49-F238E27FC236}">
                <a16:creationId xmlns:a16="http://schemas.microsoft.com/office/drawing/2014/main" id="{7F1D0ECC-CF35-4484-B281-1CFAF6ACE3BE}"/>
              </a:ext>
            </a:extLst>
          </p:cNvPr>
          <p:cNvSpPr>
            <a:spLocks noChangeArrowheads="1"/>
          </p:cNvSpPr>
          <p:nvPr/>
        </p:nvSpPr>
        <p:spPr bwMode="auto">
          <a:xfrm>
            <a:off x="4697179" y="4846201"/>
            <a:ext cx="2520950" cy="647700"/>
          </a:xfrm>
          <a:prstGeom prst="rect">
            <a:avLst/>
          </a:prstGeom>
          <a:noFill/>
          <a:ln w="381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Tahoma" panose="020B0604030504040204" pitchFamily="34" charset="0"/>
            </a:endParaRPr>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物理环路引发的</a:t>
            </a:r>
            <a:r>
              <a:rPr kumimoji="1" lang="zh-CN" altLang="en-US" dirty="0">
                <a:solidFill>
                  <a:srgbClr val="C00000"/>
                </a:solidFill>
              </a:rPr>
              <a:t>问题</a:t>
            </a:r>
            <a:r>
              <a:rPr kumimoji="1" lang="en-US" altLang="zh-CN" dirty="0">
                <a:solidFill>
                  <a:srgbClr val="C00000"/>
                </a:solidFill>
              </a:rPr>
              <a:t>1</a:t>
            </a:r>
            <a:r>
              <a:rPr kumimoji="1" lang="zh-CN" altLang="en-US" dirty="0">
                <a:solidFill>
                  <a:srgbClr val="C00000"/>
                </a:solidFill>
              </a:rPr>
              <a:t>：</a:t>
            </a:r>
            <a:r>
              <a:rPr kumimoji="0" lang="zh-CN" altLang="en-US" dirty="0">
                <a:solidFill>
                  <a:srgbClr val="000000"/>
                </a:solidFill>
                <a:ea typeface="黑体" panose="02010609060101010101" pitchFamily="49" charset="-122"/>
              </a:rPr>
              <a:t>广播风暴</a:t>
            </a:r>
            <a:endParaRPr kumimoji="0" lang="en-US" altLang="zh-CN" dirty="0">
              <a:solidFill>
                <a:srgbClr val="000000"/>
              </a:solidFill>
              <a:ea typeface="黑体" panose="02010609060101010101" pitchFamily="49" charset="-122"/>
            </a:endParaRPr>
          </a:p>
          <a:p>
            <a:pPr lvl="1">
              <a:lnSpc>
                <a:spcPct val="120000"/>
              </a:lnSpc>
            </a:pPr>
            <a:r>
              <a:rPr kumimoji="0" lang="zh-CN" altLang="en-US" dirty="0">
                <a:solidFill>
                  <a:srgbClr val="000000"/>
                </a:solidFill>
                <a:ea typeface="黑体" panose="02010609060101010101" pitchFamily="49" charset="-122"/>
              </a:rPr>
              <a:t>交换机（网桥）在物理环路上无休止地泛洪广播流量，无限循环，迅速消耗网络资源。</a:t>
            </a:r>
            <a:endParaRPr kumimoji="1" lang="zh-CN" altLang="en-US" dirty="0"/>
          </a:p>
        </p:txBody>
      </p:sp>
      <p:sp>
        <p:nvSpPr>
          <p:cNvPr id="72" name="Rectangle 8">
            <a:extLst>
              <a:ext uri="{FF2B5EF4-FFF2-40B4-BE49-F238E27FC236}">
                <a16:creationId xmlns:a16="http://schemas.microsoft.com/office/drawing/2014/main" id="{D1E860F2-E184-4803-B669-5E205971CB16}"/>
              </a:ext>
            </a:extLst>
          </p:cNvPr>
          <p:cNvSpPr>
            <a:spLocks noChangeArrowheads="1"/>
          </p:cNvSpPr>
          <p:nvPr/>
        </p:nvSpPr>
        <p:spPr bwMode="auto">
          <a:xfrm>
            <a:off x="2831864" y="3324687"/>
            <a:ext cx="11541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548" tIns="51774" rIns="103548" bIns="51774">
            <a:spAutoFit/>
          </a:bodyPr>
          <a:lstStyle>
            <a:lvl1pPr defTabSz="10287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10287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10287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10287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10287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1028700" rtl="0" eaLnBrk="1" fontAlgn="auto" latinLnBrk="0" hangingPunct="1">
              <a:lnSpc>
                <a:spcPct val="100000"/>
              </a:lnSpc>
              <a:spcBef>
                <a:spcPct val="5000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Server/PC X</a:t>
            </a:r>
          </a:p>
        </p:txBody>
      </p:sp>
      <p:sp>
        <p:nvSpPr>
          <p:cNvPr id="75" name="Rectangle 10">
            <a:extLst>
              <a:ext uri="{FF2B5EF4-FFF2-40B4-BE49-F238E27FC236}">
                <a16:creationId xmlns:a16="http://schemas.microsoft.com/office/drawing/2014/main" id="{32FBD82A-ABF4-48A6-B081-DA92944132EC}"/>
              </a:ext>
            </a:extLst>
          </p:cNvPr>
          <p:cNvSpPr>
            <a:spLocks noChangeArrowheads="1"/>
          </p:cNvSpPr>
          <p:nvPr/>
        </p:nvSpPr>
        <p:spPr bwMode="auto">
          <a:xfrm>
            <a:off x="6540359" y="3323237"/>
            <a:ext cx="14271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548" tIns="51774" rIns="103548" bIns="51774">
            <a:spAutoFit/>
          </a:bodyPr>
          <a:lstStyle>
            <a:lvl1pPr defTabSz="10287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10287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10287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10287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10287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1028700" rtl="0" eaLnBrk="1" fontAlgn="auto" latinLnBrk="0" hangingPunct="1">
              <a:lnSpc>
                <a:spcPct val="100000"/>
              </a:lnSpc>
              <a:spcBef>
                <a:spcPct val="5000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Router Y</a:t>
            </a:r>
            <a:b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endPar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2">
            <a:extLst>
              <a:ext uri="{FF2B5EF4-FFF2-40B4-BE49-F238E27FC236}">
                <a16:creationId xmlns:a16="http://schemas.microsoft.com/office/drawing/2014/main" id="{8DF517E6-4832-4D56-A88E-FF05164725EB}"/>
              </a:ext>
            </a:extLst>
          </p:cNvPr>
          <p:cNvSpPr>
            <a:spLocks noChangeShapeType="1"/>
          </p:cNvSpPr>
          <p:nvPr/>
        </p:nvSpPr>
        <p:spPr bwMode="auto">
          <a:xfrm>
            <a:off x="3049352" y="4252620"/>
            <a:ext cx="63373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Line 13">
            <a:extLst>
              <a:ext uri="{FF2B5EF4-FFF2-40B4-BE49-F238E27FC236}">
                <a16:creationId xmlns:a16="http://schemas.microsoft.com/office/drawing/2014/main" id="{5ACFCD8F-3610-44B2-9370-BB9F9083E3B1}"/>
              </a:ext>
            </a:extLst>
          </p:cNvPr>
          <p:cNvSpPr>
            <a:spLocks noChangeShapeType="1"/>
          </p:cNvSpPr>
          <p:nvPr/>
        </p:nvSpPr>
        <p:spPr bwMode="auto">
          <a:xfrm>
            <a:off x="4273314" y="3963695"/>
            <a:ext cx="0" cy="2889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Line 14">
            <a:extLst>
              <a:ext uri="{FF2B5EF4-FFF2-40B4-BE49-F238E27FC236}">
                <a16:creationId xmlns:a16="http://schemas.microsoft.com/office/drawing/2014/main" id="{BAF7A945-E3AB-47EB-ABEA-83F800811188}"/>
              </a:ext>
            </a:extLst>
          </p:cNvPr>
          <p:cNvSpPr>
            <a:spLocks noChangeShapeType="1"/>
          </p:cNvSpPr>
          <p:nvPr/>
        </p:nvSpPr>
        <p:spPr bwMode="auto">
          <a:xfrm>
            <a:off x="7802327" y="3892258"/>
            <a:ext cx="0" cy="3603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Line 15">
            <a:extLst>
              <a:ext uri="{FF2B5EF4-FFF2-40B4-BE49-F238E27FC236}">
                <a16:creationId xmlns:a16="http://schemas.microsoft.com/office/drawing/2014/main" id="{C0838204-25BE-4EAD-8435-927319D39709}"/>
              </a:ext>
            </a:extLst>
          </p:cNvPr>
          <p:cNvSpPr>
            <a:spLocks noChangeShapeType="1"/>
          </p:cNvSpPr>
          <p:nvPr/>
        </p:nvSpPr>
        <p:spPr bwMode="auto">
          <a:xfrm>
            <a:off x="2977914" y="6052845"/>
            <a:ext cx="63357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Line 16">
            <a:extLst>
              <a:ext uri="{FF2B5EF4-FFF2-40B4-BE49-F238E27FC236}">
                <a16:creationId xmlns:a16="http://schemas.microsoft.com/office/drawing/2014/main" id="{CC7718C6-283C-4EAD-9D50-2086EDCD0755}"/>
              </a:ext>
            </a:extLst>
          </p:cNvPr>
          <p:cNvSpPr>
            <a:spLocks noChangeShapeType="1"/>
          </p:cNvSpPr>
          <p:nvPr/>
        </p:nvSpPr>
        <p:spPr bwMode="auto">
          <a:xfrm>
            <a:off x="4489214" y="4252620"/>
            <a:ext cx="0" cy="1800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7" name="Line 18">
            <a:extLst>
              <a:ext uri="{FF2B5EF4-FFF2-40B4-BE49-F238E27FC236}">
                <a16:creationId xmlns:a16="http://schemas.microsoft.com/office/drawing/2014/main" id="{9B6FF8BE-3D03-4886-94C6-F2B775C65A57}"/>
              </a:ext>
            </a:extLst>
          </p:cNvPr>
          <p:cNvSpPr>
            <a:spLocks noChangeShapeType="1"/>
          </p:cNvSpPr>
          <p:nvPr/>
        </p:nvSpPr>
        <p:spPr bwMode="auto">
          <a:xfrm>
            <a:off x="7513402" y="4252620"/>
            <a:ext cx="0" cy="1800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9" name="Text Box 20">
            <a:extLst>
              <a:ext uri="{FF2B5EF4-FFF2-40B4-BE49-F238E27FC236}">
                <a16:creationId xmlns:a16="http://schemas.microsoft.com/office/drawing/2014/main" id="{2307AEDF-D014-4A45-A993-7F187906C810}"/>
              </a:ext>
            </a:extLst>
          </p:cNvPr>
          <p:cNvSpPr txBox="1">
            <a:spLocks noChangeArrowheads="1"/>
          </p:cNvSpPr>
          <p:nvPr/>
        </p:nvSpPr>
        <p:spPr bwMode="auto">
          <a:xfrm>
            <a:off x="8429389" y="4097045"/>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p>
        </p:txBody>
      </p:sp>
      <p:sp>
        <p:nvSpPr>
          <p:cNvPr id="90" name="Text Box 21">
            <a:extLst>
              <a:ext uri="{FF2B5EF4-FFF2-40B4-BE49-F238E27FC236}">
                <a16:creationId xmlns:a16="http://schemas.microsoft.com/office/drawing/2014/main" id="{E032984D-6E18-4F2D-83F9-F1C1A1EC0AFB}"/>
              </a:ext>
            </a:extLst>
          </p:cNvPr>
          <p:cNvSpPr txBox="1">
            <a:spLocks noChangeArrowheads="1"/>
          </p:cNvSpPr>
          <p:nvPr/>
        </p:nvSpPr>
        <p:spPr bwMode="auto">
          <a:xfrm>
            <a:off x="8450496" y="5906925"/>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sp>
        <p:nvSpPr>
          <p:cNvPr id="149" name="Freeform 23">
            <a:extLst>
              <a:ext uri="{FF2B5EF4-FFF2-40B4-BE49-F238E27FC236}">
                <a16:creationId xmlns:a16="http://schemas.microsoft.com/office/drawing/2014/main" id="{B35B0133-C558-46E4-A57D-597DB3A5E865}"/>
              </a:ext>
            </a:extLst>
          </p:cNvPr>
          <p:cNvSpPr>
            <a:spLocks/>
          </p:cNvSpPr>
          <p:nvPr/>
        </p:nvSpPr>
        <p:spPr bwMode="auto">
          <a:xfrm>
            <a:off x="8234127" y="3604920"/>
            <a:ext cx="863600" cy="2159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0" name="Text Box 24">
            <a:extLst>
              <a:ext uri="{FF2B5EF4-FFF2-40B4-BE49-F238E27FC236}">
                <a16:creationId xmlns:a16="http://schemas.microsoft.com/office/drawing/2014/main" id="{507D4771-F71A-435E-B862-B130AF2424C7}"/>
              </a:ext>
            </a:extLst>
          </p:cNvPr>
          <p:cNvSpPr txBox="1">
            <a:spLocks noChangeArrowheads="1"/>
          </p:cNvSpPr>
          <p:nvPr/>
        </p:nvSpPr>
        <p:spPr bwMode="auto">
          <a:xfrm>
            <a:off x="3113166" y="4891643"/>
            <a:ext cx="920124"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Switch A</a:t>
            </a:r>
          </a:p>
        </p:txBody>
      </p:sp>
      <p:sp>
        <p:nvSpPr>
          <p:cNvPr id="151" name="Text Box 25">
            <a:extLst>
              <a:ext uri="{FF2B5EF4-FFF2-40B4-BE49-F238E27FC236}">
                <a16:creationId xmlns:a16="http://schemas.microsoft.com/office/drawing/2014/main" id="{171BEDA1-F9FB-4FDC-8D23-F1021EECA8B8}"/>
              </a:ext>
            </a:extLst>
          </p:cNvPr>
          <p:cNvSpPr txBox="1">
            <a:spLocks noChangeArrowheads="1"/>
          </p:cNvSpPr>
          <p:nvPr/>
        </p:nvSpPr>
        <p:spPr bwMode="auto">
          <a:xfrm>
            <a:off x="7967522" y="4915731"/>
            <a:ext cx="90569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Switch B</a:t>
            </a:r>
          </a:p>
        </p:txBody>
      </p:sp>
      <p:pic>
        <p:nvPicPr>
          <p:cNvPr id="152" name="Picture 31" descr="服务器类">
            <a:extLst>
              <a:ext uri="{FF2B5EF4-FFF2-40B4-BE49-F238E27FC236}">
                <a16:creationId xmlns:a16="http://schemas.microsoft.com/office/drawing/2014/main" id="{5B2B9312-F465-4F78-B345-EF9615CDA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517" y="3075948"/>
            <a:ext cx="709593" cy="1019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30" descr="通用路由器">
            <a:extLst>
              <a:ext uri="{FF2B5EF4-FFF2-40B4-BE49-F238E27FC236}">
                <a16:creationId xmlns:a16="http://schemas.microsoft.com/office/drawing/2014/main" id="{A5A9804E-09E6-445D-81FF-DC2EB8CCE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015" y="3248241"/>
            <a:ext cx="90011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5" descr="通用交换机">
            <a:extLst>
              <a:ext uri="{FF2B5EF4-FFF2-40B4-BE49-F238E27FC236}">
                <a16:creationId xmlns:a16="http://schemas.microsoft.com/office/drawing/2014/main" id="{ECE0A1C7-EDC0-43F1-A27B-8DE0C66AD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607" y="4860422"/>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5" descr="通用交换机">
            <a:extLst>
              <a:ext uri="{FF2B5EF4-FFF2-40B4-BE49-F238E27FC236}">
                <a16:creationId xmlns:a16="http://schemas.microsoft.com/office/drawing/2014/main" id="{CBA64BDE-747F-4846-8CD7-02B91AB1F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795" y="4885619"/>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9">
            <a:extLst>
              <a:ext uri="{FF2B5EF4-FFF2-40B4-BE49-F238E27FC236}">
                <a16:creationId xmlns:a16="http://schemas.microsoft.com/office/drawing/2014/main" id="{800C105D-2FE6-4B25-A35B-28DD31A1CCFF}"/>
              </a:ext>
            </a:extLst>
          </p:cNvPr>
          <p:cNvSpPr>
            <a:spLocks noChangeShapeType="1"/>
          </p:cNvSpPr>
          <p:nvPr/>
        </p:nvSpPr>
        <p:spPr bwMode="auto">
          <a:xfrm>
            <a:off x="3985977" y="4091222"/>
            <a:ext cx="0" cy="792163"/>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zh-CN" altLang="en-US" sz="3200" b="1">
              <a:solidFill>
                <a:srgbClr val="020202"/>
              </a:solidFill>
              <a:latin typeface="Tahoma" panose="020B0604030504040204" pitchFamily="34" charset="0"/>
              <a:ea typeface="宋体" panose="02010600030101010101" pitchFamily="2" charset="-122"/>
            </a:endParaRPr>
          </a:p>
        </p:txBody>
      </p:sp>
      <p:sp>
        <p:nvSpPr>
          <p:cNvPr id="26" name="Line 29">
            <a:extLst>
              <a:ext uri="{FF2B5EF4-FFF2-40B4-BE49-F238E27FC236}">
                <a16:creationId xmlns:a16="http://schemas.microsoft.com/office/drawing/2014/main" id="{F71A6AAE-7FAF-4553-AC0C-6F543F8AA1D2}"/>
              </a:ext>
            </a:extLst>
          </p:cNvPr>
          <p:cNvSpPr>
            <a:spLocks noChangeShapeType="1"/>
          </p:cNvSpPr>
          <p:nvPr/>
        </p:nvSpPr>
        <p:spPr bwMode="auto">
          <a:xfrm>
            <a:off x="4511071" y="4097045"/>
            <a:ext cx="904077" cy="0"/>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27" name="Text Box 26">
            <a:extLst>
              <a:ext uri="{FF2B5EF4-FFF2-40B4-BE49-F238E27FC236}">
                <a16:creationId xmlns:a16="http://schemas.microsoft.com/office/drawing/2014/main" id="{7839CA2F-F7A7-406E-B249-26A050173772}"/>
              </a:ext>
            </a:extLst>
          </p:cNvPr>
          <p:cNvSpPr txBox="1">
            <a:spLocks noChangeArrowheads="1"/>
          </p:cNvSpPr>
          <p:nvPr/>
        </p:nvSpPr>
        <p:spPr bwMode="auto">
          <a:xfrm>
            <a:off x="3552121" y="4167187"/>
            <a:ext cx="582211" cy="84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ts val="3100"/>
              </a:lnSpc>
              <a:buFont typeface="Wingdings" panose="05000000000000000000" pitchFamily="2" charset="2"/>
              <a:buNone/>
            </a:pPr>
            <a:r>
              <a:rPr kumimoji="0" lang="zh-CN" altLang="en-US" sz="1400" dirty="0">
                <a:solidFill>
                  <a:srgbClr val="020202"/>
                </a:solidFill>
                <a:latin typeface="微软雅黑" panose="020B0503020204020204" pitchFamily="34" charset="-122"/>
                <a:ea typeface="微软雅黑" panose="020B0503020204020204" pitchFamily="34" charset="-122"/>
              </a:rPr>
              <a:t>广播帧</a:t>
            </a:r>
          </a:p>
        </p:txBody>
      </p:sp>
      <p:sp>
        <p:nvSpPr>
          <p:cNvPr id="28" name="Text Box 26">
            <a:extLst>
              <a:ext uri="{FF2B5EF4-FFF2-40B4-BE49-F238E27FC236}">
                <a16:creationId xmlns:a16="http://schemas.microsoft.com/office/drawing/2014/main" id="{61EEE00C-7F7C-4DC8-A253-654B01C0D904}"/>
              </a:ext>
            </a:extLst>
          </p:cNvPr>
          <p:cNvSpPr txBox="1">
            <a:spLocks noChangeArrowheads="1"/>
          </p:cNvSpPr>
          <p:nvPr/>
        </p:nvSpPr>
        <p:spPr bwMode="auto">
          <a:xfrm>
            <a:off x="4518585" y="3632840"/>
            <a:ext cx="1012824" cy="44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ts val="3100"/>
              </a:lnSpc>
              <a:buFont typeface="Wingdings" panose="05000000000000000000" pitchFamily="2" charset="2"/>
              <a:buNone/>
            </a:pPr>
            <a:r>
              <a:rPr kumimoji="0" lang="zh-CN" altLang="en-US" sz="1400" dirty="0">
                <a:solidFill>
                  <a:srgbClr val="020202"/>
                </a:solidFill>
                <a:latin typeface="微软雅黑" panose="020B0503020204020204" pitchFamily="34" charset="-122"/>
                <a:ea typeface="微软雅黑" panose="020B0503020204020204" pitchFamily="34" charset="-122"/>
              </a:rPr>
              <a:t>广播帧</a:t>
            </a:r>
          </a:p>
        </p:txBody>
      </p:sp>
      <p:sp>
        <p:nvSpPr>
          <p:cNvPr id="32" name="日期占位符 36">
            <a:extLst>
              <a:ext uri="{FF2B5EF4-FFF2-40B4-BE49-F238E27FC236}">
                <a16:creationId xmlns:a16="http://schemas.microsoft.com/office/drawing/2014/main" id="{EEA42358-CCE9-42AD-9862-FFF9C0F793E7}"/>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33" name="灯片编号占位符 38">
            <a:extLst>
              <a:ext uri="{FF2B5EF4-FFF2-40B4-BE49-F238E27FC236}">
                <a16:creationId xmlns:a16="http://schemas.microsoft.com/office/drawing/2014/main" id="{090366B7-C748-4058-A782-C75C1796038E}"/>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103</a:t>
            </a:fld>
            <a:endParaRPr kumimoji="1" lang="zh-CN" altLang="en-US" dirty="0"/>
          </a:p>
        </p:txBody>
      </p:sp>
    </p:spTree>
    <p:extLst>
      <p:ext uri="{BB962C8B-B14F-4D97-AF65-F5344CB8AC3E}">
        <p14:creationId xmlns:p14="http://schemas.microsoft.com/office/powerpoint/2010/main" val="15822606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26">
            <a:extLst>
              <a:ext uri="{FF2B5EF4-FFF2-40B4-BE49-F238E27FC236}">
                <a16:creationId xmlns:a16="http://schemas.microsoft.com/office/drawing/2014/main" id="{EB7D91BF-9E87-4F8A-83EA-1E551F2EB64C}"/>
              </a:ext>
            </a:extLst>
          </p:cNvPr>
          <p:cNvSpPr txBox="1">
            <a:spLocks noChangeArrowheads="1"/>
          </p:cNvSpPr>
          <p:nvPr/>
        </p:nvSpPr>
        <p:spPr bwMode="auto">
          <a:xfrm>
            <a:off x="5044839" y="3656709"/>
            <a:ext cx="1012824" cy="44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ts val="3100"/>
              </a:lnSpc>
              <a:buFont typeface="Wingdings" panose="05000000000000000000" pitchFamily="2" charset="2"/>
              <a:buNone/>
            </a:pPr>
            <a:r>
              <a:rPr kumimoji="0" lang="zh-CN" altLang="en-US" sz="1400" dirty="0">
                <a:solidFill>
                  <a:srgbClr val="020202"/>
                </a:solidFill>
                <a:latin typeface="微软雅黑" panose="020B0503020204020204" pitchFamily="34" charset="-122"/>
                <a:ea typeface="微软雅黑" panose="020B0503020204020204" pitchFamily="34" charset="-122"/>
              </a:rPr>
              <a:t>单播帧</a:t>
            </a:r>
          </a:p>
        </p:txBody>
      </p:sp>
      <p:sp>
        <p:nvSpPr>
          <p:cNvPr id="30" name="Line 29">
            <a:extLst>
              <a:ext uri="{FF2B5EF4-FFF2-40B4-BE49-F238E27FC236}">
                <a16:creationId xmlns:a16="http://schemas.microsoft.com/office/drawing/2014/main" id="{A38F7EB3-B912-4C1C-B81B-525CEBA392A9}"/>
              </a:ext>
            </a:extLst>
          </p:cNvPr>
          <p:cNvSpPr>
            <a:spLocks noChangeShapeType="1"/>
          </p:cNvSpPr>
          <p:nvPr/>
        </p:nvSpPr>
        <p:spPr bwMode="auto">
          <a:xfrm>
            <a:off x="4511071" y="4133911"/>
            <a:ext cx="2952750" cy="0"/>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 name="Line 31">
            <a:extLst>
              <a:ext uri="{FF2B5EF4-FFF2-40B4-BE49-F238E27FC236}">
                <a16:creationId xmlns:a16="http://schemas.microsoft.com/office/drawing/2014/main" id="{F6825BA2-EADF-4B61-9982-9E8DFEFEA30B}"/>
              </a:ext>
            </a:extLst>
          </p:cNvPr>
          <p:cNvSpPr>
            <a:spLocks noChangeShapeType="1"/>
          </p:cNvSpPr>
          <p:nvPr/>
        </p:nvSpPr>
        <p:spPr bwMode="auto">
          <a:xfrm>
            <a:off x="4392392" y="5348927"/>
            <a:ext cx="0" cy="57600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Line 32">
            <a:extLst>
              <a:ext uri="{FF2B5EF4-FFF2-40B4-BE49-F238E27FC236}">
                <a16:creationId xmlns:a16="http://schemas.microsoft.com/office/drawing/2014/main" id="{353FE79B-C54C-4ECF-9083-8F2BC76E39F4}"/>
              </a:ext>
            </a:extLst>
          </p:cNvPr>
          <p:cNvSpPr>
            <a:spLocks noChangeShapeType="1"/>
          </p:cNvSpPr>
          <p:nvPr/>
        </p:nvSpPr>
        <p:spPr bwMode="auto">
          <a:xfrm>
            <a:off x="4379482" y="5922261"/>
            <a:ext cx="3276000"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 name="Line 33">
            <a:extLst>
              <a:ext uri="{FF2B5EF4-FFF2-40B4-BE49-F238E27FC236}">
                <a16:creationId xmlns:a16="http://schemas.microsoft.com/office/drawing/2014/main" id="{C1A04EEA-18B8-43D2-AF1B-5DFA4082B372}"/>
              </a:ext>
            </a:extLst>
          </p:cNvPr>
          <p:cNvSpPr>
            <a:spLocks noChangeShapeType="1"/>
          </p:cNvSpPr>
          <p:nvPr/>
        </p:nvSpPr>
        <p:spPr bwMode="auto">
          <a:xfrm flipV="1">
            <a:off x="7645282" y="4351398"/>
            <a:ext cx="0" cy="1582738"/>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物理环路引发的</a:t>
            </a:r>
            <a:r>
              <a:rPr kumimoji="1" lang="zh-CN" altLang="en-US" dirty="0">
                <a:solidFill>
                  <a:srgbClr val="C00000"/>
                </a:solidFill>
              </a:rPr>
              <a:t>问题</a:t>
            </a:r>
            <a:r>
              <a:rPr kumimoji="1" lang="en-US" altLang="zh-CN" dirty="0">
                <a:solidFill>
                  <a:srgbClr val="C00000"/>
                </a:solidFill>
              </a:rPr>
              <a:t>2</a:t>
            </a:r>
            <a:r>
              <a:rPr kumimoji="1" lang="zh-CN" altLang="en-US" dirty="0">
                <a:solidFill>
                  <a:srgbClr val="C00000"/>
                </a:solidFill>
              </a:rPr>
              <a:t>：</a:t>
            </a:r>
            <a:r>
              <a:rPr kumimoji="1" lang="zh-CN" altLang="en-US" dirty="0"/>
              <a:t>重复帧</a:t>
            </a:r>
            <a:endParaRPr kumimoji="1" lang="en-US" altLang="zh-CN" dirty="0"/>
          </a:p>
          <a:p>
            <a:pPr lvl="1">
              <a:lnSpc>
                <a:spcPct val="120000"/>
              </a:lnSpc>
            </a:pPr>
            <a:r>
              <a:rPr kumimoji="1" lang="en-US" altLang="zh-CN" dirty="0"/>
              <a:t>X</a:t>
            </a:r>
            <a:r>
              <a:rPr lang="zh-CN" altLang="en-US" dirty="0"/>
              <a:t>发送到环路的单播帧，造成目的设备</a:t>
            </a:r>
            <a:r>
              <a:rPr lang="en-US" altLang="zh-CN" dirty="0"/>
              <a:t>Y</a:t>
            </a:r>
            <a:r>
              <a:rPr lang="zh-CN" altLang="en-US" dirty="0"/>
              <a:t>收到重复的帧。</a:t>
            </a:r>
          </a:p>
          <a:p>
            <a:pPr lvl="1">
              <a:lnSpc>
                <a:spcPct val="120000"/>
              </a:lnSpc>
            </a:pPr>
            <a:endParaRPr kumimoji="1" lang="zh-CN" altLang="en-US" sz="2000" dirty="0"/>
          </a:p>
        </p:txBody>
      </p:sp>
      <p:sp>
        <p:nvSpPr>
          <p:cNvPr id="72" name="Rectangle 8">
            <a:extLst>
              <a:ext uri="{FF2B5EF4-FFF2-40B4-BE49-F238E27FC236}">
                <a16:creationId xmlns:a16="http://schemas.microsoft.com/office/drawing/2014/main" id="{D1E860F2-E184-4803-B669-5E205971CB16}"/>
              </a:ext>
            </a:extLst>
          </p:cNvPr>
          <p:cNvSpPr>
            <a:spLocks noChangeArrowheads="1"/>
          </p:cNvSpPr>
          <p:nvPr/>
        </p:nvSpPr>
        <p:spPr bwMode="auto">
          <a:xfrm>
            <a:off x="2831864" y="3324687"/>
            <a:ext cx="11541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548" tIns="51774" rIns="103548" bIns="51774">
            <a:spAutoFit/>
          </a:bodyPr>
          <a:lstStyle>
            <a:lvl1pPr defTabSz="10287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10287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10287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10287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10287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1028700" rtl="0" eaLnBrk="1" fontAlgn="auto" latinLnBrk="0" hangingPunct="1">
              <a:lnSpc>
                <a:spcPct val="100000"/>
              </a:lnSpc>
              <a:spcBef>
                <a:spcPct val="5000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Server/PC X</a:t>
            </a:r>
          </a:p>
        </p:txBody>
      </p:sp>
      <p:sp>
        <p:nvSpPr>
          <p:cNvPr id="75" name="Rectangle 10">
            <a:extLst>
              <a:ext uri="{FF2B5EF4-FFF2-40B4-BE49-F238E27FC236}">
                <a16:creationId xmlns:a16="http://schemas.microsoft.com/office/drawing/2014/main" id="{32FBD82A-ABF4-48A6-B081-DA92944132EC}"/>
              </a:ext>
            </a:extLst>
          </p:cNvPr>
          <p:cNvSpPr>
            <a:spLocks noChangeArrowheads="1"/>
          </p:cNvSpPr>
          <p:nvPr/>
        </p:nvSpPr>
        <p:spPr bwMode="auto">
          <a:xfrm>
            <a:off x="6540359" y="3323237"/>
            <a:ext cx="14271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548" tIns="51774" rIns="103548" bIns="51774">
            <a:spAutoFit/>
          </a:bodyPr>
          <a:lstStyle>
            <a:lvl1pPr defTabSz="10287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10287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10287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10287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10287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1028700" rtl="0" eaLnBrk="1" fontAlgn="auto" latinLnBrk="0" hangingPunct="1">
              <a:lnSpc>
                <a:spcPct val="100000"/>
              </a:lnSpc>
              <a:spcBef>
                <a:spcPct val="5000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Router Y</a:t>
            </a:r>
            <a:b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endPar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2">
            <a:extLst>
              <a:ext uri="{FF2B5EF4-FFF2-40B4-BE49-F238E27FC236}">
                <a16:creationId xmlns:a16="http://schemas.microsoft.com/office/drawing/2014/main" id="{8DF517E6-4832-4D56-A88E-FF05164725EB}"/>
              </a:ext>
            </a:extLst>
          </p:cNvPr>
          <p:cNvSpPr>
            <a:spLocks noChangeShapeType="1"/>
          </p:cNvSpPr>
          <p:nvPr/>
        </p:nvSpPr>
        <p:spPr bwMode="auto">
          <a:xfrm>
            <a:off x="3049352" y="4252620"/>
            <a:ext cx="63373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Line 13">
            <a:extLst>
              <a:ext uri="{FF2B5EF4-FFF2-40B4-BE49-F238E27FC236}">
                <a16:creationId xmlns:a16="http://schemas.microsoft.com/office/drawing/2014/main" id="{5ACFCD8F-3610-44B2-9370-BB9F9083E3B1}"/>
              </a:ext>
            </a:extLst>
          </p:cNvPr>
          <p:cNvSpPr>
            <a:spLocks noChangeShapeType="1"/>
          </p:cNvSpPr>
          <p:nvPr/>
        </p:nvSpPr>
        <p:spPr bwMode="auto">
          <a:xfrm>
            <a:off x="4273314" y="3963695"/>
            <a:ext cx="0" cy="2889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Line 14">
            <a:extLst>
              <a:ext uri="{FF2B5EF4-FFF2-40B4-BE49-F238E27FC236}">
                <a16:creationId xmlns:a16="http://schemas.microsoft.com/office/drawing/2014/main" id="{BAF7A945-E3AB-47EB-ABEA-83F800811188}"/>
              </a:ext>
            </a:extLst>
          </p:cNvPr>
          <p:cNvSpPr>
            <a:spLocks noChangeShapeType="1"/>
          </p:cNvSpPr>
          <p:nvPr/>
        </p:nvSpPr>
        <p:spPr bwMode="auto">
          <a:xfrm>
            <a:off x="7802327" y="3892258"/>
            <a:ext cx="0" cy="3603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Line 15">
            <a:extLst>
              <a:ext uri="{FF2B5EF4-FFF2-40B4-BE49-F238E27FC236}">
                <a16:creationId xmlns:a16="http://schemas.microsoft.com/office/drawing/2014/main" id="{C0838204-25BE-4EAD-8435-927319D39709}"/>
              </a:ext>
            </a:extLst>
          </p:cNvPr>
          <p:cNvSpPr>
            <a:spLocks noChangeShapeType="1"/>
          </p:cNvSpPr>
          <p:nvPr/>
        </p:nvSpPr>
        <p:spPr bwMode="auto">
          <a:xfrm>
            <a:off x="2977914" y="6052845"/>
            <a:ext cx="63357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Line 16">
            <a:extLst>
              <a:ext uri="{FF2B5EF4-FFF2-40B4-BE49-F238E27FC236}">
                <a16:creationId xmlns:a16="http://schemas.microsoft.com/office/drawing/2014/main" id="{CC7718C6-283C-4EAD-9D50-2086EDCD0755}"/>
              </a:ext>
            </a:extLst>
          </p:cNvPr>
          <p:cNvSpPr>
            <a:spLocks noChangeShapeType="1"/>
          </p:cNvSpPr>
          <p:nvPr/>
        </p:nvSpPr>
        <p:spPr bwMode="auto">
          <a:xfrm>
            <a:off x="4489214" y="4252620"/>
            <a:ext cx="0" cy="1800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7" name="Line 18">
            <a:extLst>
              <a:ext uri="{FF2B5EF4-FFF2-40B4-BE49-F238E27FC236}">
                <a16:creationId xmlns:a16="http://schemas.microsoft.com/office/drawing/2014/main" id="{9B6FF8BE-3D03-4886-94C6-F2B775C65A57}"/>
              </a:ext>
            </a:extLst>
          </p:cNvPr>
          <p:cNvSpPr>
            <a:spLocks noChangeShapeType="1"/>
          </p:cNvSpPr>
          <p:nvPr/>
        </p:nvSpPr>
        <p:spPr bwMode="auto">
          <a:xfrm>
            <a:off x="7513402" y="4252620"/>
            <a:ext cx="0" cy="1800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9" name="Text Box 20">
            <a:extLst>
              <a:ext uri="{FF2B5EF4-FFF2-40B4-BE49-F238E27FC236}">
                <a16:creationId xmlns:a16="http://schemas.microsoft.com/office/drawing/2014/main" id="{2307AEDF-D014-4A45-A993-7F187906C810}"/>
              </a:ext>
            </a:extLst>
          </p:cNvPr>
          <p:cNvSpPr txBox="1">
            <a:spLocks noChangeArrowheads="1"/>
          </p:cNvSpPr>
          <p:nvPr/>
        </p:nvSpPr>
        <p:spPr bwMode="auto">
          <a:xfrm>
            <a:off x="8429389" y="4097045"/>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p>
        </p:txBody>
      </p:sp>
      <p:sp>
        <p:nvSpPr>
          <p:cNvPr id="90" name="Text Box 21">
            <a:extLst>
              <a:ext uri="{FF2B5EF4-FFF2-40B4-BE49-F238E27FC236}">
                <a16:creationId xmlns:a16="http://schemas.microsoft.com/office/drawing/2014/main" id="{E032984D-6E18-4F2D-83F9-F1C1A1EC0AFB}"/>
              </a:ext>
            </a:extLst>
          </p:cNvPr>
          <p:cNvSpPr txBox="1">
            <a:spLocks noChangeArrowheads="1"/>
          </p:cNvSpPr>
          <p:nvPr/>
        </p:nvSpPr>
        <p:spPr bwMode="auto">
          <a:xfrm>
            <a:off x="8450496" y="5906925"/>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sp>
        <p:nvSpPr>
          <p:cNvPr id="149" name="Freeform 23">
            <a:extLst>
              <a:ext uri="{FF2B5EF4-FFF2-40B4-BE49-F238E27FC236}">
                <a16:creationId xmlns:a16="http://schemas.microsoft.com/office/drawing/2014/main" id="{B35B0133-C558-46E4-A57D-597DB3A5E865}"/>
              </a:ext>
            </a:extLst>
          </p:cNvPr>
          <p:cNvSpPr>
            <a:spLocks/>
          </p:cNvSpPr>
          <p:nvPr/>
        </p:nvSpPr>
        <p:spPr bwMode="auto">
          <a:xfrm>
            <a:off x="8234127" y="3604920"/>
            <a:ext cx="863600" cy="2159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0" name="Text Box 24">
            <a:extLst>
              <a:ext uri="{FF2B5EF4-FFF2-40B4-BE49-F238E27FC236}">
                <a16:creationId xmlns:a16="http://schemas.microsoft.com/office/drawing/2014/main" id="{507D4771-F71A-435E-B862-B130AF2424C7}"/>
              </a:ext>
            </a:extLst>
          </p:cNvPr>
          <p:cNvSpPr txBox="1">
            <a:spLocks noChangeArrowheads="1"/>
          </p:cNvSpPr>
          <p:nvPr/>
        </p:nvSpPr>
        <p:spPr bwMode="auto">
          <a:xfrm>
            <a:off x="3113166" y="4891643"/>
            <a:ext cx="920124"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Switch A</a:t>
            </a:r>
          </a:p>
        </p:txBody>
      </p:sp>
      <p:sp>
        <p:nvSpPr>
          <p:cNvPr id="151" name="Text Box 25">
            <a:extLst>
              <a:ext uri="{FF2B5EF4-FFF2-40B4-BE49-F238E27FC236}">
                <a16:creationId xmlns:a16="http://schemas.microsoft.com/office/drawing/2014/main" id="{171BEDA1-F9FB-4FDC-8D23-F1021EECA8B8}"/>
              </a:ext>
            </a:extLst>
          </p:cNvPr>
          <p:cNvSpPr txBox="1">
            <a:spLocks noChangeArrowheads="1"/>
          </p:cNvSpPr>
          <p:nvPr/>
        </p:nvSpPr>
        <p:spPr bwMode="auto">
          <a:xfrm>
            <a:off x="7967522" y="4915731"/>
            <a:ext cx="90569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Switch B</a:t>
            </a:r>
          </a:p>
        </p:txBody>
      </p:sp>
      <p:pic>
        <p:nvPicPr>
          <p:cNvPr id="152" name="Picture 31" descr="服务器类">
            <a:extLst>
              <a:ext uri="{FF2B5EF4-FFF2-40B4-BE49-F238E27FC236}">
                <a16:creationId xmlns:a16="http://schemas.microsoft.com/office/drawing/2014/main" id="{5B2B9312-F465-4F78-B345-EF9615CDA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517" y="3075948"/>
            <a:ext cx="709593" cy="1019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30" descr="通用路由器">
            <a:extLst>
              <a:ext uri="{FF2B5EF4-FFF2-40B4-BE49-F238E27FC236}">
                <a16:creationId xmlns:a16="http://schemas.microsoft.com/office/drawing/2014/main" id="{A5A9804E-09E6-445D-81FF-DC2EB8CCE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015" y="3248241"/>
            <a:ext cx="90011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5" descr="通用交换机">
            <a:extLst>
              <a:ext uri="{FF2B5EF4-FFF2-40B4-BE49-F238E27FC236}">
                <a16:creationId xmlns:a16="http://schemas.microsoft.com/office/drawing/2014/main" id="{ECE0A1C7-EDC0-43F1-A27B-8DE0C66AD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607" y="4860422"/>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5" descr="通用交换机">
            <a:extLst>
              <a:ext uri="{FF2B5EF4-FFF2-40B4-BE49-F238E27FC236}">
                <a16:creationId xmlns:a16="http://schemas.microsoft.com/office/drawing/2014/main" id="{CBA64BDE-747F-4846-8CD7-02B91AB1F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795" y="4885619"/>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26">
            <a:extLst>
              <a:ext uri="{FF2B5EF4-FFF2-40B4-BE49-F238E27FC236}">
                <a16:creationId xmlns:a16="http://schemas.microsoft.com/office/drawing/2014/main" id="{B93376BF-1574-4375-A07C-878EC96B548E}"/>
              </a:ext>
            </a:extLst>
          </p:cNvPr>
          <p:cNvSpPr txBox="1">
            <a:spLocks noChangeArrowheads="1"/>
          </p:cNvSpPr>
          <p:nvPr/>
        </p:nvSpPr>
        <p:spPr bwMode="auto">
          <a:xfrm>
            <a:off x="3982207" y="4159905"/>
            <a:ext cx="582211" cy="84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ts val="3100"/>
              </a:lnSpc>
              <a:buFont typeface="Wingdings" panose="05000000000000000000" pitchFamily="2" charset="2"/>
              <a:buNone/>
            </a:pPr>
            <a:r>
              <a:rPr kumimoji="0" lang="zh-CN" altLang="en-US" sz="1400" dirty="0">
                <a:solidFill>
                  <a:srgbClr val="020202"/>
                </a:solidFill>
                <a:latin typeface="微软雅黑" panose="020B0503020204020204" pitchFamily="34" charset="-122"/>
                <a:ea typeface="微软雅黑" panose="020B0503020204020204" pitchFamily="34" charset="-122"/>
              </a:rPr>
              <a:t>单播帧</a:t>
            </a:r>
          </a:p>
        </p:txBody>
      </p:sp>
      <p:sp>
        <p:nvSpPr>
          <p:cNvPr id="38" name="Line 30">
            <a:extLst>
              <a:ext uri="{FF2B5EF4-FFF2-40B4-BE49-F238E27FC236}">
                <a16:creationId xmlns:a16="http://schemas.microsoft.com/office/drawing/2014/main" id="{131CB328-A4FB-4A32-A97F-5A63EA686082}"/>
              </a:ext>
            </a:extLst>
          </p:cNvPr>
          <p:cNvSpPr>
            <a:spLocks noChangeShapeType="1"/>
          </p:cNvSpPr>
          <p:nvPr/>
        </p:nvSpPr>
        <p:spPr bwMode="auto">
          <a:xfrm>
            <a:off x="4392392" y="3955018"/>
            <a:ext cx="0" cy="936625"/>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 name="对话气泡: 圆角矩形 5">
            <a:extLst>
              <a:ext uri="{FF2B5EF4-FFF2-40B4-BE49-F238E27FC236}">
                <a16:creationId xmlns:a16="http://schemas.microsoft.com/office/drawing/2014/main" id="{CCB1C84C-52E4-41E5-8930-A67540EEC403}"/>
              </a:ext>
            </a:extLst>
          </p:cNvPr>
          <p:cNvSpPr/>
          <p:nvPr/>
        </p:nvSpPr>
        <p:spPr>
          <a:xfrm>
            <a:off x="9922522" y="3186136"/>
            <a:ext cx="2001629" cy="941145"/>
          </a:xfrm>
          <a:prstGeom prst="wedgeRoundRectCallout">
            <a:avLst>
              <a:gd name="adj1" fmla="val -132481"/>
              <a:gd name="adj2" fmla="val -27607"/>
              <a:gd name="adj3" fmla="val 166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dirty="0">
                <a:solidFill>
                  <a:schemeClr val="tx1"/>
                </a:solidFill>
                <a:ea typeface="黑体" panose="02010609060101010101" pitchFamily="49" charset="-122"/>
              </a:rPr>
              <a:t>Router Y</a:t>
            </a:r>
            <a:r>
              <a:rPr kumimoji="0" lang="zh-CN" altLang="en-US" sz="2000" dirty="0">
                <a:solidFill>
                  <a:schemeClr val="tx1"/>
                </a:solidFill>
                <a:ea typeface="黑体" panose="02010609060101010101" pitchFamily="49" charset="-122"/>
              </a:rPr>
              <a:t>收到多个重复的副本</a:t>
            </a:r>
            <a:endParaRPr lang="zh-CN" altLang="en-US" sz="2000" dirty="0">
              <a:solidFill>
                <a:schemeClr val="tx1"/>
              </a:solidFill>
            </a:endParaRPr>
          </a:p>
        </p:txBody>
      </p:sp>
      <p:sp>
        <p:nvSpPr>
          <p:cNvPr id="3" name="文本框 2">
            <a:extLst>
              <a:ext uri="{FF2B5EF4-FFF2-40B4-BE49-F238E27FC236}">
                <a16:creationId xmlns:a16="http://schemas.microsoft.com/office/drawing/2014/main" id="{6986C269-7344-4E6A-9083-1CA3CA8A60DB}"/>
              </a:ext>
            </a:extLst>
          </p:cNvPr>
          <p:cNvSpPr txBox="1"/>
          <p:nvPr/>
        </p:nvSpPr>
        <p:spPr>
          <a:xfrm>
            <a:off x="372743" y="4469914"/>
            <a:ext cx="2403753" cy="1061381"/>
          </a:xfrm>
          <a:prstGeom prst="rect">
            <a:avLst/>
          </a:prstGeom>
          <a:noFill/>
          <a:ln>
            <a:solidFill>
              <a:srgbClr val="7030A0"/>
            </a:solidFill>
          </a:ln>
        </p:spPr>
        <p:txBody>
          <a:bodyPr wrap="square" rtlCol="0">
            <a:spAutoFit/>
          </a:bodyPr>
          <a:lstStyle/>
          <a:p>
            <a:pPr algn="ctr">
              <a:lnSpc>
                <a:spcPct val="120000"/>
              </a:lnSpc>
            </a:pPr>
            <a:r>
              <a:rPr lang="zh-CN" altLang="en-US" dirty="0">
                <a:latin typeface="Microsoft YaHei" panose="020B0503020204020204" pitchFamily="34" charset="-122"/>
                <a:ea typeface="Microsoft YaHei" panose="020B0503020204020204" pitchFamily="34" charset="-122"/>
              </a:rPr>
              <a:t>假设所有交换机的</a:t>
            </a:r>
            <a:r>
              <a:rPr lang="en-US" altLang="zh-CN" dirty="0">
                <a:latin typeface="Microsoft YaHei" panose="020B0503020204020204" pitchFamily="34" charset="-122"/>
                <a:ea typeface="Microsoft YaHei" panose="020B0503020204020204" pitchFamily="34" charset="-122"/>
              </a:rPr>
              <a:t>MAC</a:t>
            </a:r>
            <a:r>
              <a:rPr lang="zh-CN" altLang="en-US" dirty="0">
                <a:latin typeface="Microsoft YaHei" panose="020B0503020204020204" pitchFamily="34" charset="-122"/>
                <a:ea typeface="Microsoft YaHei" panose="020B0503020204020204" pitchFamily="34" charset="-122"/>
              </a:rPr>
              <a:t>地址表中均没有路由器</a:t>
            </a:r>
            <a:r>
              <a:rPr lang="en-US" altLang="zh-CN" dirty="0">
                <a:latin typeface="Microsoft YaHei" panose="020B0503020204020204" pitchFamily="34" charset="-122"/>
                <a:ea typeface="Microsoft YaHei" panose="020B0503020204020204" pitchFamily="34" charset="-122"/>
              </a:rPr>
              <a:t>Y</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MAC</a:t>
            </a:r>
            <a:r>
              <a:rPr lang="zh-CN" altLang="en-US" dirty="0">
                <a:latin typeface="Microsoft YaHei" panose="020B0503020204020204" pitchFamily="34" charset="-122"/>
                <a:ea typeface="Microsoft YaHei" panose="020B0503020204020204" pitchFamily="34" charset="-122"/>
              </a:rPr>
              <a:t>地址</a:t>
            </a:r>
          </a:p>
        </p:txBody>
      </p:sp>
      <p:sp>
        <p:nvSpPr>
          <p:cNvPr id="36" name="日期占位符 36">
            <a:extLst>
              <a:ext uri="{FF2B5EF4-FFF2-40B4-BE49-F238E27FC236}">
                <a16:creationId xmlns:a16="http://schemas.microsoft.com/office/drawing/2014/main" id="{AB56FE33-E732-4FE1-8F3F-7FF9CA4502ED}"/>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37" name="灯片编号占位符 38">
            <a:extLst>
              <a:ext uri="{FF2B5EF4-FFF2-40B4-BE49-F238E27FC236}">
                <a16:creationId xmlns:a16="http://schemas.microsoft.com/office/drawing/2014/main" id="{B453FCFE-E4D2-4514-8530-64287867BF79}"/>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104</a:t>
            </a:fld>
            <a:endParaRPr kumimoji="1" lang="zh-CN" altLang="en-US" dirty="0"/>
          </a:p>
        </p:txBody>
      </p:sp>
    </p:spTree>
    <p:extLst>
      <p:ext uri="{BB962C8B-B14F-4D97-AF65-F5344CB8AC3E}">
        <p14:creationId xmlns:p14="http://schemas.microsoft.com/office/powerpoint/2010/main" val="1481144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lang="zh-CN" altLang="en-US" dirty="0">
                <a:solidFill>
                  <a:srgbClr val="000000"/>
                </a:solidFill>
                <a:latin typeface="微软雅黑" panose="020B0503020204020204" pitchFamily="34" charset="-122"/>
                <a:ea typeface="微软雅黑" panose="020B0503020204020204" pitchFamily="34" charset="-122"/>
              </a:rPr>
              <a:t>物理环路引发的</a:t>
            </a:r>
            <a:r>
              <a:rPr kumimoji="0" lang="zh-CN" altLang="en-US" dirty="0">
                <a:solidFill>
                  <a:srgbClr val="C00000"/>
                </a:solidFill>
                <a:latin typeface="微软雅黑" panose="020B0503020204020204" pitchFamily="34" charset="-122"/>
                <a:ea typeface="微软雅黑" panose="020B0503020204020204" pitchFamily="34" charset="-122"/>
              </a:rPr>
              <a:t>问题</a:t>
            </a:r>
            <a:r>
              <a:rPr kumimoji="0" lang="en-US" altLang="zh-CN" dirty="0">
                <a:solidFill>
                  <a:srgbClr val="C00000"/>
                </a:solidFill>
                <a:latin typeface="微软雅黑" panose="020B0503020204020204" pitchFamily="34" charset="-122"/>
                <a:ea typeface="微软雅黑" panose="020B0503020204020204" pitchFamily="34" charset="-122"/>
              </a:rPr>
              <a:t>3</a:t>
            </a:r>
            <a:r>
              <a:rPr kumimoji="0"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MAC</a:t>
            </a:r>
            <a:r>
              <a:rPr lang="zh-CN" altLang="en-US" dirty="0">
                <a:solidFill>
                  <a:srgbClr val="000000"/>
                </a:solidFill>
                <a:latin typeface="微软雅黑" panose="020B0503020204020204" pitchFamily="34" charset="-122"/>
                <a:ea typeface="微软雅黑" panose="020B0503020204020204" pitchFamily="34" charset="-122"/>
              </a:rPr>
              <a:t>地址</a:t>
            </a:r>
            <a:r>
              <a:rPr lang="zh-CN" altLang="zh-CN" dirty="0">
                <a:solidFill>
                  <a:srgbClr val="000000"/>
                </a:solidFill>
                <a:latin typeface="微软雅黑" panose="020B0503020204020204" pitchFamily="34" charset="-122"/>
                <a:ea typeface="微软雅黑" panose="020B0503020204020204" pitchFamily="34" charset="-122"/>
              </a:rPr>
              <a:t>表不稳定</a:t>
            </a:r>
            <a:endParaRPr lang="en-US" altLang="zh-CN" dirty="0">
              <a:solidFill>
                <a:srgbClr val="000000"/>
              </a:solidFill>
              <a:latin typeface="微软雅黑" panose="020B0503020204020204" pitchFamily="34" charset="-122"/>
              <a:ea typeface="微软雅黑" panose="020B0503020204020204" pitchFamily="34" charset="-122"/>
            </a:endParaRPr>
          </a:p>
          <a:p>
            <a:pPr lvl="1">
              <a:lnSpc>
                <a:spcPct val="120000"/>
              </a:lnSpc>
            </a:pPr>
            <a:r>
              <a:rPr kumimoji="0" lang="zh-CN" altLang="en-US" dirty="0">
                <a:solidFill>
                  <a:srgbClr val="000000"/>
                </a:solidFill>
                <a:latin typeface="微软雅黑" panose="020B0503020204020204" pitchFamily="34" charset="-122"/>
                <a:ea typeface="微软雅黑" panose="020B0503020204020204" pitchFamily="34" charset="-122"/>
              </a:rPr>
              <a:t>当一个帧的多个副本到达不同端口时</a:t>
            </a:r>
            <a:r>
              <a:rPr lang="zh-CN" altLang="en-US" dirty="0">
                <a:solidFill>
                  <a:srgbClr val="000000"/>
                </a:solidFill>
                <a:latin typeface="微软雅黑" panose="020B0503020204020204" pitchFamily="34" charset="-122"/>
                <a:ea typeface="微软雅黑" panose="020B0503020204020204" pitchFamily="34" charset="-122"/>
              </a:rPr>
              <a:t>，交换机会不断修改同一</a:t>
            </a:r>
            <a:r>
              <a:rPr lang="en-US" altLang="zh-CN" dirty="0">
                <a:solidFill>
                  <a:srgbClr val="000000"/>
                </a:solidFill>
                <a:latin typeface="微软雅黑" panose="020B0503020204020204" pitchFamily="34" charset="-122"/>
                <a:ea typeface="微软雅黑" panose="020B0503020204020204" pitchFamily="34" charset="-122"/>
              </a:rPr>
              <a:t>MAC</a:t>
            </a:r>
            <a:r>
              <a:rPr lang="zh-CN" altLang="en-US" dirty="0">
                <a:solidFill>
                  <a:srgbClr val="000000"/>
                </a:solidFill>
                <a:latin typeface="微软雅黑" panose="020B0503020204020204" pitchFamily="34" charset="-122"/>
                <a:ea typeface="微软雅黑" panose="020B0503020204020204" pitchFamily="34" charset="-122"/>
              </a:rPr>
              <a:t>地址对应的</a:t>
            </a:r>
            <a:r>
              <a:rPr kumimoji="0" lang="zh-CN" altLang="en-US" dirty="0">
                <a:solidFill>
                  <a:srgbClr val="000000"/>
                </a:solidFill>
                <a:latin typeface="微软雅黑" panose="020B0503020204020204" pitchFamily="34" charset="-122"/>
                <a:ea typeface="微软雅黑" panose="020B0503020204020204" pitchFamily="34" charset="-122"/>
              </a:rPr>
              <a:t>端口。</a:t>
            </a:r>
            <a:endParaRPr kumimoji="1" lang="zh-CN" altLang="en-US" dirty="0">
              <a:latin typeface="微软雅黑" panose="020B0503020204020204" pitchFamily="34" charset="-122"/>
              <a:ea typeface="微软雅黑" panose="020B0503020204020204" pitchFamily="34" charset="-122"/>
            </a:endParaRPr>
          </a:p>
        </p:txBody>
      </p:sp>
      <p:sp>
        <p:nvSpPr>
          <p:cNvPr id="72" name="Rectangle 8">
            <a:extLst>
              <a:ext uri="{FF2B5EF4-FFF2-40B4-BE49-F238E27FC236}">
                <a16:creationId xmlns:a16="http://schemas.microsoft.com/office/drawing/2014/main" id="{D1E860F2-E184-4803-B669-5E205971CB16}"/>
              </a:ext>
            </a:extLst>
          </p:cNvPr>
          <p:cNvSpPr>
            <a:spLocks noChangeArrowheads="1"/>
          </p:cNvSpPr>
          <p:nvPr/>
        </p:nvSpPr>
        <p:spPr bwMode="auto">
          <a:xfrm>
            <a:off x="2831864" y="3324687"/>
            <a:ext cx="11541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548" tIns="51774" rIns="103548" bIns="51774">
            <a:spAutoFit/>
          </a:bodyPr>
          <a:lstStyle>
            <a:lvl1pPr defTabSz="10287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10287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10287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10287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10287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1028700" rtl="0" eaLnBrk="1" fontAlgn="auto" latinLnBrk="0" hangingPunct="1">
              <a:lnSpc>
                <a:spcPct val="100000"/>
              </a:lnSpc>
              <a:spcBef>
                <a:spcPct val="5000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Server/PC X</a:t>
            </a:r>
          </a:p>
        </p:txBody>
      </p:sp>
      <p:sp>
        <p:nvSpPr>
          <p:cNvPr id="75" name="Rectangle 10">
            <a:extLst>
              <a:ext uri="{FF2B5EF4-FFF2-40B4-BE49-F238E27FC236}">
                <a16:creationId xmlns:a16="http://schemas.microsoft.com/office/drawing/2014/main" id="{32FBD82A-ABF4-48A6-B081-DA92944132EC}"/>
              </a:ext>
            </a:extLst>
          </p:cNvPr>
          <p:cNvSpPr>
            <a:spLocks noChangeArrowheads="1"/>
          </p:cNvSpPr>
          <p:nvPr/>
        </p:nvSpPr>
        <p:spPr bwMode="auto">
          <a:xfrm>
            <a:off x="6540359" y="3323237"/>
            <a:ext cx="14271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548" tIns="51774" rIns="103548" bIns="51774">
            <a:spAutoFit/>
          </a:bodyPr>
          <a:lstStyle>
            <a:lvl1pPr defTabSz="10287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10287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10287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10287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10287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10287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1028700" rtl="0" eaLnBrk="1" fontAlgn="auto" latinLnBrk="0" hangingPunct="1">
              <a:lnSpc>
                <a:spcPct val="100000"/>
              </a:lnSpc>
              <a:spcBef>
                <a:spcPct val="50000"/>
              </a:spcBef>
              <a:spcAft>
                <a:spcPts val="0"/>
              </a:spcAft>
              <a:buClrTx/>
              <a:buSzTx/>
              <a:buFontTx/>
              <a:buNone/>
              <a:tabLst/>
              <a:defRPr/>
            </a:pPr>
            <a: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Router Y</a:t>
            </a:r>
            <a:br>
              <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endParaRPr kumimoji="0" lang="en-US" altLang="zh-CN"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2">
            <a:extLst>
              <a:ext uri="{FF2B5EF4-FFF2-40B4-BE49-F238E27FC236}">
                <a16:creationId xmlns:a16="http://schemas.microsoft.com/office/drawing/2014/main" id="{8DF517E6-4832-4D56-A88E-FF05164725EB}"/>
              </a:ext>
            </a:extLst>
          </p:cNvPr>
          <p:cNvSpPr>
            <a:spLocks noChangeShapeType="1"/>
          </p:cNvSpPr>
          <p:nvPr/>
        </p:nvSpPr>
        <p:spPr bwMode="auto">
          <a:xfrm>
            <a:off x="3049352" y="4252620"/>
            <a:ext cx="63373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Line 13">
            <a:extLst>
              <a:ext uri="{FF2B5EF4-FFF2-40B4-BE49-F238E27FC236}">
                <a16:creationId xmlns:a16="http://schemas.microsoft.com/office/drawing/2014/main" id="{5ACFCD8F-3610-44B2-9370-BB9F9083E3B1}"/>
              </a:ext>
            </a:extLst>
          </p:cNvPr>
          <p:cNvSpPr>
            <a:spLocks noChangeShapeType="1"/>
          </p:cNvSpPr>
          <p:nvPr/>
        </p:nvSpPr>
        <p:spPr bwMode="auto">
          <a:xfrm>
            <a:off x="4273314" y="3963695"/>
            <a:ext cx="0" cy="2889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Line 14">
            <a:extLst>
              <a:ext uri="{FF2B5EF4-FFF2-40B4-BE49-F238E27FC236}">
                <a16:creationId xmlns:a16="http://schemas.microsoft.com/office/drawing/2014/main" id="{BAF7A945-E3AB-47EB-ABEA-83F800811188}"/>
              </a:ext>
            </a:extLst>
          </p:cNvPr>
          <p:cNvSpPr>
            <a:spLocks noChangeShapeType="1"/>
          </p:cNvSpPr>
          <p:nvPr/>
        </p:nvSpPr>
        <p:spPr bwMode="auto">
          <a:xfrm>
            <a:off x="7802327" y="3892258"/>
            <a:ext cx="0" cy="3603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Line 15">
            <a:extLst>
              <a:ext uri="{FF2B5EF4-FFF2-40B4-BE49-F238E27FC236}">
                <a16:creationId xmlns:a16="http://schemas.microsoft.com/office/drawing/2014/main" id="{C0838204-25BE-4EAD-8435-927319D39709}"/>
              </a:ext>
            </a:extLst>
          </p:cNvPr>
          <p:cNvSpPr>
            <a:spLocks noChangeShapeType="1"/>
          </p:cNvSpPr>
          <p:nvPr/>
        </p:nvSpPr>
        <p:spPr bwMode="auto">
          <a:xfrm>
            <a:off x="2977914" y="6052845"/>
            <a:ext cx="63357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Line 16">
            <a:extLst>
              <a:ext uri="{FF2B5EF4-FFF2-40B4-BE49-F238E27FC236}">
                <a16:creationId xmlns:a16="http://schemas.microsoft.com/office/drawing/2014/main" id="{CC7718C6-283C-4EAD-9D50-2086EDCD0755}"/>
              </a:ext>
            </a:extLst>
          </p:cNvPr>
          <p:cNvSpPr>
            <a:spLocks noChangeShapeType="1"/>
          </p:cNvSpPr>
          <p:nvPr/>
        </p:nvSpPr>
        <p:spPr bwMode="auto">
          <a:xfrm>
            <a:off x="4489214" y="4252620"/>
            <a:ext cx="0" cy="1800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7" name="Line 18">
            <a:extLst>
              <a:ext uri="{FF2B5EF4-FFF2-40B4-BE49-F238E27FC236}">
                <a16:creationId xmlns:a16="http://schemas.microsoft.com/office/drawing/2014/main" id="{9B6FF8BE-3D03-4886-94C6-F2B775C65A57}"/>
              </a:ext>
            </a:extLst>
          </p:cNvPr>
          <p:cNvSpPr>
            <a:spLocks noChangeShapeType="1"/>
          </p:cNvSpPr>
          <p:nvPr/>
        </p:nvSpPr>
        <p:spPr bwMode="auto">
          <a:xfrm>
            <a:off x="7513402" y="4252620"/>
            <a:ext cx="0" cy="1800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9" name="Text Box 20">
            <a:extLst>
              <a:ext uri="{FF2B5EF4-FFF2-40B4-BE49-F238E27FC236}">
                <a16:creationId xmlns:a16="http://schemas.microsoft.com/office/drawing/2014/main" id="{2307AEDF-D014-4A45-A993-7F187906C810}"/>
              </a:ext>
            </a:extLst>
          </p:cNvPr>
          <p:cNvSpPr txBox="1">
            <a:spLocks noChangeArrowheads="1"/>
          </p:cNvSpPr>
          <p:nvPr/>
        </p:nvSpPr>
        <p:spPr bwMode="auto">
          <a:xfrm>
            <a:off x="8429389" y="4097045"/>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p>
        </p:txBody>
      </p:sp>
      <p:sp>
        <p:nvSpPr>
          <p:cNvPr id="90" name="Text Box 21">
            <a:extLst>
              <a:ext uri="{FF2B5EF4-FFF2-40B4-BE49-F238E27FC236}">
                <a16:creationId xmlns:a16="http://schemas.microsoft.com/office/drawing/2014/main" id="{E032984D-6E18-4F2D-83F9-F1C1A1EC0AFB}"/>
              </a:ext>
            </a:extLst>
          </p:cNvPr>
          <p:cNvSpPr txBox="1">
            <a:spLocks noChangeArrowheads="1"/>
          </p:cNvSpPr>
          <p:nvPr/>
        </p:nvSpPr>
        <p:spPr bwMode="auto">
          <a:xfrm>
            <a:off x="8450496" y="5906925"/>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sp>
        <p:nvSpPr>
          <p:cNvPr id="149" name="Freeform 23">
            <a:extLst>
              <a:ext uri="{FF2B5EF4-FFF2-40B4-BE49-F238E27FC236}">
                <a16:creationId xmlns:a16="http://schemas.microsoft.com/office/drawing/2014/main" id="{B35B0133-C558-46E4-A57D-597DB3A5E865}"/>
              </a:ext>
            </a:extLst>
          </p:cNvPr>
          <p:cNvSpPr>
            <a:spLocks/>
          </p:cNvSpPr>
          <p:nvPr/>
        </p:nvSpPr>
        <p:spPr bwMode="auto">
          <a:xfrm>
            <a:off x="8234127" y="3604920"/>
            <a:ext cx="863600" cy="2159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0" name="Text Box 24">
            <a:extLst>
              <a:ext uri="{FF2B5EF4-FFF2-40B4-BE49-F238E27FC236}">
                <a16:creationId xmlns:a16="http://schemas.microsoft.com/office/drawing/2014/main" id="{507D4771-F71A-435E-B862-B130AF2424C7}"/>
              </a:ext>
            </a:extLst>
          </p:cNvPr>
          <p:cNvSpPr txBox="1">
            <a:spLocks noChangeArrowheads="1"/>
          </p:cNvSpPr>
          <p:nvPr/>
        </p:nvSpPr>
        <p:spPr bwMode="auto">
          <a:xfrm>
            <a:off x="3113166" y="4891643"/>
            <a:ext cx="920124"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Switch A</a:t>
            </a:r>
          </a:p>
        </p:txBody>
      </p:sp>
      <p:sp>
        <p:nvSpPr>
          <p:cNvPr id="151" name="Text Box 25">
            <a:extLst>
              <a:ext uri="{FF2B5EF4-FFF2-40B4-BE49-F238E27FC236}">
                <a16:creationId xmlns:a16="http://schemas.microsoft.com/office/drawing/2014/main" id="{171BEDA1-F9FB-4FDC-8D23-F1021EECA8B8}"/>
              </a:ext>
            </a:extLst>
          </p:cNvPr>
          <p:cNvSpPr txBox="1">
            <a:spLocks noChangeArrowheads="1"/>
          </p:cNvSpPr>
          <p:nvPr/>
        </p:nvSpPr>
        <p:spPr bwMode="auto">
          <a:xfrm>
            <a:off x="7967522" y="4915731"/>
            <a:ext cx="90569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Switch B</a:t>
            </a:r>
          </a:p>
        </p:txBody>
      </p:sp>
      <p:pic>
        <p:nvPicPr>
          <p:cNvPr id="152" name="Picture 31" descr="服务器类">
            <a:extLst>
              <a:ext uri="{FF2B5EF4-FFF2-40B4-BE49-F238E27FC236}">
                <a16:creationId xmlns:a16="http://schemas.microsoft.com/office/drawing/2014/main" id="{5B2B9312-F465-4F78-B345-EF9615CDA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517" y="3075948"/>
            <a:ext cx="709593" cy="1019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30" descr="通用路由器">
            <a:extLst>
              <a:ext uri="{FF2B5EF4-FFF2-40B4-BE49-F238E27FC236}">
                <a16:creationId xmlns:a16="http://schemas.microsoft.com/office/drawing/2014/main" id="{A5A9804E-09E6-445D-81FF-DC2EB8CCE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015" y="3248241"/>
            <a:ext cx="90011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5" descr="通用交换机">
            <a:extLst>
              <a:ext uri="{FF2B5EF4-FFF2-40B4-BE49-F238E27FC236}">
                <a16:creationId xmlns:a16="http://schemas.microsoft.com/office/drawing/2014/main" id="{ECE0A1C7-EDC0-43F1-A27B-8DE0C66AD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607" y="4860422"/>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5" descr="通用交换机">
            <a:extLst>
              <a:ext uri="{FF2B5EF4-FFF2-40B4-BE49-F238E27FC236}">
                <a16:creationId xmlns:a16="http://schemas.microsoft.com/office/drawing/2014/main" id="{CBA64BDE-747F-4846-8CD7-02B91AB1F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795" y="4885619"/>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26">
            <a:extLst>
              <a:ext uri="{FF2B5EF4-FFF2-40B4-BE49-F238E27FC236}">
                <a16:creationId xmlns:a16="http://schemas.microsoft.com/office/drawing/2014/main" id="{B93376BF-1574-4375-A07C-878EC96B548E}"/>
              </a:ext>
            </a:extLst>
          </p:cNvPr>
          <p:cNvSpPr txBox="1">
            <a:spLocks noChangeArrowheads="1"/>
          </p:cNvSpPr>
          <p:nvPr/>
        </p:nvSpPr>
        <p:spPr bwMode="auto">
          <a:xfrm>
            <a:off x="3982207" y="4159905"/>
            <a:ext cx="582211" cy="84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ctr"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dirty="0">
                <a:ln>
                  <a:noFill/>
                </a:ln>
                <a:solidFill>
                  <a:srgbClr val="020202"/>
                </a:solidFill>
                <a:effectLst/>
                <a:uLnTx/>
                <a:uFillTx/>
                <a:latin typeface="微软雅黑" panose="020B0503020204020204" pitchFamily="34" charset="-122"/>
                <a:ea typeface="微软雅黑" panose="020B0503020204020204" pitchFamily="34" charset="-122"/>
                <a:cs typeface="+mn-cs"/>
              </a:rPr>
              <a:t>单播帧</a:t>
            </a:r>
          </a:p>
        </p:txBody>
      </p:sp>
      <p:sp>
        <p:nvSpPr>
          <p:cNvPr id="31" name="Line 29">
            <a:extLst>
              <a:ext uri="{FF2B5EF4-FFF2-40B4-BE49-F238E27FC236}">
                <a16:creationId xmlns:a16="http://schemas.microsoft.com/office/drawing/2014/main" id="{A2AB9A10-C4BF-4509-8A88-529A43CCB8F1}"/>
              </a:ext>
            </a:extLst>
          </p:cNvPr>
          <p:cNvSpPr>
            <a:spLocks noChangeShapeType="1"/>
          </p:cNvSpPr>
          <p:nvPr/>
        </p:nvSpPr>
        <p:spPr bwMode="auto">
          <a:xfrm>
            <a:off x="4360951" y="4377811"/>
            <a:ext cx="3304800"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6" name="Line 30">
            <a:extLst>
              <a:ext uri="{FF2B5EF4-FFF2-40B4-BE49-F238E27FC236}">
                <a16:creationId xmlns:a16="http://schemas.microsoft.com/office/drawing/2014/main" id="{9C7D28BE-14AA-4575-85B4-A5780357085A}"/>
              </a:ext>
            </a:extLst>
          </p:cNvPr>
          <p:cNvSpPr>
            <a:spLocks noChangeShapeType="1"/>
          </p:cNvSpPr>
          <p:nvPr/>
        </p:nvSpPr>
        <p:spPr bwMode="auto">
          <a:xfrm>
            <a:off x="4360951" y="3928549"/>
            <a:ext cx="0" cy="936625"/>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dirty="0"/>
          </a:p>
        </p:txBody>
      </p:sp>
      <p:sp>
        <p:nvSpPr>
          <p:cNvPr id="37" name="Line 32">
            <a:extLst>
              <a:ext uri="{FF2B5EF4-FFF2-40B4-BE49-F238E27FC236}">
                <a16:creationId xmlns:a16="http://schemas.microsoft.com/office/drawing/2014/main" id="{63A24000-B19D-49F4-87AC-1777129122F3}"/>
              </a:ext>
            </a:extLst>
          </p:cNvPr>
          <p:cNvSpPr>
            <a:spLocks noChangeShapeType="1"/>
          </p:cNvSpPr>
          <p:nvPr/>
        </p:nvSpPr>
        <p:spPr bwMode="auto">
          <a:xfrm>
            <a:off x="7638264" y="4377811"/>
            <a:ext cx="0" cy="504825"/>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39" name="Group 33">
            <a:extLst>
              <a:ext uri="{FF2B5EF4-FFF2-40B4-BE49-F238E27FC236}">
                <a16:creationId xmlns:a16="http://schemas.microsoft.com/office/drawing/2014/main" id="{336319C2-FC60-4E05-A1F7-2DAFFFECE950}"/>
              </a:ext>
            </a:extLst>
          </p:cNvPr>
          <p:cNvGrpSpPr>
            <a:grpSpLocks/>
          </p:cNvGrpSpPr>
          <p:nvPr/>
        </p:nvGrpSpPr>
        <p:grpSpPr bwMode="auto">
          <a:xfrm>
            <a:off x="4649876" y="5374759"/>
            <a:ext cx="3095625" cy="828674"/>
            <a:chOff x="2082" y="2924"/>
            <a:chExt cx="1950" cy="522"/>
          </a:xfrm>
        </p:grpSpPr>
        <p:sp>
          <p:nvSpPr>
            <p:cNvPr id="40" name="Line 34">
              <a:extLst>
                <a:ext uri="{FF2B5EF4-FFF2-40B4-BE49-F238E27FC236}">
                  <a16:creationId xmlns:a16="http://schemas.microsoft.com/office/drawing/2014/main" id="{80BF662C-048B-461B-9622-FA9112BC6B7E}"/>
                </a:ext>
              </a:extLst>
            </p:cNvPr>
            <p:cNvSpPr>
              <a:spLocks noChangeShapeType="1"/>
            </p:cNvSpPr>
            <p:nvPr/>
          </p:nvSpPr>
          <p:spPr bwMode="auto">
            <a:xfrm flipV="1">
              <a:off x="4025" y="2924"/>
              <a:ext cx="0" cy="522"/>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 name="Line 35">
              <a:extLst>
                <a:ext uri="{FF2B5EF4-FFF2-40B4-BE49-F238E27FC236}">
                  <a16:creationId xmlns:a16="http://schemas.microsoft.com/office/drawing/2014/main" id="{BB045F3E-A492-4131-9E89-73E87BEF4E5D}"/>
                </a:ext>
              </a:extLst>
            </p:cNvPr>
            <p:cNvSpPr>
              <a:spLocks noChangeShapeType="1"/>
            </p:cNvSpPr>
            <p:nvPr/>
          </p:nvSpPr>
          <p:spPr bwMode="auto">
            <a:xfrm>
              <a:off x="2082" y="3437"/>
              <a:ext cx="1950"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2" name="Group 36">
            <a:extLst>
              <a:ext uri="{FF2B5EF4-FFF2-40B4-BE49-F238E27FC236}">
                <a16:creationId xmlns:a16="http://schemas.microsoft.com/office/drawing/2014/main" id="{B6084FF8-F4EF-402B-BE72-A07BAFFCCC8E}"/>
              </a:ext>
            </a:extLst>
          </p:cNvPr>
          <p:cNvGrpSpPr>
            <a:grpSpLocks/>
          </p:cNvGrpSpPr>
          <p:nvPr/>
        </p:nvGrpSpPr>
        <p:grpSpPr bwMode="auto">
          <a:xfrm>
            <a:off x="4332376" y="5457316"/>
            <a:ext cx="3024188" cy="468313"/>
            <a:chOff x="1900" y="2965"/>
            <a:chExt cx="1905" cy="295"/>
          </a:xfrm>
        </p:grpSpPr>
        <p:sp>
          <p:nvSpPr>
            <p:cNvPr id="44" name="Line 37">
              <a:extLst>
                <a:ext uri="{FF2B5EF4-FFF2-40B4-BE49-F238E27FC236}">
                  <a16:creationId xmlns:a16="http://schemas.microsoft.com/office/drawing/2014/main" id="{0F7332A6-2A72-422C-9AE2-9D07F039D788}"/>
                </a:ext>
              </a:extLst>
            </p:cNvPr>
            <p:cNvSpPr>
              <a:spLocks noChangeShapeType="1"/>
            </p:cNvSpPr>
            <p:nvPr/>
          </p:nvSpPr>
          <p:spPr bwMode="auto">
            <a:xfrm flipV="1">
              <a:off x="1900" y="2965"/>
              <a:ext cx="0" cy="295"/>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38">
              <a:extLst>
                <a:ext uri="{FF2B5EF4-FFF2-40B4-BE49-F238E27FC236}">
                  <a16:creationId xmlns:a16="http://schemas.microsoft.com/office/drawing/2014/main" id="{851C38AF-3263-49B5-949B-13D9BF85A8C4}"/>
                </a:ext>
              </a:extLst>
            </p:cNvPr>
            <p:cNvSpPr>
              <a:spLocks noChangeShapeType="1"/>
            </p:cNvSpPr>
            <p:nvPr/>
          </p:nvSpPr>
          <p:spPr bwMode="auto">
            <a:xfrm>
              <a:off x="1900" y="3249"/>
              <a:ext cx="1905"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46" name="Text Box 39">
            <a:extLst>
              <a:ext uri="{FF2B5EF4-FFF2-40B4-BE49-F238E27FC236}">
                <a16:creationId xmlns:a16="http://schemas.microsoft.com/office/drawing/2014/main" id="{141E2252-66E2-4BF7-9027-0B316F01EDCC}"/>
              </a:ext>
            </a:extLst>
          </p:cNvPr>
          <p:cNvSpPr txBox="1">
            <a:spLocks noChangeArrowheads="1"/>
          </p:cNvSpPr>
          <p:nvPr/>
        </p:nvSpPr>
        <p:spPr bwMode="auto">
          <a:xfrm>
            <a:off x="1055687" y="3711574"/>
            <a:ext cx="1420582" cy="824841"/>
          </a:xfrm>
          <a:prstGeom prst="rect">
            <a:avLst/>
          </a:prstGeom>
          <a:solidFill>
            <a:schemeClr val="bg1">
              <a:lumMod val="85000"/>
            </a:schemeClr>
          </a:solidFill>
          <a:ln w="9525">
            <a:solidFill>
              <a:srgbClr val="7030A0"/>
            </a:solidFill>
            <a:miter lim="800000"/>
            <a:headEnd/>
            <a:tailEnd/>
          </a:ln>
          <a:effectLst>
            <a:outerShdw dist="107763" dir="2700000" algn="ctr" rotWithShape="0">
              <a:schemeClr val="bg2">
                <a:alpha val="50000"/>
              </a:schemeClr>
            </a:outerShdw>
          </a:effec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kumimoji="0" lang="en-US" altLang="zh-CN" sz="1400" dirty="0">
                <a:solidFill>
                  <a:srgbClr val="020202"/>
                </a:solidFill>
                <a:latin typeface="Arial" panose="020B0604020202020204" pitchFamily="34" charset="0"/>
              </a:rPr>
              <a:t>…</a:t>
            </a:r>
            <a:endParaRPr kumimoji="0" lang="en-US" altLang="zh-CN" sz="1400" dirty="0">
              <a:solidFill>
                <a:srgbClr val="020202"/>
              </a:solidFill>
              <a:latin typeface="Tahoma" panose="020B0604030504040204" pitchFamily="34" charset="0"/>
            </a:endParaRPr>
          </a:p>
          <a:p>
            <a:pPr eaLnBrk="1" hangingPunct="1">
              <a:buFont typeface="Wingdings" panose="05000000000000000000" pitchFamily="2" charset="2"/>
              <a:buNone/>
            </a:pPr>
            <a:r>
              <a:rPr kumimoji="0" lang="en-US" altLang="zh-CN" sz="1400" dirty="0">
                <a:solidFill>
                  <a:srgbClr val="020202"/>
                </a:solidFill>
                <a:latin typeface="Tahoma" panose="020B0604030504040204" pitchFamily="34" charset="0"/>
              </a:rPr>
              <a:t>MAC_X    </a:t>
            </a:r>
            <a:r>
              <a:rPr kumimoji="0" lang="zh-CN" altLang="en-US" sz="1400" dirty="0">
                <a:solidFill>
                  <a:srgbClr val="020202"/>
                </a:solidFill>
                <a:latin typeface="Tahoma" panose="020B0604030504040204" pitchFamily="34" charset="0"/>
              </a:rPr>
              <a:t>端口</a:t>
            </a:r>
            <a:r>
              <a:rPr kumimoji="0" lang="en-US" altLang="zh-CN" sz="1400" dirty="0">
                <a:solidFill>
                  <a:srgbClr val="020202"/>
                </a:solidFill>
                <a:latin typeface="Tahoma" panose="020B0604030504040204" pitchFamily="34" charset="0"/>
              </a:rPr>
              <a:t>1</a:t>
            </a:r>
          </a:p>
          <a:p>
            <a:pPr eaLnBrk="1" hangingPunct="1">
              <a:buFont typeface="Wingdings" panose="05000000000000000000" pitchFamily="2" charset="2"/>
              <a:buNone/>
            </a:pPr>
            <a:r>
              <a:rPr kumimoji="0" lang="en-US" altLang="zh-CN" sz="1400" dirty="0">
                <a:solidFill>
                  <a:srgbClr val="020202"/>
                </a:solidFill>
                <a:latin typeface="Arial" panose="020B0604020202020204" pitchFamily="34" charset="0"/>
              </a:rPr>
              <a:t>…</a:t>
            </a:r>
            <a:endParaRPr kumimoji="0" lang="en-US" altLang="zh-CN" sz="1400" dirty="0">
              <a:solidFill>
                <a:srgbClr val="020202"/>
              </a:solidFill>
              <a:latin typeface="Tahoma" panose="020B0604030504040204" pitchFamily="34" charset="0"/>
            </a:endParaRPr>
          </a:p>
        </p:txBody>
      </p:sp>
      <p:sp>
        <p:nvSpPr>
          <p:cNvPr id="47" name="Text Box 44">
            <a:extLst>
              <a:ext uri="{FF2B5EF4-FFF2-40B4-BE49-F238E27FC236}">
                <a16:creationId xmlns:a16="http://schemas.microsoft.com/office/drawing/2014/main" id="{2563F0D7-6F0F-49AC-AE31-4949C73F7C1A}"/>
              </a:ext>
            </a:extLst>
          </p:cNvPr>
          <p:cNvSpPr txBox="1">
            <a:spLocks noChangeArrowheads="1"/>
          </p:cNvSpPr>
          <p:nvPr/>
        </p:nvSpPr>
        <p:spPr bwMode="auto">
          <a:xfrm>
            <a:off x="9826089" y="3711574"/>
            <a:ext cx="1420582" cy="824841"/>
          </a:xfrm>
          <a:prstGeom prst="rect">
            <a:avLst/>
          </a:prstGeom>
          <a:solidFill>
            <a:schemeClr val="bg1">
              <a:lumMod val="85000"/>
            </a:schemeClr>
          </a:solidFill>
          <a:ln w="9525">
            <a:solidFill>
              <a:srgbClr val="7030A0"/>
            </a:solidFill>
            <a:miter lim="800000"/>
            <a:headEnd/>
            <a:tailEnd/>
          </a:ln>
          <a:effectLst>
            <a:outerShdw dist="107763" dir="2700000" algn="ctr" rotWithShape="0">
              <a:schemeClr val="bg2">
                <a:alpha val="50000"/>
              </a:schemeClr>
            </a:outerShdw>
          </a:effec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kumimoji="0" lang="en-US" altLang="zh-CN" sz="1400" dirty="0">
                <a:solidFill>
                  <a:srgbClr val="020202"/>
                </a:solidFill>
                <a:latin typeface="Arial" panose="020B0604020202020204" pitchFamily="34" charset="0"/>
              </a:rPr>
              <a:t>…</a:t>
            </a:r>
            <a:endParaRPr kumimoji="0" lang="en-US" altLang="zh-CN" sz="1400" dirty="0">
              <a:solidFill>
                <a:srgbClr val="020202"/>
              </a:solidFill>
              <a:latin typeface="Tahoma" panose="020B0604030504040204" pitchFamily="34" charset="0"/>
            </a:endParaRPr>
          </a:p>
          <a:p>
            <a:pPr eaLnBrk="1" hangingPunct="1">
              <a:buFont typeface="Wingdings" panose="05000000000000000000" pitchFamily="2" charset="2"/>
              <a:buNone/>
            </a:pPr>
            <a:r>
              <a:rPr kumimoji="0" lang="en-US" altLang="zh-CN" sz="1400" dirty="0">
                <a:solidFill>
                  <a:srgbClr val="020202"/>
                </a:solidFill>
                <a:latin typeface="Tahoma" panose="020B0604030504040204" pitchFamily="34" charset="0"/>
              </a:rPr>
              <a:t>MAC_X    </a:t>
            </a:r>
            <a:r>
              <a:rPr kumimoji="0" lang="zh-CN" altLang="en-US" sz="1400" dirty="0">
                <a:solidFill>
                  <a:srgbClr val="020202"/>
                </a:solidFill>
                <a:latin typeface="Tahoma" panose="020B0604030504040204" pitchFamily="34" charset="0"/>
              </a:rPr>
              <a:t>端口</a:t>
            </a:r>
            <a:r>
              <a:rPr kumimoji="0" lang="en-US" altLang="zh-CN" sz="1400" dirty="0">
                <a:solidFill>
                  <a:srgbClr val="020202"/>
                </a:solidFill>
                <a:latin typeface="Tahoma" panose="020B0604030504040204" pitchFamily="34" charset="0"/>
              </a:rPr>
              <a:t>1</a:t>
            </a:r>
          </a:p>
          <a:p>
            <a:pPr eaLnBrk="1" hangingPunct="1">
              <a:buFont typeface="Wingdings" panose="05000000000000000000" pitchFamily="2" charset="2"/>
              <a:buNone/>
            </a:pPr>
            <a:r>
              <a:rPr kumimoji="0" lang="en-US" altLang="zh-CN" sz="1400" dirty="0">
                <a:solidFill>
                  <a:srgbClr val="020202"/>
                </a:solidFill>
                <a:latin typeface="Arial" panose="020B0604020202020204" pitchFamily="34" charset="0"/>
              </a:rPr>
              <a:t>…</a:t>
            </a:r>
            <a:endParaRPr kumimoji="0" lang="en-US" altLang="zh-CN" sz="1400" dirty="0">
              <a:solidFill>
                <a:srgbClr val="020202"/>
              </a:solidFill>
              <a:latin typeface="Tahoma" panose="020B0604030504040204" pitchFamily="34" charset="0"/>
            </a:endParaRPr>
          </a:p>
        </p:txBody>
      </p:sp>
      <p:grpSp>
        <p:nvGrpSpPr>
          <p:cNvPr id="6" name="组合 5">
            <a:extLst>
              <a:ext uri="{FF2B5EF4-FFF2-40B4-BE49-F238E27FC236}">
                <a16:creationId xmlns:a16="http://schemas.microsoft.com/office/drawing/2014/main" id="{E80BAF1A-6FB7-4407-A9A0-0D63F81DBC12}"/>
              </a:ext>
            </a:extLst>
          </p:cNvPr>
          <p:cNvGrpSpPr/>
          <p:nvPr/>
        </p:nvGrpSpPr>
        <p:grpSpPr>
          <a:xfrm>
            <a:off x="1059899" y="4709474"/>
            <a:ext cx="1420582" cy="1475607"/>
            <a:chOff x="1084262" y="4718158"/>
            <a:chExt cx="1420582" cy="1475607"/>
          </a:xfrm>
        </p:grpSpPr>
        <p:sp>
          <p:nvSpPr>
            <p:cNvPr id="48" name="AutoShape 45">
              <a:extLst>
                <a:ext uri="{FF2B5EF4-FFF2-40B4-BE49-F238E27FC236}">
                  <a16:creationId xmlns:a16="http://schemas.microsoft.com/office/drawing/2014/main" id="{BDC69FD2-875D-47AA-AF73-DD252B4BA5FC}"/>
                </a:ext>
              </a:extLst>
            </p:cNvPr>
            <p:cNvSpPr>
              <a:spLocks noChangeArrowheads="1"/>
            </p:cNvSpPr>
            <p:nvPr/>
          </p:nvSpPr>
          <p:spPr bwMode="auto">
            <a:xfrm rot="16200000">
              <a:off x="1514129" y="4795152"/>
              <a:ext cx="541337" cy="387350"/>
            </a:xfrm>
            <a:prstGeom prst="leftArrow">
              <a:avLst>
                <a:gd name="adj1" fmla="val 50000"/>
                <a:gd name="adj2" fmla="val 34938"/>
              </a:avLst>
            </a:prstGeom>
            <a:solidFill>
              <a:srgbClr val="A1C4E7"/>
            </a:solidFill>
            <a:ln w="9525">
              <a:solidFill>
                <a:schemeClr val="hlink"/>
              </a:solidFill>
              <a:miter lim="800000"/>
              <a:headEnd/>
              <a:tailEnd/>
            </a:ln>
          </p:spPr>
          <p:txBody>
            <a:bodyPr anchor="ct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dirty="0">
                <a:solidFill>
                  <a:srgbClr val="020202"/>
                </a:solidFill>
                <a:latin typeface="Tahoma" panose="020B0604030504040204" pitchFamily="34" charset="0"/>
              </a:endParaRPr>
            </a:p>
          </p:txBody>
        </p:sp>
        <p:sp>
          <p:nvSpPr>
            <p:cNvPr id="50" name="Text Box 47">
              <a:extLst>
                <a:ext uri="{FF2B5EF4-FFF2-40B4-BE49-F238E27FC236}">
                  <a16:creationId xmlns:a16="http://schemas.microsoft.com/office/drawing/2014/main" id="{FE4005F6-7D61-4556-9543-5F9C08E72090}"/>
                </a:ext>
              </a:extLst>
            </p:cNvPr>
            <p:cNvSpPr txBox="1">
              <a:spLocks noChangeArrowheads="1"/>
            </p:cNvSpPr>
            <p:nvPr/>
          </p:nvSpPr>
          <p:spPr bwMode="auto">
            <a:xfrm>
              <a:off x="1084262" y="5368924"/>
              <a:ext cx="1420582" cy="824841"/>
            </a:xfrm>
            <a:prstGeom prst="rect">
              <a:avLst/>
            </a:prstGeom>
            <a:solidFill>
              <a:schemeClr val="bg1">
                <a:lumMod val="85000"/>
              </a:schemeClr>
            </a:solidFill>
            <a:ln w="9525">
              <a:solidFill>
                <a:srgbClr val="7030A0"/>
              </a:solidFill>
              <a:miter lim="800000"/>
              <a:headEnd/>
              <a:tailEnd/>
            </a:ln>
            <a:effectLst>
              <a:outerShdw dist="107763" dir="2700000" algn="ctr" rotWithShape="0">
                <a:schemeClr val="bg2">
                  <a:alpha val="50000"/>
                </a:schemeClr>
              </a:outerShdw>
            </a:effec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kumimoji="0" lang="en-US" altLang="zh-CN" sz="1400" dirty="0">
                  <a:solidFill>
                    <a:srgbClr val="020202"/>
                  </a:solidFill>
                  <a:latin typeface="Arial" panose="020B0604020202020204" pitchFamily="34" charset="0"/>
                </a:rPr>
                <a:t>…</a:t>
              </a:r>
              <a:endParaRPr kumimoji="0" lang="en-US" altLang="zh-CN" sz="1400" dirty="0">
                <a:solidFill>
                  <a:srgbClr val="020202"/>
                </a:solidFill>
                <a:latin typeface="Tahoma" panose="020B0604030504040204" pitchFamily="34" charset="0"/>
              </a:endParaRPr>
            </a:p>
            <a:p>
              <a:pPr eaLnBrk="1" hangingPunct="1">
                <a:buFont typeface="Wingdings" panose="05000000000000000000" pitchFamily="2" charset="2"/>
                <a:buNone/>
              </a:pPr>
              <a:r>
                <a:rPr kumimoji="0" lang="en-US" altLang="zh-CN" sz="1400" dirty="0">
                  <a:solidFill>
                    <a:srgbClr val="020202"/>
                  </a:solidFill>
                  <a:latin typeface="Tahoma" panose="020B0604030504040204" pitchFamily="34" charset="0"/>
                </a:rPr>
                <a:t>MAC_X    </a:t>
              </a:r>
              <a:r>
                <a:rPr kumimoji="0" lang="zh-CN" altLang="en-US" sz="1400" dirty="0">
                  <a:solidFill>
                    <a:srgbClr val="020202"/>
                  </a:solidFill>
                  <a:latin typeface="Tahoma" panose="020B0604030504040204" pitchFamily="34" charset="0"/>
                </a:rPr>
                <a:t>端口</a:t>
              </a:r>
              <a:r>
                <a:rPr kumimoji="0" lang="en-US" altLang="zh-CN" sz="1400" dirty="0">
                  <a:solidFill>
                    <a:srgbClr val="020202"/>
                  </a:solidFill>
                  <a:latin typeface="Tahoma" panose="020B0604030504040204" pitchFamily="34" charset="0"/>
                </a:rPr>
                <a:t>2</a:t>
              </a:r>
            </a:p>
            <a:p>
              <a:pPr eaLnBrk="1" hangingPunct="1">
                <a:buFont typeface="Wingdings" panose="05000000000000000000" pitchFamily="2" charset="2"/>
                <a:buNone/>
              </a:pPr>
              <a:r>
                <a:rPr kumimoji="0" lang="en-US" altLang="zh-CN" sz="1400" dirty="0">
                  <a:solidFill>
                    <a:srgbClr val="020202"/>
                  </a:solidFill>
                  <a:latin typeface="Arial" panose="020B0604020202020204" pitchFamily="34" charset="0"/>
                </a:rPr>
                <a:t>…</a:t>
              </a:r>
              <a:endParaRPr kumimoji="0" lang="en-US" altLang="zh-CN" sz="1400" dirty="0">
                <a:solidFill>
                  <a:srgbClr val="020202"/>
                </a:solidFill>
                <a:latin typeface="Tahoma" panose="020B0604030504040204" pitchFamily="34" charset="0"/>
              </a:endParaRPr>
            </a:p>
          </p:txBody>
        </p:sp>
      </p:grpSp>
      <p:grpSp>
        <p:nvGrpSpPr>
          <p:cNvPr id="5" name="组合 4">
            <a:extLst>
              <a:ext uri="{FF2B5EF4-FFF2-40B4-BE49-F238E27FC236}">
                <a16:creationId xmlns:a16="http://schemas.microsoft.com/office/drawing/2014/main" id="{9257F0A2-6C6C-480A-B5B2-90A97D564BF2}"/>
              </a:ext>
            </a:extLst>
          </p:cNvPr>
          <p:cNvGrpSpPr/>
          <p:nvPr/>
        </p:nvGrpSpPr>
        <p:grpSpPr>
          <a:xfrm>
            <a:off x="9857208" y="4717793"/>
            <a:ext cx="1420582" cy="1467288"/>
            <a:chOff x="9897526" y="4726477"/>
            <a:chExt cx="1420582" cy="1467288"/>
          </a:xfrm>
        </p:grpSpPr>
        <p:sp>
          <p:nvSpPr>
            <p:cNvPr id="49" name="AutoShape 46">
              <a:extLst>
                <a:ext uri="{FF2B5EF4-FFF2-40B4-BE49-F238E27FC236}">
                  <a16:creationId xmlns:a16="http://schemas.microsoft.com/office/drawing/2014/main" id="{E72ABFCC-30F2-4FD4-9191-D94E98F560F4}"/>
                </a:ext>
              </a:extLst>
            </p:cNvPr>
            <p:cNvSpPr>
              <a:spLocks noChangeArrowheads="1"/>
            </p:cNvSpPr>
            <p:nvPr/>
          </p:nvSpPr>
          <p:spPr bwMode="auto">
            <a:xfrm rot="16200000">
              <a:off x="10319327" y="4803471"/>
              <a:ext cx="541337" cy="387350"/>
            </a:xfrm>
            <a:prstGeom prst="leftArrow">
              <a:avLst>
                <a:gd name="adj1" fmla="val 50000"/>
                <a:gd name="adj2" fmla="val 34938"/>
              </a:avLst>
            </a:prstGeom>
            <a:solidFill>
              <a:srgbClr val="A1C4E7"/>
            </a:solidFill>
            <a:ln w="9525">
              <a:solidFill>
                <a:schemeClr val="hlink"/>
              </a:solidFill>
              <a:miter lim="800000"/>
              <a:headEnd/>
              <a:tailEnd/>
            </a:ln>
          </p:spPr>
          <p:txBody>
            <a:bodyPr anchor="ct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Tahoma" panose="020B0604030504040204" pitchFamily="34" charset="0"/>
              </a:endParaRPr>
            </a:p>
          </p:txBody>
        </p:sp>
        <p:sp>
          <p:nvSpPr>
            <p:cNvPr id="51" name="Text Box 48">
              <a:extLst>
                <a:ext uri="{FF2B5EF4-FFF2-40B4-BE49-F238E27FC236}">
                  <a16:creationId xmlns:a16="http://schemas.microsoft.com/office/drawing/2014/main" id="{EE39B168-53E5-45A4-AFBF-217F6173E56A}"/>
                </a:ext>
              </a:extLst>
            </p:cNvPr>
            <p:cNvSpPr txBox="1">
              <a:spLocks noChangeArrowheads="1"/>
            </p:cNvSpPr>
            <p:nvPr/>
          </p:nvSpPr>
          <p:spPr bwMode="auto">
            <a:xfrm>
              <a:off x="9897526" y="5368924"/>
              <a:ext cx="1420582" cy="824841"/>
            </a:xfrm>
            <a:prstGeom prst="rect">
              <a:avLst/>
            </a:prstGeom>
            <a:solidFill>
              <a:schemeClr val="bg1">
                <a:lumMod val="85000"/>
              </a:schemeClr>
            </a:solidFill>
            <a:ln w="9525">
              <a:solidFill>
                <a:srgbClr val="7030A0"/>
              </a:solidFill>
              <a:miter lim="800000"/>
              <a:headEnd/>
              <a:tailEnd/>
            </a:ln>
            <a:effectLst>
              <a:outerShdw dist="107763" dir="2700000" algn="ctr" rotWithShape="0">
                <a:schemeClr val="bg2">
                  <a:alpha val="50000"/>
                </a:schemeClr>
              </a:outerShdw>
            </a:effec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kumimoji="0" lang="en-US" altLang="zh-CN" sz="1400" dirty="0">
                  <a:solidFill>
                    <a:srgbClr val="020202"/>
                  </a:solidFill>
                  <a:latin typeface="Arial" panose="020B0604020202020204" pitchFamily="34" charset="0"/>
                </a:rPr>
                <a:t>…</a:t>
              </a:r>
              <a:endParaRPr kumimoji="0" lang="en-US" altLang="zh-CN" sz="1400" dirty="0">
                <a:solidFill>
                  <a:srgbClr val="020202"/>
                </a:solidFill>
                <a:latin typeface="Tahoma" panose="020B0604030504040204" pitchFamily="34" charset="0"/>
              </a:endParaRPr>
            </a:p>
            <a:p>
              <a:pPr eaLnBrk="1" hangingPunct="1">
                <a:buFont typeface="Wingdings" panose="05000000000000000000" pitchFamily="2" charset="2"/>
                <a:buNone/>
              </a:pPr>
              <a:r>
                <a:rPr kumimoji="0" lang="en-US" altLang="zh-CN" sz="1400" dirty="0">
                  <a:solidFill>
                    <a:srgbClr val="020202"/>
                  </a:solidFill>
                  <a:latin typeface="Tahoma" panose="020B0604030504040204" pitchFamily="34" charset="0"/>
                </a:rPr>
                <a:t>MAC_X    </a:t>
              </a:r>
              <a:r>
                <a:rPr kumimoji="0" lang="zh-CN" altLang="en-US" sz="1400" dirty="0">
                  <a:solidFill>
                    <a:srgbClr val="020202"/>
                  </a:solidFill>
                  <a:latin typeface="Tahoma" panose="020B0604030504040204" pitchFamily="34" charset="0"/>
                </a:rPr>
                <a:t>端口</a:t>
              </a:r>
              <a:r>
                <a:rPr kumimoji="0" lang="en-US" altLang="zh-CN" sz="1400" dirty="0">
                  <a:solidFill>
                    <a:srgbClr val="020202"/>
                  </a:solidFill>
                  <a:latin typeface="Tahoma" panose="020B0604030504040204" pitchFamily="34" charset="0"/>
                </a:rPr>
                <a:t>2</a:t>
              </a:r>
            </a:p>
            <a:p>
              <a:pPr eaLnBrk="1" hangingPunct="1">
                <a:buFont typeface="Wingdings" panose="05000000000000000000" pitchFamily="2" charset="2"/>
                <a:buNone/>
              </a:pPr>
              <a:r>
                <a:rPr kumimoji="0" lang="en-US" altLang="zh-CN" sz="1400" dirty="0">
                  <a:solidFill>
                    <a:srgbClr val="020202"/>
                  </a:solidFill>
                  <a:latin typeface="Arial" panose="020B0604020202020204" pitchFamily="34" charset="0"/>
                </a:rPr>
                <a:t>…</a:t>
              </a:r>
              <a:endParaRPr kumimoji="0" lang="en-US" altLang="zh-CN" sz="1400" dirty="0">
                <a:solidFill>
                  <a:srgbClr val="020202"/>
                </a:solidFill>
                <a:latin typeface="Tahoma" panose="020B0604030504040204" pitchFamily="34" charset="0"/>
              </a:endParaRPr>
            </a:p>
          </p:txBody>
        </p:sp>
      </p:grpSp>
      <p:sp>
        <p:nvSpPr>
          <p:cNvPr id="53" name="日期占位符 36">
            <a:extLst>
              <a:ext uri="{FF2B5EF4-FFF2-40B4-BE49-F238E27FC236}">
                <a16:creationId xmlns:a16="http://schemas.microsoft.com/office/drawing/2014/main" id="{460A7C40-113F-401C-A7BB-6355C8753CBE}"/>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4" name="灯片编号占位符 38">
            <a:extLst>
              <a:ext uri="{FF2B5EF4-FFF2-40B4-BE49-F238E27FC236}">
                <a16:creationId xmlns:a16="http://schemas.microsoft.com/office/drawing/2014/main" id="{8C3B89E0-BDDD-4FD5-91E8-41B1D2994B0C}"/>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105</a:t>
            </a:fld>
            <a:endParaRPr kumimoji="1" lang="zh-CN" altLang="en-US" dirty="0"/>
          </a:p>
        </p:txBody>
      </p:sp>
      <p:sp>
        <p:nvSpPr>
          <p:cNvPr id="7" name="文本框 6">
            <a:extLst>
              <a:ext uri="{FF2B5EF4-FFF2-40B4-BE49-F238E27FC236}">
                <a16:creationId xmlns:a16="http://schemas.microsoft.com/office/drawing/2014/main" id="{AED9226C-E766-4B6E-9011-6C8FAE136A72}"/>
              </a:ext>
            </a:extLst>
          </p:cNvPr>
          <p:cNvSpPr txBox="1"/>
          <p:nvPr/>
        </p:nvSpPr>
        <p:spPr>
          <a:xfrm>
            <a:off x="4507058" y="4604615"/>
            <a:ext cx="64953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端口</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CDE07B29-62D6-466E-B0E8-5FB7B2F49F65}"/>
              </a:ext>
            </a:extLst>
          </p:cNvPr>
          <p:cNvSpPr txBox="1"/>
          <p:nvPr/>
        </p:nvSpPr>
        <p:spPr>
          <a:xfrm>
            <a:off x="6899985" y="4600761"/>
            <a:ext cx="64953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端口</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C26A4683-23D1-4290-BACE-103AA95662F4}"/>
              </a:ext>
            </a:extLst>
          </p:cNvPr>
          <p:cNvSpPr txBox="1"/>
          <p:nvPr/>
        </p:nvSpPr>
        <p:spPr>
          <a:xfrm>
            <a:off x="4502413" y="5382893"/>
            <a:ext cx="64953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端口</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B0993D6A-1298-45FD-9A1D-D25159F3D4A5}"/>
              </a:ext>
            </a:extLst>
          </p:cNvPr>
          <p:cNvSpPr txBox="1"/>
          <p:nvPr/>
        </p:nvSpPr>
        <p:spPr>
          <a:xfrm>
            <a:off x="6901233" y="5413788"/>
            <a:ext cx="649537"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端口</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609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5170714" cy="5131205"/>
          </a:xfrm>
        </p:spPr>
        <p:txBody>
          <a:bodyPr>
            <a:normAutofit/>
          </a:bodyPr>
          <a:lstStyle/>
          <a:p>
            <a:pPr>
              <a:lnSpc>
                <a:spcPct val="120000"/>
              </a:lnSpc>
            </a:pPr>
            <a:r>
              <a:rPr lang="zh-CN" altLang="en-US" dirty="0">
                <a:solidFill>
                  <a:srgbClr val="000000"/>
                </a:solidFill>
                <a:ea typeface="黑体" panose="02010609060101010101" pitchFamily="49" charset="-122"/>
              </a:rPr>
              <a:t>发明人 </a:t>
            </a:r>
            <a:r>
              <a:rPr kumimoji="0" lang="en-US" altLang="zh-CN" sz="2800" dirty="0" err="1">
                <a:solidFill>
                  <a:srgbClr val="000000"/>
                </a:solidFill>
                <a:ea typeface="黑体" panose="02010609060101010101" pitchFamily="49" charset="-122"/>
              </a:rPr>
              <a:t>Radia</a:t>
            </a:r>
            <a:r>
              <a:rPr kumimoji="0" lang="en-US" altLang="zh-CN" sz="2800" dirty="0">
                <a:solidFill>
                  <a:srgbClr val="000000"/>
                </a:solidFill>
                <a:ea typeface="黑体" panose="02010609060101010101" pitchFamily="49" charset="-122"/>
              </a:rPr>
              <a:t> Perlman</a:t>
            </a:r>
          </a:p>
          <a:p>
            <a:pPr lvl="1" algn="dist">
              <a:lnSpc>
                <a:spcPct val="120000"/>
              </a:lnSpc>
            </a:pPr>
            <a:r>
              <a:rPr kumimoji="0" lang="en-US" altLang="zh-CN" dirty="0">
                <a:solidFill>
                  <a:srgbClr val="000000"/>
                </a:solidFill>
                <a:ea typeface="黑体" panose="02010609060101010101" pitchFamily="49" charset="-122"/>
              </a:rPr>
              <a:t>A Protocol for Distributed Computation of a Spanning Tree in an Extended LAN, Ninth Data Communications Symposium, Vancouver, 1985</a:t>
            </a:r>
          </a:p>
          <a:p>
            <a:pPr lvl="1">
              <a:lnSpc>
                <a:spcPct val="120000"/>
              </a:lnSpc>
            </a:pPr>
            <a:r>
              <a:rPr lang="en-US" altLang="zh-CN" dirty="0">
                <a:solidFill>
                  <a:srgbClr val="000000"/>
                </a:solidFill>
                <a:ea typeface="黑体" panose="02010609060101010101" pitchFamily="49" charset="-122"/>
              </a:rPr>
              <a:t>1983</a:t>
            </a:r>
            <a:r>
              <a:rPr lang="zh-CN" altLang="en-US" dirty="0">
                <a:solidFill>
                  <a:srgbClr val="000000"/>
                </a:solidFill>
                <a:ea typeface="黑体" panose="02010609060101010101" pitchFamily="49" charset="-122"/>
              </a:rPr>
              <a:t>年，发明</a:t>
            </a:r>
            <a:r>
              <a:rPr kumimoji="0" lang="zh-CN" altLang="en-US" dirty="0">
                <a:solidFill>
                  <a:srgbClr val="000000"/>
                </a:solidFill>
                <a:ea typeface="黑体" panose="02010609060101010101" pitchFamily="49" charset="-122"/>
              </a:rPr>
              <a:t>生成树协议（</a:t>
            </a:r>
            <a:r>
              <a:rPr kumimoji="0" lang="en-US" altLang="zh-CN" dirty="0">
                <a:solidFill>
                  <a:srgbClr val="000000"/>
                </a:solidFill>
                <a:ea typeface="黑体" panose="02010609060101010101" pitchFamily="49" charset="-122"/>
              </a:rPr>
              <a:t>STP</a:t>
            </a:r>
            <a:r>
              <a:rPr kumimoji="0" lang="zh-CN" altLang="en-US" dirty="0">
                <a:solidFill>
                  <a:srgbClr val="000000"/>
                </a:solidFill>
                <a:ea typeface="黑体" panose="02010609060101010101" pitchFamily="49" charset="-122"/>
              </a:rPr>
              <a:t>）：打破了物理环，维护一个逻辑无环树</a:t>
            </a:r>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zh-CN" altLang="en-US" dirty="0"/>
          </a:p>
          <a:p>
            <a:pPr marL="457200" lvl="1" indent="0">
              <a:lnSpc>
                <a:spcPct val="120000"/>
              </a:lnSpc>
              <a:buNone/>
            </a:pPr>
            <a:endParaRPr lang="zh-CN" altLang="zh-CN" dirty="0"/>
          </a:p>
          <a:p>
            <a:pPr marL="0" indent="0">
              <a:lnSpc>
                <a:spcPct val="120000"/>
              </a:lnSpc>
              <a:buNone/>
            </a:pPr>
            <a:endParaRPr kumimoji="1" lang="zh-CN" altLang="en-US" dirty="0"/>
          </a:p>
        </p:txBody>
      </p:sp>
      <p:pic>
        <p:nvPicPr>
          <p:cNvPr id="6" name="Picture 2" descr="https://timgsa.baidu.com/timg?image&amp;quality=80&amp;size=b9999_10000&amp;sec=1493879045986&amp;di=4bb34cf8503f81519fb1eebd1abb6eea&amp;imgtype=0&amp;src=http%3A%2F%2Fpic65.nipic.com%2Ffile%2F20150423%2F2531170_103703932000_2.jpg">
            <a:extLst>
              <a:ext uri="{FF2B5EF4-FFF2-40B4-BE49-F238E27FC236}">
                <a16:creationId xmlns:a16="http://schemas.microsoft.com/office/drawing/2014/main" id="{F18A95A4-3772-4F61-ABC8-E075329D7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554"/>
          <a:stretch>
            <a:fillRect/>
          </a:stretch>
        </p:blipFill>
        <p:spPr bwMode="auto">
          <a:xfrm>
            <a:off x="6217202" y="4412771"/>
            <a:ext cx="1759873" cy="169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Radia Perlman 2009.jpg">
            <a:extLst>
              <a:ext uri="{FF2B5EF4-FFF2-40B4-BE49-F238E27FC236}">
                <a16:creationId xmlns:a16="http://schemas.microsoft.com/office/drawing/2014/main" id="{294BF6C8-9CBB-4223-8669-489CF54A9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415" y="1590331"/>
            <a:ext cx="1881626" cy="282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55F93128-60D9-4714-A885-FC9D75B26416}"/>
              </a:ext>
            </a:extLst>
          </p:cNvPr>
          <p:cNvSpPr txBox="1"/>
          <p:nvPr/>
        </p:nvSpPr>
        <p:spPr>
          <a:xfrm>
            <a:off x="8467237" y="1542831"/>
            <a:ext cx="3472361" cy="4455194"/>
          </a:xfrm>
          <a:prstGeom prst="rect">
            <a:avLst/>
          </a:prstGeom>
          <a:blipFill>
            <a:blip r:embed="rId5"/>
            <a:tile tx="0" ty="0" sx="100000" sy="100000" flip="none" algn="tl"/>
          </a:blipFill>
          <a:effectLst>
            <a:outerShdw blurRad="50800" dist="38100" dir="2700000" algn="tl" rotWithShape="0">
              <a:prstClr val="black">
                <a:alpha val="40000"/>
              </a:prstClr>
            </a:outerShdw>
          </a:effectLst>
        </p:spPr>
        <p:txBody>
          <a:bodyPr wrap="none" rtlCol="0">
            <a:spAutoFit/>
          </a:bodyPr>
          <a:lstStyle/>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I think that I shall never see</a:t>
            </a:r>
          </a:p>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A graph more lovely than a tree.</a:t>
            </a:r>
          </a:p>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A tree whose crucial property</a:t>
            </a:r>
          </a:p>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Is </a:t>
            </a:r>
            <a:r>
              <a:rPr lang="en-US" altLang="zh-CN" sz="1400" b="1" dirty="0">
                <a:solidFill>
                  <a:srgbClr val="7030A0"/>
                </a:solidFill>
                <a:latin typeface="微软雅黑" panose="020B0503020204020204" pitchFamily="34" charset="-122"/>
                <a:ea typeface="微软雅黑" panose="020B0503020204020204" pitchFamily="34" charset="-122"/>
                <a:cs typeface="Adobe Arabic" panose="02040503050201020203" pitchFamily="18" charset="-78"/>
              </a:rPr>
              <a:t>loop-free</a:t>
            </a: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 connectivity.</a:t>
            </a:r>
          </a:p>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A tree which must be sure to span.</a:t>
            </a:r>
          </a:p>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So packets can reach every LAN.</a:t>
            </a:r>
          </a:p>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First the </a:t>
            </a:r>
            <a:r>
              <a:rPr lang="en-US" altLang="zh-CN" sz="1400" b="1" dirty="0">
                <a:solidFill>
                  <a:srgbClr val="7030A0"/>
                </a:solidFill>
                <a:latin typeface="微软雅黑" panose="020B0503020204020204" pitchFamily="34" charset="-122"/>
                <a:ea typeface="微软雅黑" panose="020B0503020204020204" pitchFamily="34" charset="-122"/>
                <a:cs typeface="Adobe Arabic" panose="02040503050201020203" pitchFamily="18" charset="-78"/>
              </a:rPr>
              <a:t>Root</a:t>
            </a:r>
            <a:r>
              <a:rPr lang="en-US" altLang="zh-CN" sz="1400" dirty="0">
                <a:solidFill>
                  <a:srgbClr val="7030A0"/>
                </a:solidFill>
                <a:latin typeface="微软雅黑" panose="020B0503020204020204" pitchFamily="34" charset="-122"/>
                <a:ea typeface="微软雅黑" panose="020B0503020204020204" pitchFamily="34" charset="-122"/>
                <a:cs typeface="Adobe Arabic" panose="02040503050201020203" pitchFamily="18" charset="-78"/>
              </a:rPr>
              <a:t> </a:t>
            </a: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must be selected</a:t>
            </a:r>
          </a:p>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By ID it is elected.</a:t>
            </a:r>
          </a:p>
          <a:p>
            <a:pPr>
              <a:lnSpc>
                <a:spcPct val="120000"/>
              </a:lnSpc>
              <a:spcBef>
                <a:spcPts val="900"/>
              </a:spcBef>
            </a:pPr>
            <a:r>
              <a:rPr lang="en-US" altLang="zh-CN" sz="1400" b="1" dirty="0">
                <a:solidFill>
                  <a:srgbClr val="7030A0"/>
                </a:solidFill>
                <a:latin typeface="微软雅黑" panose="020B0503020204020204" pitchFamily="34" charset="-122"/>
                <a:ea typeface="微软雅黑" panose="020B0503020204020204" pitchFamily="34" charset="-122"/>
                <a:cs typeface="Adobe Arabic" panose="02040503050201020203" pitchFamily="18" charset="-78"/>
              </a:rPr>
              <a:t>Least cost paths </a:t>
            </a: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from Root are traced</a:t>
            </a:r>
          </a:p>
          <a:p>
            <a:pPr>
              <a:lnSpc>
                <a:spcPct val="120000"/>
              </a:lnSpc>
              <a:spcBef>
                <a:spcPts val="10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In the tree these paths are placed.</a:t>
            </a:r>
          </a:p>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A mesh  is made by folks like me</a:t>
            </a:r>
          </a:p>
          <a:p>
            <a:pPr>
              <a:lnSpc>
                <a:spcPct val="120000"/>
              </a:lnSpc>
              <a:spcBef>
                <a:spcPts val="900"/>
              </a:spcBef>
            </a:pP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Then bridges find </a:t>
            </a:r>
            <a:r>
              <a:rPr lang="en-US" altLang="zh-CN" sz="1400" b="1" dirty="0">
                <a:solidFill>
                  <a:srgbClr val="7030A0"/>
                </a:solidFill>
                <a:latin typeface="微软雅黑" panose="020B0503020204020204" pitchFamily="34" charset="-122"/>
                <a:ea typeface="微软雅黑" panose="020B0503020204020204" pitchFamily="34" charset="-122"/>
                <a:cs typeface="Adobe Arabic" panose="02040503050201020203" pitchFamily="18" charset="-78"/>
              </a:rPr>
              <a:t>a spanning tree</a:t>
            </a:r>
            <a:r>
              <a:rPr lang="en-US" altLang="zh-CN" sz="1400" dirty="0">
                <a:latin typeface="微软雅黑" panose="020B0503020204020204" pitchFamily="34" charset="-122"/>
                <a:ea typeface="微软雅黑" panose="020B0503020204020204" pitchFamily="34" charset="-122"/>
                <a:cs typeface="Adobe Arabic" panose="02040503050201020203" pitchFamily="18" charset="-78"/>
              </a:rPr>
              <a:t>.</a:t>
            </a:r>
          </a:p>
        </p:txBody>
      </p:sp>
      <p:sp>
        <p:nvSpPr>
          <p:cNvPr id="10" name="日期占位符 36">
            <a:extLst>
              <a:ext uri="{FF2B5EF4-FFF2-40B4-BE49-F238E27FC236}">
                <a16:creationId xmlns:a16="http://schemas.microsoft.com/office/drawing/2014/main" id="{0F76886B-AEC8-4241-8143-A59882BE8BEE}"/>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1" name="灯片编号占位符 3">
            <a:extLst>
              <a:ext uri="{FF2B5EF4-FFF2-40B4-BE49-F238E27FC236}">
                <a16:creationId xmlns:a16="http://schemas.microsoft.com/office/drawing/2014/main" id="{BDEF3DB4-AB97-984B-8BDB-02643120C393}"/>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106</a:t>
            </a:fld>
            <a:endParaRPr kumimoji="1" lang="zh-CN" altLang="en-US" dirty="0"/>
          </a:p>
        </p:txBody>
      </p:sp>
    </p:spTree>
    <p:extLst>
      <p:ext uri="{BB962C8B-B14F-4D97-AF65-F5344CB8AC3E}">
        <p14:creationId xmlns:p14="http://schemas.microsoft.com/office/powerpoint/2010/main" val="3479118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怎么得到一棵无环的生成树呢？</a:t>
            </a:r>
            <a:endParaRPr kumimoji="1" lang="en-US" altLang="zh-CN" dirty="0"/>
          </a:p>
          <a:p>
            <a:pPr lvl="1">
              <a:lnSpc>
                <a:spcPct val="120000"/>
              </a:lnSpc>
            </a:pPr>
            <a:r>
              <a:rPr kumimoji="1" lang="zh-CN" altLang="en-US" dirty="0"/>
              <a:t>参与的交换机（网桥）：</a:t>
            </a:r>
            <a:r>
              <a:rPr kumimoji="1" lang="zh-CN" altLang="en-US" dirty="0">
                <a:solidFill>
                  <a:srgbClr val="C00000"/>
                </a:solidFill>
              </a:rPr>
              <a:t>收发</a:t>
            </a:r>
            <a:r>
              <a:rPr kumimoji="1" lang="zh-CN" altLang="zh-CN" dirty="0"/>
              <a:t>桥协议数据单元</a:t>
            </a:r>
            <a:r>
              <a:rPr kumimoji="1" lang="en-US" altLang="zh-CN" dirty="0"/>
              <a:t>BPDU</a:t>
            </a:r>
          </a:p>
          <a:p>
            <a:pPr lvl="1">
              <a:lnSpc>
                <a:spcPct val="120000"/>
              </a:lnSpc>
            </a:pPr>
            <a:r>
              <a:rPr kumimoji="1" lang="zh-CN" altLang="en-US" dirty="0"/>
              <a:t>选举产生根桥、根端口、指定端口，形成生成树</a:t>
            </a:r>
            <a:endParaRPr kumimoji="1" lang="en-US" altLang="zh-CN" dirty="0"/>
          </a:p>
          <a:p>
            <a:pPr lvl="1">
              <a:lnSpc>
                <a:spcPct val="120000"/>
              </a:lnSpc>
            </a:pPr>
            <a:endParaRPr kumimoji="1" lang="zh-CN" altLang="en-US" dirty="0"/>
          </a:p>
          <a:p>
            <a:pPr marL="457200" lvl="1" indent="0">
              <a:lnSpc>
                <a:spcPct val="120000"/>
              </a:lnSpc>
              <a:buNone/>
            </a:pPr>
            <a:endParaRPr lang="zh-CN" altLang="zh-CN" dirty="0"/>
          </a:p>
          <a:p>
            <a:pPr marL="0" indent="0">
              <a:lnSpc>
                <a:spcPct val="120000"/>
              </a:lnSpc>
              <a:buNone/>
            </a:pPr>
            <a:endParaRPr kumimoji="1" lang="zh-CN" altLang="en-US" dirty="0"/>
          </a:p>
        </p:txBody>
      </p:sp>
      <p:cxnSp>
        <p:nvCxnSpPr>
          <p:cNvPr id="10" name="直接连接符 9">
            <a:extLst>
              <a:ext uri="{FF2B5EF4-FFF2-40B4-BE49-F238E27FC236}">
                <a16:creationId xmlns:a16="http://schemas.microsoft.com/office/drawing/2014/main" id="{DC599AF5-3C96-492A-9149-E68A2756D3D5}"/>
              </a:ext>
            </a:extLst>
          </p:cNvPr>
          <p:cNvCxnSpPr>
            <a:cxnSpLocks/>
          </p:cNvCxnSpPr>
          <p:nvPr/>
        </p:nvCxnSpPr>
        <p:spPr>
          <a:xfrm flipV="1">
            <a:off x="4025315" y="4132702"/>
            <a:ext cx="1169660" cy="11863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直接连接符 10">
            <a:extLst>
              <a:ext uri="{FF2B5EF4-FFF2-40B4-BE49-F238E27FC236}">
                <a16:creationId xmlns:a16="http://schemas.microsoft.com/office/drawing/2014/main" id="{C0F3F0B2-A793-4D11-98FA-BD6CEB41685E}"/>
              </a:ext>
            </a:extLst>
          </p:cNvPr>
          <p:cNvCxnSpPr>
            <a:cxnSpLocks/>
          </p:cNvCxnSpPr>
          <p:nvPr/>
        </p:nvCxnSpPr>
        <p:spPr>
          <a:xfrm flipH="1" flipV="1">
            <a:off x="5660032" y="4108292"/>
            <a:ext cx="1385259" cy="1212752"/>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直接连接符 11">
            <a:extLst>
              <a:ext uri="{FF2B5EF4-FFF2-40B4-BE49-F238E27FC236}">
                <a16:creationId xmlns:a16="http://schemas.microsoft.com/office/drawing/2014/main" id="{5635DC26-A469-40CF-B307-15E37B0B6B35}"/>
              </a:ext>
            </a:extLst>
          </p:cNvPr>
          <p:cNvCxnSpPr>
            <a:cxnSpLocks/>
          </p:cNvCxnSpPr>
          <p:nvPr/>
        </p:nvCxnSpPr>
        <p:spPr>
          <a:xfrm>
            <a:off x="4025315" y="5703112"/>
            <a:ext cx="3019976" cy="0"/>
          </a:xfrm>
          <a:prstGeom prst="line">
            <a:avLst/>
          </a:prstGeom>
        </p:spPr>
        <p:style>
          <a:lnRef idx="3">
            <a:schemeClr val="accent1"/>
          </a:lnRef>
          <a:fillRef idx="0">
            <a:schemeClr val="accent1"/>
          </a:fillRef>
          <a:effectRef idx="2">
            <a:schemeClr val="accent1"/>
          </a:effectRef>
          <a:fontRef idx="minor">
            <a:schemeClr val="tx1"/>
          </a:fontRef>
        </p:style>
      </p:cxnSp>
      <p:pic>
        <p:nvPicPr>
          <p:cNvPr id="13" name="Picture 5" descr="通用交换机">
            <a:extLst>
              <a:ext uri="{FF2B5EF4-FFF2-40B4-BE49-F238E27FC236}">
                <a16:creationId xmlns:a16="http://schemas.microsoft.com/office/drawing/2014/main" id="{70473EC7-45F7-4B4E-99F5-03F0FDCF9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921" y="5161522"/>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通用交换机">
            <a:extLst>
              <a:ext uri="{FF2B5EF4-FFF2-40B4-BE49-F238E27FC236}">
                <a16:creationId xmlns:a16="http://schemas.microsoft.com/office/drawing/2014/main" id="{2B85FAF6-533E-4E1F-8CFF-2A94FDF1E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991" y="5185068"/>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通用交换机">
            <a:extLst>
              <a:ext uri="{FF2B5EF4-FFF2-40B4-BE49-F238E27FC236}">
                <a16:creationId xmlns:a16="http://schemas.microsoft.com/office/drawing/2014/main" id="{C8A85A99-0254-4233-B915-1221E5636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148" y="3611758"/>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2DE591AA-9A6F-4AAB-8491-6678F801A067}"/>
              </a:ext>
            </a:extLst>
          </p:cNvPr>
          <p:cNvSpPr txBox="1"/>
          <p:nvPr/>
        </p:nvSpPr>
        <p:spPr>
          <a:xfrm rot="18864667">
            <a:off x="3927256" y="4271009"/>
            <a:ext cx="7521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BPDU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A157E116-69C0-48A4-A2C3-C3007715F24B}"/>
              </a:ext>
            </a:extLst>
          </p:cNvPr>
          <p:cNvSpPr txBox="1"/>
          <p:nvPr/>
        </p:nvSpPr>
        <p:spPr>
          <a:xfrm>
            <a:off x="5152419" y="5900515"/>
            <a:ext cx="7521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BPDU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8" name="文本框 17">
            <a:extLst>
              <a:ext uri="{FF2B5EF4-FFF2-40B4-BE49-F238E27FC236}">
                <a16:creationId xmlns:a16="http://schemas.microsoft.com/office/drawing/2014/main" id="{08D464D4-8552-4203-8A1D-0BF6CC503BB0}"/>
              </a:ext>
            </a:extLst>
          </p:cNvPr>
          <p:cNvSpPr txBox="1"/>
          <p:nvPr/>
        </p:nvSpPr>
        <p:spPr>
          <a:xfrm rot="2552180">
            <a:off x="6306645" y="4248018"/>
            <a:ext cx="7521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BPDU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19" name="直接箭头连接符 18">
            <a:extLst>
              <a:ext uri="{FF2B5EF4-FFF2-40B4-BE49-F238E27FC236}">
                <a16:creationId xmlns:a16="http://schemas.microsoft.com/office/drawing/2014/main" id="{55899255-D3D1-4A8E-845D-D1D59500E4E1}"/>
              </a:ext>
            </a:extLst>
          </p:cNvPr>
          <p:cNvCxnSpPr>
            <a:cxnSpLocks/>
          </p:cNvCxnSpPr>
          <p:nvPr/>
        </p:nvCxnSpPr>
        <p:spPr>
          <a:xfrm flipV="1">
            <a:off x="4025315" y="4207234"/>
            <a:ext cx="818026" cy="83944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F1F7EB3-1D4F-45CB-848A-81B5A99485D0}"/>
              </a:ext>
            </a:extLst>
          </p:cNvPr>
          <p:cNvCxnSpPr>
            <a:cxnSpLocks/>
          </p:cNvCxnSpPr>
          <p:nvPr/>
        </p:nvCxnSpPr>
        <p:spPr>
          <a:xfrm flipV="1">
            <a:off x="4704237" y="5860567"/>
            <a:ext cx="1586524" cy="1425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9217333-D293-4994-B8F3-BE3A5AC4C246}"/>
              </a:ext>
            </a:extLst>
          </p:cNvPr>
          <p:cNvCxnSpPr>
            <a:cxnSpLocks/>
          </p:cNvCxnSpPr>
          <p:nvPr/>
        </p:nvCxnSpPr>
        <p:spPr>
          <a:xfrm flipH="1" flipV="1">
            <a:off x="6051355" y="4207234"/>
            <a:ext cx="893700" cy="804775"/>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日期占位符 36">
            <a:extLst>
              <a:ext uri="{FF2B5EF4-FFF2-40B4-BE49-F238E27FC236}">
                <a16:creationId xmlns:a16="http://schemas.microsoft.com/office/drawing/2014/main" id="{765F259B-5416-074C-AE91-C85CD091DDC3}"/>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23" name="灯片编号占位符 3">
            <a:extLst>
              <a:ext uri="{FF2B5EF4-FFF2-40B4-BE49-F238E27FC236}">
                <a16:creationId xmlns:a16="http://schemas.microsoft.com/office/drawing/2014/main" id="{D57EEB48-09ED-5F42-A72D-7415A102C514}"/>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107</a:t>
            </a:fld>
            <a:endParaRPr kumimoji="1" lang="zh-CN" altLang="en-US" dirty="0"/>
          </a:p>
        </p:txBody>
      </p:sp>
    </p:spTree>
    <p:extLst>
      <p:ext uri="{BB962C8B-B14F-4D97-AF65-F5344CB8AC3E}">
        <p14:creationId xmlns:p14="http://schemas.microsoft.com/office/powerpoint/2010/main" val="5360279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zh-CN" dirty="0"/>
              <a:t>桥协议数据单元</a:t>
            </a:r>
            <a:r>
              <a:rPr kumimoji="1" lang="en-US" altLang="zh-CN" dirty="0"/>
              <a:t>BPDU</a:t>
            </a:r>
            <a:r>
              <a:rPr kumimoji="1" lang="zh-CN" altLang="en-US" dirty="0"/>
              <a:t>包含的四个关键信息</a:t>
            </a:r>
            <a:endParaRPr kumimoji="1" lang="en-US" altLang="zh-CN" dirty="0"/>
          </a:p>
          <a:p>
            <a:pPr lvl="1">
              <a:lnSpc>
                <a:spcPct val="120000"/>
              </a:lnSpc>
            </a:pPr>
            <a:r>
              <a:rPr kumimoji="1" lang="zh-CN" altLang="en-US" dirty="0">
                <a:solidFill>
                  <a:srgbClr val="7030A0"/>
                </a:solidFill>
              </a:rPr>
              <a:t>根桥</a:t>
            </a:r>
            <a:r>
              <a:rPr kumimoji="1" lang="en-US" altLang="zh-CN" dirty="0">
                <a:solidFill>
                  <a:srgbClr val="7030A0"/>
                </a:solidFill>
              </a:rPr>
              <a:t>ID</a:t>
            </a:r>
            <a:r>
              <a:rPr kumimoji="1" lang="zh-CN" altLang="en-US" dirty="0"/>
              <a:t>（</a:t>
            </a:r>
            <a:r>
              <a:rPr kumimoji="1" lang="en-US" altLang="zh-CN" dirty="0"/>
              <a:t>Root ID</a:t>
            </a:r>
            <a:r>
              <a:rPr kumimoji="1" lang="zh-CN" altLang="en-US" dirty="0"/>
              <a:t>）</a:t>
            </a:r>
            <a:r>
              <a:rPr kumimoji="1" lang="en-US" altLang="zh-CN" dirty="0"/>
              <a:t>: </a:t>
            </a:r>
            <a:r>
              <a:rPr kumimoji="1" lang="zh-CN" altLang="en-US" dirty="0"/>
              <a:t>被选为根的桥</a:t>
            </a:r>
            <a:r>
              <a:rPr kumimoji="1" lang="en-US" altLang="zh-CN" dirty="0"/>
              <a:t>ID</a:t>
            </a:r>
            <a:r>
              <a:rPr kumimoji="1" lang="zh-CN" altLang="en-US" dirty="0"/>
              <a:t>。</a:t>
            </a:r>
            <a:endParaRPr kumimoji="1" lang="en-US" altLang="zh-CN" dirty="0"/>
          </a:p>
          <a:p>
            <a:pPr lvl="2">
              <a:lnSpc>
                <a:spcPct val="120000"/>
              </a:lnSpc>
            </a:pPr>
            <a:r>
              <a:rPr kumimoji="1" lang="zh-CN" altLang="en-US" sz="2400" dirty="0"/>
              <a:t>桥</a:t>
            </a:r>
            <a:r>
              <a:rPr kumimoji="1" lang="en-US" altLang="zh-CN" sz="2400" dirty="0"/>
              <a:t>ID</a:t>
            </a:r>
            <a:r>
              <a:rPr kumimoji="1" lang="zh-CN" altLang="en-US" sz="2400" dirty="0"/>
              <a:t>共</a:t>
            </a:r>
            <a:r>
              <a:rPr kumimoji="1" lang="en-US" altLang="zh-CN" sz="2400" dirty="0"/>
              <a:t>8</a:t>
            </a:r>
            <a:r>
              <a:rPr kumimoji="1" lang="zh-CN" altLang="en-US" sz="2400" dirty="0"/>
              <a:t>字节，由</a:t>
            </a:r>
            <a:r>
              <a:rPr kumimoji="1" lang="en-US" altLang="zh-CN" sz="2400" dirty="0"/>
              <a:t>2</a:t>
            </a:r>
            <a:r>
              <a:rPr kumimoji="1" lang="zh-CN" altLang="en-US" sz="2400" dirty="0"/>
              <a:t>字节的优先级和</a:t>
            </a:r>
            <a:r>
              <a:rPr kumimoji="1" lang="en-US" altLang="zh-CN" sz="2400" dirty="0"/>
              <a:t>6</a:t>
            </a:r>
            <a:r>
              <a:rPr kumimoji="1" lang="zh-CN" altLang="en-US" sz="2400" dirty="0"/>
              <a:t>字节的</a:t>
            </a:r>
            <a:r>
              <a:rPr kumimoji="1" lang="en-US" altLang="zh-CN" sz="2400" dirty="0"/>
              <a:t>MAC</a:t>
            </a:r>
            <a:r>
              <a:rPr kumimoji="1" lang="zh-CN" altLang="en-US" sz="2400" dirty="0"/>
              <a:t>地址组成的。</a:t>
            </a:r>
            <a:endParaRPr kumimoji="1" lang="en-US" altLang="zh-CN" sz="2400" dirty="0"/>
          </a:p>
          <a:p>
            <a:pPr lvl="2">
              <a:lnSpc>
                <a:spcPct val="120000"/>
              </a:lnSpc>
            </a:pPr>
            <a:endParaRPr kumimoji="1" lang="en-US" altLang="zh-CN" dirty="0"/>
          </a:p>
          <a:p>
            <a:pPr lvl="2">
              <a:lnSpc>
                <a:spcPct val="120000"/>
              </a:lnSpc>
            </a:pPr>
            <a:endParaRPr kumimoji="1" lang="en-US" altLang="zh-CN" dirty="0"/>
          </a:p>
          <a:p>
            <a:pPr lvl="2">
              <a:lnSpc>
                <a:spcPct val="120000"/>
              </a:lnSpc>
            </a:pPr>
            <a:endParaRPr kumimoji="1" lang="en-US" altLang="zh-CN" dirty="0"/>
          </a:p>
          <a:p>
            <a:pPr lvl="1">
              <a:lnSpc>
                <a:spcPct val="120000"/>
              </a:lnSpc>
            </a:pPr>
            <a:r>
              <a:rPr kumimoji="1" lang="zh-CN" altLang="en-US" dirty="0">
                <a:solidFill>
                  <a:srgbClr val="7030A0"/>
                </a:solidFill>
              </a:rPr>
              <a:t>根路径开销</a:t>
            </a:r>
            <a:r>
              <a:rPr kumimoji="1" lang="zh-CN" altLang="en-US" dirty="0"/>
              <a:t>（</a:t>
            </a:r>
            <a:r>
              <a:rPr kumimoji="1" lang="en-US" altLang="zh-CN" dirty="0"/>
              <a:t>Root Path Cost</a:t>
            </a:r>
            <a:r>
              <a:rPr kumimoji="1" lang="zh-CN" altLang="en-US" dirty="0"/>
              <a:t>）</a:t>
            </a:r>
            <a:r>
              <a:rPr kumimoji="1" lang="en-US" altLang="zh-CN" dirty="0"/>
              <a:t>: </a:t>
            </a:r>
            <a:r>
              <a:rPr kumimoji="1" lang="zh-CN" altLang="en-US" dirty="0"/>
              <a:t>到根桥的最小路径开销。</a:t>
            </a:r>
            <a:endParaRPr kumimoji="1" lang="en-US" altLang="zh-CN" dirty="0"/>
          </a:p>
          <a:p>
            <a:pPr lvl="1">
              <a:lnSpc>
                <a:spcPct val="120000"/>
              </a:lnSpc>
            </a:pPr>
            <a:r>
              <a:rPr kumimoji="1" lang="zh-CN" altLang="en-US" dirty="0">
                <a:solidFill>
                  <a:srgbClr val="7030A0"/>
                </a:solidFill>
              </a:rPr>
              <a:t>指定桥</a:t>
            </a:r>
            <a:r>
              <a:rPr kumimoji="1" lang="en-US" altLang="zh-CN" dirty="0">
                <a:solidFill>
                  <a:srgbClr val="7030A0"/>
                </a:solidFill>
              </a:rPr>
              <a:t>ID</a:t>
            </a:r>
            <a:r>
              <a:rPr kumimoji="1" lang="zh-CN" altLang="en-US" dirty="0"/>
              <a:t>（</a:t>
            </a:r>
            <a:r>
              <a:rPr kumimoji="1" lang="en-US" altLang="zh-CN" dirty="0"/>
              <a:t>Designated Bridge ID</a:t>
            </a:r>
            <a:r>
              <a:rPr kumimoji="1" lang="zh-CN" altLang="en-US" dirty="0"/>
              <a:t>）</a:t>
            </a:r>
            <a:r>
              <a:rPr kumimoji="1" lang="en-US" altLang="zh-CN" dirty="0"/>
              <a:t>: </a:t>
            </a:r>
            <a:r>
              <a:rPr kumimoji="1" lang="zh-CN" altLang="en-US" dirty="0"/>
              <a:t>生成和转发</a:t>
            </a:r>
            <a:r>
              <a:rPr kumimoji="1" lang="en-US" altLang="zh-CN" dirty="0"/>
              <a:t>BPDU</a:t>
            </a:r>
            <a:r>
              <a:rPr kumimoji="1" lang="zh-CN" altLang="en-US" dirty="0"/>
              <a:t>的桥</a:t>
            </a:r>
            <a:r>
              <a:rPr kumimoji="1" lang="en-US" altLang="zh-CN" dirty="0"/>
              <a:t>ID</a:t>
            </a:r>
          </a:p>
          <a:p>
            <a:pPr lvl="1">
              <a:lnSpc>
                <a:spcPct val="120000"/>
              </a:lnSpc>
            </a:pPr>
            <a:r>
              <a:rPr kumimoji="1" lang="zh-CN" altLang="en-US" dirty="0">
                <a:solidFill>
                  <a:srgbClr val="7030A0"/>
                </a:solidFill>
              </a:rPr>
              <a:t>指定端口</a:t>
            </a:r>
            <a:r>
              <a:rPr kumimoji="1" lang="en-US" altLang="zh-CN" dirty="0">
                <a:solidFill>
                  <a:srgbClr val="7030A0"/>
                </a:solidFill>
              </a:rPr>
              <a:t>ID</a:t>
            </a:r>
            <a:r>
              <a:rPr kumimoji="1" lang="zh-CN" altLang="en-US" dirty="0"/>
              <a:t>（</a:t>
            </a:r>
            <a:r>
              <a:rPr kumimoji="1" lang="en-US" altLang="zh-CN" dirty="0"/>
              <a:t>Designated Port ID</a:t>
            </a:r>
            <a:r>
              <a:rPr kumimoji="1" lang="zh-CN" altLang="en-US" dirty="0"/>
              <a:t>）</a:t>
            </a:r>
            <a:r>
              <a:rPr kumimoji="1" lang="en-US" altLang="zh-CN" dirty="0"/>
              <a:t>: </a:t>
            </a:r>
            <a:r>
              <a:rPr kumimoji="1" lang="zh-CN" altLang="en-US" dirty="0"/>
              <a:t>发送</a:t>
            </a:r>
            <a:r>
              <a:rPr kumimoji="1" lang="en-US" altLang="zh-CN" dirty="0"/>
              <a:t>BPDU</a:t>
            </a:r>
            <a:r>
              <a:rPr kumimoji="1" lang="zh-CN" altLang="en-US" dirty="0"/>
              <a:t>的端口</a:t>
            </a:r>
            <a:r>
              <a:rPr kumimoji="1" lang="en-US" altLang="zh-CN" dirty="0"/>
              <a:t>ID</a:t>
            </a:r>
            <a:r>
              <a:rPr kumimoji="1" lang="zh-CN" altLang="en-US" dirty="0"/>
              <a:t>。</a:t>
            </a:r>
            <a:endParaRPr kumimoji="1" lang="en-US" altLang="zh-CN" dirty="0"/>
          </a:p>
          <a:p>
            <a:pPr marL="457200" lvl="1" indent="0">
              <a:lnSpc>
                <a:spcPct val="120000"/>
              </a:lnSpc>
              <a:buNone/>
            </a:pPr>
            <a:endParaRPr kumimoji="1" lang="zh-CN" altLang="en-US" dirty="0"/>
          </a:p>
          <a:p>
            <a:pPr marL="457200" lvl="1" indent="0">
              <a:lnSpc>
                <a:spcPct val="120000"/>
              </a:lnSpc>
              <a:buNone/>
            </a:pPr>
            <a:endParaRPr lang="zh-CN" altLang="zh-CN" dirty="0"/>
          </a:p>
          <a:p>
            <a:pPr marL="0" indent="0">
              <a:lnSpc>
                <a:spcPct val="120000"/>
              </a:lnSpc>
              <a:buNone/>
            </a:pPr>
            <a:endParaRPr kumimoji="1" lang="zh-CN" altLang="en-US" dirty="0"/>
          </a:p>
        </p:txBody>
      </p:sp>
      <p:sp>
        <p:nvSpPr>
          <p:cNvPr id="20" name="日期占位符 36">
            <a:extLst>
              <a:ext uri="{FF2B5EF4-FFF2-40B4-BE49-F238E27FC236}">
                <a16:creationId xmlns:a16="http://schemas.microsoft.com/office/drawing/2014/main" id="{E77B8ABB-16A2-4AE8-9450-5DE9214AADA5}"/>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21" name="灯片编号占位符 38">
            <a:extLst>
              <a:ext uri="{FF2B5EF4-FFF2-40B4-BE49-F238E27FC236}">
                <a16:creationId xmlns:a16="http://schemas.microsoft.com/office/drawing/2014/main" id="{E23F8DCC-0B25-406D-9033-975468BE865B}"/>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108</a:t>
            </a:fld>
            <a:endParaRPr kumimoji="1" lang="zh-CN" altLang="en-US" dirty="0"/>
          </a:p>
        </p:txBody>
      </p:sp>
      <p:grpSp>
        <p:nvGrpSpPr>
          <p:cNvPr id="6" name="组合 5">
            <a:extLst>
              <a:ext uri="{FF2B5EF4-FFF2-40B4-BE49-F238E27FC236}">
                <a16:creationId xmlns:a16="http://schemas.microsoft.com/office/drawing/2014/main" id="{40CC9036-FA9B-4228-AC1C-9E7BB323730C}"/>
              </a:ext>
            </a:extLst>
          </p:cNvPr>
          <p:cNvGrpSpPr/>
          <p:nvPr/>
        </p:nvGrpSpPr>
        <p:grpSpPr>
          <a:xfrm>
            <a:off x="2608016" y="3176986"/>
            <a:ext cx="5917224" cy="1041239"/>
            <a:chOff x="2448360" y="3360166"/>
            <a:chExt cx="6480175" cy="1496712"/>
          </a:xfrm>
        </p:grpSpPr>
        <p:sp>
          <p:nvSpPr>
            <p:cNvPr id="7" name="Text Box 8">
              <a:extLst>
                <a:ext uri="{FF2B5EF4-FFF2-40B4-BE49-F238E27FC236}">
                  <a16:creationId xmlns:a16="http://schemas.microsoft.com/office/drawing/2014/main" id="{D0B7E55A-D33F-4E89-876A-98600864F55B}"/>
                </a:ext>
              </a:extLst>
            </p:cNvPr>
            <p:cNvSpPr txBox="1">
              <a:spLocks noChangeArrowheads="1"/>
            </p:cNvSpPr>
            <p:nvPr/>
          </p:nvSpPr>
          <p:spPr bwMode="auto">
            <a:xfrm>
              <a:off x="3867585" y="4194509"/>
              <a:ext cx="198183" cy="499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zh-CN" sz="2400">
                <a:solidFill>
                  <a:srgbClr val="020202"/>
                </a:solidFill>
                <a:latin typeface="微软雅黑" panose="020B0503020204020204" pitchFamily="34" charset="-122"/>
                <a:ea typeface="微软雅黑" panose="020B0503020204020204" pitchFamily="34" charset="-122"/>
              </a:endParaRPr>
            </a:p>
          </p:txBody>
        </p:sp>
        <p:sp>
          <p:nvSpPr>
            <p:cNvPr id="8" name="Rectangle 9">
              <a:extLst>
                <a:ext uri="{FF2B5EF4-FFF2-40B4-BE49-F238E27FC236}">
                  <a16:creationId xmlns:a16="http://schemas.microsoft.com/office/drawing/2014/main" id="{5BA30829-F66B-45B9-AE4D-7769B298F033}"/>
                </a:ext>
              </a:extLst>
            </p:cNvPr>
            <p:cNvSpPr>
              <a:spLocks noChangeArrowheads="1"/>
            </p:cNvSpPr>
            <p:nvPr/>
          </p:nvSpPr>
          <p:spPr bwMode="auto">
            <a:xfrm>
              <a:off x="2448360" y="3489008"/>
              <a:ext cx="6480175" cy="499779"/>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sz="2400">
                <a:solidFill>
                  <a:srgbClr val="020202"/>
                </a:solidFill>
                <a:latin typeface="微软雅黑" panose="020B0503020204020204" pitchFamily="34" charset="-122"/>
                <a:ea typeface="微软雅黑" panose="020B0503020204020204" pitchFamily="34" charset="-122"/>
              </a:endParaRPr>
            </a:p>
          </p:txBody>
        </p:sp>
        <p:sp>
          <p:nvSpPr>
            <p:cNvPr id="9" name="Text Box 11">
              <a:extLst>
                <a:ext uri="{FF2B5EF4-FFF2-40B4-BE49-F238E27FC236}">
                  <a16:creationId xmlns:a16="http://schemas.microsoft.com/office/drawing/2014/main" id="{A7B0E9BE-B058-4951-B025-2162DC04C531}"/>
                </a:ext>
              </a:extLst>
            </p:cNvPr>
            <p:cNvSpPr txBox="1">
              <a:spLocks noChangeArrowheads="1"/>
            </p:cNvSpPr>
            <p:nvPr/>
          </p:nvSpPr>
          <p:spPr bwMode="auto">
            <a:xfrm>
              <a:off x="2982009" y="3360166"/>
              <a:ext cx="976415" cy="70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en-US" altLang="zh-CN" sz="1600" dirty="0">
                  <a:solidFill>
                    <a:srgbClr val="020202"/>
                  </a:solidFill>
                  <a:latin typeface="微软雅黑" panose="020B0503020204020204" pitchFamily="34" charset="-122"/>
                  <a:ea typeface="微软雅黑" panose="020B0503020204020204" pitchFamily="34" charset="-122"/>
                </a:rPr>
                <a:t>Priority</a:t>
              </a:r>
            </a:p>
          </p:txBody>
        </p:sp>
        <p:sp>
          <p:nvSpPr>
            <p:cNvPr id="10" name="Text Box 12">
              <a:extLst>
                <a:ext uri="{FF2B5EF4-FFF2-40B4-BE49-F238E27FC236}">
                  <a16:creationId xmlns:a16="http://schemas.microsoft.com/office/drawing/2014/main" id="{23D39338-F602-4257-8439-ACB6E0EB130A}"/>
                </a:ext>
              </a:extLst>
            </p:cNvPr>
            <p:cNvSpPr txBox="1">
              <a:spLocks noChangeArrowheads="1"/>
            </p:cNvSpPr>
            <p:nvPr/>
          </p:nvSpPr>
          <p:spPr bwMode="auto">
            <a:xfrm>
              <a:off x="6026951" y="3360166"/>
              <a:ext cx="1658254" cy="70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en-US" altLang="zh-CN" sz="1600" dirty="0">
                  <a:solidFill>
                    <a:srgbClr val="020202"/>
                  </a:solidFill>
                  <a:latin typeface="微软雅黑" panose="020B0503020204020204" pitchFamily="34" charset="-122"/>
                  <a:ea typeface="微软雅黑" panose="020B0503020204020204" pitchFamily="34" charset="-122"/>
                </a:rPr>
                <a:t>MAC Address</a:t>
              </a:r>
            </a:p>
          </p:txBody>
        </p:sp>
        <p:sp>
          <p:nvSpPr>
            <p:cNvPr id="11" name="Line 13">
              <a:extLst>
                <a:ext uri="{FF2B5EF4-FFF2-40B4-BE49-F238E27FC236}">
                  <a16:creationId xmlns:a16="http://schemas.microsoft.com/office/drawing/2014/main" id="{CF163364-2BF1-4E4B-A1B8-111F359FEAC4}"/>
                </a:ext>
              </a:extLst>
            </p:cNvPr>
            <p:cNvSpPr>
              <a:spLocks noChangeShapeType="1"/>
            </p:cNvSpPr>
            <p:nvPr/>
          </p:nvSpPr>
          <p:spPr bwMode="auto">
            <a:xfrm>
              <a:off x="2448360" y="4075447"/>
              <a:ext cx="0" cy="431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400">
                <a:latin typeface="微软雅黑" panose="020B0503020204020204" pitchFamily="34" charset="-122"/>
                <a:ea typeface="微软雅黑" panose="020B0503020204020204" pitchFamily="34" charset="-122"/>
              </a:endParaRPr>
            </a:p>
          </p:txBody>
        </p:sp>
        <p:sp>
          <p:nvSpPr>
            <p:cNvPr id="12" name="Line 14">
              <a:extLst>
                <a:ext uri="{FF2B5EF4-FFF2-40B4-BE49-F238E27FC236}">
                  <a16:creationId xmlns:a16="http://schemas.microsoft.com/office/drawing/2014/main" id="{640EDDAA-0AB7-4DD1-BB4D-03E189F4FC4D}"/>
                </a:ext>
              </a:extLst>
            </p:cNvPr>
            <p:cNvSpPr>
              <a:spLocks noChangeShapeType="1"/>
            </p:cNvSpPr>
            <p:nvPr/>
          </p:nvSpPr>
          <p:spPr bwMode="auto">
            <a:xfrm>
              <a:off x="4680385" y="4062747"/>
              <a:ext cx="0" cy="431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400">
                <a:latin typeface="微软雅黑" panose="020B0503020204020204" pitchFamily="34" charset="-122"/>
                <a:ea typeface="微软雅黑" panose="020B0503020204020204" pitchFamily="34" charset="-122"/>
              </a:endParaRPr>
            </a:p>
          </p:txBody>
        </p:sp>
        <p:sp>
          <p:nvSpPr>
            <p:cNvPr id="13" name="Line 15">
              <a:extLst>
                <a:ext uri="{FF2B5EF4-FFF2-40B4-BE49-F238E27FC236}">
                  <a16:creationId xmlns:a16="http://schemas.microsoft.com/office/drawing/2014/main" id="{36372B22-59E3-4C2E-9A52-0316ADC8C2EB}"/>
                </a:ext>
              </a:extLst>
            </p:cNvPr>
            <p:cNvSpPr>
              <a:spLocks noChangeShapeType="1"/>
            </p:cNvSpPr>
            <p:nvPr/>
          </p:nvSpPr>
          <p:spPr bwMode="auto">
            <a:xfrm>
              <a:off x="8928535" y="4062747"/>
              <a:ext cx="0" cy="431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400">
                <a:latin typeface="微软雅黑" panose="020B0503020204020204" pitchFamily="34" charset="-122"/>
                <a:ea typeface="微软雅黑" panose="020B0503020204020204" pitchFamily="34" charset="-122"/>
              </a:endParaRPr>
            </a:p>
          </p:txBody>
        </p:sp>
        <p:sp>
          <p:nvSpPr>
            <p:cNvPr id="14" name="Text Box 17">
              <a:extLst>
                <a:ext uri="{FF2B5EF4-FFF2-40B4-BE49-F238E27FC236}">
                  <a16:creationId xmlns:a16="http://schemas.microsoft.com/office/drawing/2014/main" id="{CB63955C-7434-4293-AC30-FFCB9419C898}"/>
                </a:ext>
              </a:extLst>
            </p:cNvPr>
            <p:cNvSpPr txBox="1">
              <a:spLocks noChangeArrowheads="1"/>
            </p:cNvSpPr>
            <p:nvPr/>
          </p:nvSpPr>
          <p:spPr bwMode="auto">
            <a:xfrm>
              <a:off x="6264710" y="4225341"/>
              <a:ext cx="767346" cy="499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en-US" altLang="zh-CN" sz="1600" dirty="0">
                  <a:solidFill>
                    <a:srgbClr val="020202"/>
                  </a:solidFill>
                  <a:latin typeface="微软雅黑" panose="020B0503020204020204" pitchFamily="34" charset="-122"/>
                  <a:ea typeface="微软雅黑" panose="020B0503020204020204" pitchFamily="34" charset="-122"/>
                </a:rPr>
                <a:t>6</a:t>
              </a:r>
              <a:r>
                <a:rPr kumimoji="0" lang="zh-CN" altLang="en-US" sz="1600" dirty="0">
                  <a:solidFill>
                    <a:srgbClr val="020202"/>
                  </a:solidFill>
                  <a:latin typeface="微软雅黑" panose="020B0503020204020204" pitchFamily="34" charset="-122"/>
                  <a:ea typeface="微软雅黑" panose="020B0503020204020204" pitchFamily="34" charset="-122"/>
                </a:rPr>
                <a:t>字节</a:t>
              </a:r>
            </a:p>
          </p:txBody>
        </p:sp>
        <p:sp>
          <p:nvSpPr>
            <p:cNvPr id="15" name="Line 18">
              <a:extLst>
                <a:ext uri="{FF2B5EF4-FFF2-40B4-BE49-F238E27FC236}">
                  <a16:creationId xmlns:a16="http://schemas.microsoft.com/office/drawing/2014/main" id="{B4947A1C-0C43-40AF-86FD-1CD6794CDF61}"/>
                </a:ext>
              </a:extLst>
            </p:cNvPr>
            <p:cNvSpPr>
              <a:spLocks noChangeShapeType="1"/>
            </p:cNvSpPr>
            <p:nvPr/>
          </p:nvSpPr>
          <p:spPr bwMode="auto">
            <a:xfrm flipV="1">
              <a:off x="4680385" y="4278647"/>
              <a:ext cx="4248150" cy="1270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1400">
                <a:latin typeface="微软雅黑" panose="020B0503020204020204" pitchFamily="34" charset="-122"/>
                <a:ea typeface="微软雅黑" panose="020B0503020204020204" pitchFamily="34" charset="-122"/>
              </a:endParaRPr>
            </a:p>
          </p:txBody>
        </p:sp>
        <p:sp>
          <p:nvSpPr>
            <p:cNvPr id="16" name="Line 19">
              <a:extLst>
                <a:ext uri="{FF2B5EF4-FFF2-40B4-BE49-F238E27FC236}">
                  <a16:creationId xmlns:a16="http://schemas.microsoft.com/office/drawing/2014/main" id="{F106C95F-DFF3-40B2-BBDB-68E1A1C6F4E0}"/>
                </a:ext>
              </a:extLst>
            </p:cNvPr>
            <p:cNvSpPr>
              <a:spLocks noChangeShapeType="1"/>
            </p:cNvSpPr>
            <p:nvPr/>
          </p:nvSpPr>
          <p:spPr bwMode="auto">
            <a:xfrm>
              <a:off x="2448360" y="4291347"/>
              <a:ext cx="2159000"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1400">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93D4AE9B-5F1E-43B5-A1D3-C68953463D00}"/>
                </a:ext>
              </a:extLst>
            </p:cNvPr>
            <p:cNvCxnSpPr/>
            <p:nvPr/>
          </p:nvCxnSpPr>
          <p:spPr>
            <a:xfrm flipV="1">
              <a:off x="4680385" y="3493957"/>
              <a:ext cx="0" cy="46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Box 17">
              <a:extLst>
                <a:ext uri="{FF2B5EF4-FFF2-40B4-BE49-F238E27FC236}">
                  <a16:creationId xmlns:a16="http://schemas.microsoft.com/office/drawing/2014/main" id="{32D424AE-B6AF-4881-BF92-9198AEBCA662}"/>
                </a:ext>
              </a:extLst>
            </p:cNvPr>
            <p:cNvSpPr txBox="1">
              <a:spLocks noChangeArrowheads="1"/>
            </p:cNvSpPr>
            <p:nvPr/>
          </p:nvSpPr>
          <p:spPr bwMode="auto">
            <a:xfrm>
              <a:off x="2942320" y="4225340"/>
              <a:ext cx="783308" cy="63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en-US" altLang="zh-CN" sz="1600" dirty="0">
                  <a:solidFill>
                    <a:srgbClr val="020202"/>
                  </a:solidFill>
                  <a:latin typeface="微软雅黑" panose="020B0503020204020204" pitchFamily="34" charset="-122"/>
                  <a:ea typeface="微软雅黑" panose="020B0503020204020204" pitchFamily="34" charset="-122"/>
                </a:rPr>
                <a:t>2</a:t>
              </a:r>
              <a:r>
                <a:rPr kumimoji="0" lang="zh-CN" altLang="en-US" sz="1600" dirty="0">
                  <a:solidFill>
                    <a:srgbClr val="020202"/>
                  </a:solidFill>
                  <a:latin typeface="微软雅黑" panose="020B0503020204020204" pitchFamily="34" charset="-122"/>
                  <a:ea typeface="微软雅黑" panose="020B0503020204020204" pitchFamily="34" charset="-122"/>
                </a:rPr>
                <a:t>字节</a:t>
              </a:r>
            </a:p>
          </p:txBody>
        </p:sp>
      </p:grpSp>
    </p:spTree>
    <p:extLst>
      <p:ext uri="{BB962C8B-B14F-4D97-AF65-F5344CB8AC3E}">
        <p14:creationId xmlns:p14="http://schemas.microsoft.com/office/powerpoint/2010/main" val="2334604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zh-CN" dirty="0"/>
              <a:t>生成树</a:t>
            </a:r>
            <a:r>
              <a:rPr kumimoji="1" lang="zh-CN" altLang="en-US" dirty="0"/>
              <a:t>的三个选举过程</a:t>
            </a:r>
            <a:endParaRPr kumimoji="1" lang="en-US" altLang="zh-CN" dirty="0"/>
          </a:p>
          <a:p>
            <a:pPr marL="457200" lvl="3" indent="0">
              <a:lnSpc>
                <a:spcPct val="120000"/>
              </a:lnSpc>
              <a:buNone/>
            </a:pPr>
            <a:r>
              <a:rPr kumimoji="0" lang="en-US" altLang="zh-CN" sz="2800" dirty="0">
                <a:latin typeface="微软雅黑" panose="020B0503020204020204" pitchFamily="34" charset="-122"/>
                <a:ea typeface="微软雅黑" panose="020B0503020204020204" pitchFamily="34" charset="-122"/>
              </a:rPr>
              <a:t>(1) </a:t>
            </a:r>
            <a:r>
              <a:rPr kumimoji="0" lang="zh-CN" altLang="en-US" sz="2800" dirty="0">
                <a:latin typeface="微软雅黑" panose="020B0503020204020204" pitchFamily="34" charset="-122"/>
                <a:ea typeface="微软雅黑" panose="020B0503020204020204" pitchFamily="34" charset="-122"/>
              </a:rPr>
              <a:t>选举</a:t>
            </a:r>
            <a:r>
              <a:rPr kumimoji="0" lang="zh-CN" altLang="en-US" sz="2800" dirty="0">
                <a:solidFill>
                  <a:srgbClr val="C00000"/>
                </a:solidFill>
                <a:latin typeface="微软雅黑" panose="020B0503020204020204" pitchFamily="34" charset="-122"/>
                <a:ea typeface="微软雅黑" panose="020B0503020204020204" pitchFamily="34" charset="-122"/>
              </a:rPr>
              <a:t>根桥</a:t>
            </a:r>
            <a:r>
              <a:rPr kumimoji="0" lang="en-US" altLang="zh-CN" sz="2800" dirty="0">
                <a:latin typeface="微软雅黑" panose="020B0503020204020204" pitchFamily="34" charset="-122"/>
                <a:ea typeface="微软雅黑" panose="020B0503020204020204" pitchFamily="34" charset="-122"/>
              </a:rPr>
              <a:t>(Root Bridge) </a:t>
            </a:r>
            <a:r>
              <a:rPr kumimoji="0" lang="zh-CN" altLang="en-US" sz="2800" dirty="0">
                <a:latin typeface="微软雅黑" panose="020B0503020204020204" pitchFamily="34" charset="-122"/>
                <a:ea typeface="微软雅黑" panose="020B0503020204020204" pitchFamily="34" charset="-122"/>
              </a:rPr>
              <a:t>。</a:t>
            </a:r>
          </a:p>
          <a:p>
            <a:pPr marL="457200" lvl="3" indent="0">
              <a:lnSpc>
                <a:spcPct val="120000"/>
              </a:lnSpc>
              <a:buNone/>
            </a:pPr>
            <a:r>
              <a:rPr kumimoji="0" lang="en-US" altLang="zh-CN" sz="2800" dirty="0">
                <a:latin typeface="微软雅黑" panose="020B0503020204020204" pitchFamily="34" charset="-122"/>
                <a:ea typeface="微软雅黑" panose="020B0503020204020204" pitchFamily="34" charset="-122"/>
              </a:rPr>
              <a:t>(2) </a:t>
            </a:r>
            <a:r>
              <a:rPr kumimoji="0" lang="zh-CN" altLang="en-US" sz="2800" dirty="0">
                <a:latin typeface="微软雅黑" panose="020B0503020204020204" pitchFamily="34" charset="-122"/>
                <a:ea typeface="微软雅黑" panose="020B0503020204020204" pitchFamily="34" charset="-122"/>
              </a:rPr>
              <a:t>为每个非根桥选出一个</a:t>
            </a:r>
            <a:r>
              <a:rPr kumimoji="0" lang="zh-CN" altLang="en-US" sz="2800" dirty="0">
                <a:solidFill>
                  <a:srgbClr val="C00000"/>
                </a:solidFill>
                <a:latin typeface="微软雅黑" panose="020B0503020204020204" pitchFamily="34" charset="-122"/>
                <a:ea typeface="微软雅黑" panose="020B0503020204020204" pitchFamily="34" charset="-122"/>
              </a:rPr>
              <a:t>根端口</a:t>
            </a:r>
            <a:r>
              <a:rPr kumimoji="0" lang="zh-CN" altLang="en-US" sz="2800" dirty="0">
                <a:latin typeface="微软雅黑" panose="020B0503020204020204" pitchFamily="34" charset="-122"/>
                <a:ea typeface="微软雅黑" panose="020B0503020204020204" pitchFamily="34" charset="-122"/>
              </a:rPr>
              <a:t>（</a:t>
            </a:r>
            <a:r>
              <a:rPr kumimoji="0" lang="en-US" altLang="zh-CN" sz="2800" dirty="0">
                <a:latin typeface="微软雅黑" panose="020B0503020204020204" pitchFamily="34" charset="-122"/>
                <a:ea typeface="微软雅黑" panose="020B0503020204020204" pitchFamily="34" charset="-122"/>
              </a:rPr>
              <a:t>Root Port</a:t>
            </a:r>
            <a:r>
              <a:rPr kumimoji="0" lang="zh-CN" altLang="en-US" sz="2800" dirty="0">
                <a:latin typeface="微软雅黑" panose="020B0503020204020204" pitchFamily="34" charset="-122"/>
                <a:ea typeface="微软雅黑" panose="020B0503020204020204" pitchFamily="34" charset="-122"/>
              </a:rPr>
              <a:t>）。</a:t>
            </a:r>
          </a:p>
          <a:p>
            <a:pPr marL="457200" lvl="3" indent="0">
              <a:lnSpc>
                <a:spcPct val="120000"/>
              </a:lnSpc>
              <a:buNone/>
            </a:pPr>
            <a:r>
              <a:rPr kumimoji="0" lang="en-US" altLang="zh-CN" sz="2800" dirty="0">
                <a:latin typeface="微软雅黑" panose="020B0503020204020204" pitchFamily="34" charset="-122"/>
                <a:ea typeface="微软雅黑" panose="020B0503020204020204" pitchFamily="34" charset="-122"/>
              </a:rPr>
              <a:t>(3) </a:t>
            </a:r>
            <a:r>
              <a:rPr kumimoji="0" lang="zh-CN" altLang="en-US" sz="2800" dirty="0">
                <a:latin typeface="微软雅黑" panose="020B0503020204020204" pitchFamily="34" charset="-122"/>
                <a:ea typeface="微软雅黑" panose="020B0503020204020204" pitchFamily="34" charset="-122"/>
              </a:rPr>
              <a:t>为每个网段确定一个</a:t>
            </a:r>
            <a:r>
              <a:rPr kumimoji="0" lang="zh-CN" altLang="en-US" sz="2800" dirty="0">
                <a:solidFill>
                  <a:srgbClr val="C00000"/>
                </a:solidFill>
                <a:latin typeface="微软雅黑" panose="020B0503020204020204" pitchFamily="34" charset="-122"/>
                <a:ea typeface="微软雅黑" panose="020B0503020204020204" pitchFamily="34" charset="-122"/>
              </a:rPr>
              <a:t>指定端口</a:t>
            </a:r>
            <a:r>
              <a:rPr kumimoji="0" lang="zh-CN" altLang="en-US" sz="2800" dirty="0">
                <a:latin typeface="微软雅黑" panose="020B0503020204020204" pitchFamily="34" charset="-122"/>
                <a:ea typeface="微软雅黑" panose="020B0503020204020204" pitchFamily="34" charset="-122"/>
              </a:rPr>
              <a:t>（</a:t>
            </a:r>
            <a:r>
              <a:rPr kumimoji="0" lang="en-US" altLang="zh-CN" sz="2800" dirty="0">
                <a:latin typeface="微软雅黑" panose="020B0503020204020204" pitchFamily="34" charset="-122"/>
                <a:ea typeface="微软雅黑" panose="020B0503020204020204" pitchFamily="34" charset="-122"/>
              </a:rPr>
              <a:t>Designated Port</a:t>
            </a:r>
            <a:r>
              <a:rPr kumimoji="0" lang="zh-CN" altLang="en-US" sz="2800" dirty="0">
                <a:latin typeface="微软雅黑" panose="020B0503020204020204" pitchFamily="34" charset="-122"/>
                <a:ea typeface="微软雅黑" panose="020B0503020204020204" pitchFamily="34" charset="-122"/>
              </a:rPr>
              <a:t>）。</a:t>
            </a:r>
          </a:p>
          <a:p>
            <a:pPr marL="457200" lvl="1" indent="0">
              <a:lnSpc>
                <a:spcPct val="120000"/>
              </a:lnSpc>
              <a:buNone/>
            </a:pPr>
            <a:endParaRPr lang="zh-CN" altLang="zh-CN" dirty="0"/>
          </a:p>
          <a:p>
            <a:pPr marL="0" indent="0">
              <a:lnSpc>
                <a:spcPct val="120000"/>
              </a:lnSpc>
              <a:buNone/>
            </a:pPr>
            <a:endParaRPr kumimoji="1" lang="zh-CN" altLang="en-US" dirty="0"/>
          </a:p>
        </p:txBody>
      </p:sp>
      <p:sp>
        <p:nvSpPr>
          <p:cNvPr id="8" name="日期占位符 36">
            <a:extLst>
              <a:ext uri="{FF2B5EF4-FFF2-40B4-BE49-F238E27FC236}">
                <a16:creationId xmlns:a16="http://schemas.microsoft.com/office/drawing/2014/main" id="{323EE069-84CF-4295-BE7B-EAA42EB7B9D7}"/>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C2533922-68D1-4B9D-8BD9-4B3869F0DC62}"/>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109</a:t>
            </a:fld>
            <a:endParaRPr kumimoji="1" lang="zh-CN" altLang="en-US" dirty="0"/>
          </a:p>
        </p:txBody>
      </p:sp>
    </p:spTree>
    <p:extLst>
      <p:ext uri="{BB962C8B-B14F-4D97-AF65-F5344CB8AC3E}">
        <p14:creationId xmlns:p14="http://schemas.microsoft.com/office/powerpoint/2010/main" val="2165628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某时由谁来访问共享信道呢？</a:t>
            </a:r>
          </a:p>
        </p:txBody>
      </p:sp>
      <p:sp>
        <p:nvSpPr>
          <p:cNvPr id="3" name="内容占位符 2"/>
          <p:cNvSpPr>
            <a:spLocks noGrp="1"/>
          </p:cNvSpPr>
          <p:nvPr>
            <p:ph idx="1"/>
          </p:nvPr>
        </p:nvSpPr>
        <p:spPr/>
        <p:txBody>
          <a:bodyPr/>
          <a:lstStyle/>
          <a:p>
            <a:pPr>
              <a:lnSpc>
                <a:spcPct val="150000"/>
              </a:lnSpc>
            </a:pPr>
            <a:r>
              <a:rPr lang="zh-CN" altLang="en-US" sz="2600" dirty="0"/>
              <a:t>广播信道面临的问题</a:t>
            </a:r>
          </a:p>
          <a:p>
            <a:pPr lvl="1" indent="-436245">
              <a:lnSpc>
                <a:spcPct val="150000"/>
              </a:lnSpc>
            </a:pPr>
            <a:r>
              <a:rPr lang="zh-CN" altLang="en-US" sz="2200" dirty="0"/>
              <a:t>可能两个（或更多）站点同时请求占用信道</a:t>
            </a:r>
          </a:p>
          <a:p>
            <a:pPr>
              <a:lnSpc>
                <a:spcPct val="150000"/>
              </a:lnSpc>
            </a:pPr>
            <a:r>
              <a:rPr lang="zh-CN" altLang="en-US" sz="2600" dirty="0"/>
              <a:t>解决办法：介质的多路访问控制</a:t>
            </a:r>
          </a:p>
          <a:p>
            <a:pPr lvl="1" indent="-436245">
              <a:lnSpc>
                <a:spcPct val="150000"/>
              </a:lnSpc>
            </a:pPr>
            <a:r>
              <a:rPr lang="zh-CN" altLang="en-US" sz="2200" dirty="0"/>
              <a:t>在多路访问信道上确定下一个使用者（信道分配）</a:t>
            </a:r>
            <a:endParaRPr lang="en-US" altLang="zh-CN" sz="2200" dirty="0"/>
          </a:p>
          <a:p>
            <a:pPr>
              <a:lnSpc>
                <a:spcPct val="150000"/>
              </a:lnSpc>
            </a:pPr>
            <a:r>
              <a:rPr lang="zh-CN" altLang="en-US" dirty="0"/>
              <a:t>怎么介质访问控制（分配信道）？</a:t>
            </a:r>
            <a:endParaRPr lang="en-US" altLang="zh-CN" dirty="0"/>
          </a:p>
          <a:p>
            <a:pPr lvl="1">
              <a:lnSpc>
                <a:spcPct val="150000"/>
              </a:lnSpc>
            </a:pPr>
            <a:r>
              <a:rPr lang="zh-CN" altLang="en-US" dirty="0"/>
              <a:t>静态分配</a:t>
            </a:r>
            <a:endParaRPr lang="en-US" altLang="zh-CN" dirty="0"/>
          </a:p>
          <a:p>
            <a:pPr lvl="1">
              <a:lnSpc>
                <a:spcPct val="150000"/>
              </a:lnSpc>
            </a:pPr>
            <a:r>
              <a:rPr lang="zh-CN" altLang="en-US" dirty="0"/>
              <a:t>动态分配</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a:t>
            </a:fld>
            <a:endParaRPr kumimoji="1" lang="zh-CN" altLang="en-US" dirty="0"/>
          </a:p>
        </p:txBody>
      </p:sp>
      <p:graphicFrame>
        <p:nvGraphicFramePr>
          <p:cNvPr id="6" name="对象 5"/>
          <p:cNvGraphicFramePr>
            <a:graphicFrameLocks noChangeAspect="1"/>
          </p:cNvGraphicFramePr>
          <p:nvPr>
            <p:extLst/>
          </p:nvPr>
        </p:nvGraphicFramePr>
        <p:xfrm>
          <a:off x="7856924" y="2738239"/>
          <a:ext cx="3342791" cy="2494759"/>
        </p:xfrm>
        <a:graphic>
          <a:graphicData uri="http://schemas.openxmlformats.org/presentationml/2006/ole">
            <mc:AlternateContent xmlns:mc="http://schemas.openxmlformats.org/markup-compatibility/2006">
              <mc:Choice xmlns:v="urn:schemas-microsoft-com:vml" Requires="v">
                <p:oleObj spid="_x0000_s4170" name="Visio" r:id="rId4" imgW="2313207" imgH="1725535" progId="Visio.Drawing.15">
                  <p:embed/>
                </p:oleObj>
              </mc:Choice>
              <mc:Fallback>
                <p:oleObj name="Visio" r:id="rId4" imgW="2313207" imgH="1725535" progId="Visio.Drawing.15">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6924" y="2738239"/>
                        <a:ext cx="3342791" cy="2494759"/>
                      </a:xfrm>
                      <a:prstGeom prst="rect">
                        <a:avLst/>
                      </a:prstGeom>
                      <a:noFill/>
                    </p:spPr>
                  </p:pic>
                </p:oleObj>
              </mc:Fallback>
            </mc:AlternateContent>
          </a:graphicData>
        </a:graphic>
      </p:graphicFrame>
      <p:sp>
        <p:nvSpPr>
          <p:cNvPr id="7" name="日期占位符 3"/>
          <p:cNvSpPr>
            <a:spLocks noGrp="1"/>
          </p:cNvSpPr>
          <p:nvPr>
            <p:ph type="dt" sz="half" idx="10"/>
          </p:nvPr>
        </p:nvSpPr>
        <p:spPr>
          <a:xfrm>
            <a:off x="197335" y="6489303"/>
            <a:ext cx="2743200" cy="365125"/>
          </a:xfrm>
        </p:spPr>
        <p:txBody>
          <a:bodyPr/>
          <a:lstStyle/>
          <a:p>
            <a:r>
              <a:rPr kumimoji="1" lang="en-US" altLang="zh-CN" dirty="0"/>
              <a:t>4.1.1 </a:t>
            </a:r>
            <a:r>
              <a:rPr kumimoji="1" lang="zh-CN" altLang="en-US" dirty="0"/>
              <a:t>局域网信道</a:t>
            </a:r>
          </a:p>
        </p:txBody>
      </p:sp>
    </p:spTree>
    <p:extLst>
      <p:ext uri="{BB962C8B-B14F-4D97-AF65-F5344CB8AC3E}">
        <p14:creationId xmlns:p14="http://schemas.microsoft.com/office/powerpoint/2010/main" val="8552324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zh-CN" dirty="0"/>
              <a:t>生成树</a:t>
            </a:r>
            <a:r>
              <a:rPr kumimoji="1" lang="zh-CN" altLang="en-US" dirty="0"/>
              <a:t>的选举过程</a:t>
            </a:r>
            <a:r>
              <a:rPr kumimoji="1" lang="en-US" altLang="zh-CN" dirty="0"/>
              <a:t>1</a:t>
            </a:r>
            <a:r>
              <a:rPr kumimoji="1" lang="zh-CN" altLang="en-US" dirty="0"/>
              <a:t>：选举根桥</a:t>
            </a:r>
            <a:endParaRPr kumimoji="1" lang="en-US" altLang="zh-CN" dirty="0"/>
          </a:p>
          <a:p>
            <a:pPr lvl="1">
              <a:lnSpc>
                <a:spcPct val="120000"/>
              </a:lnSpc>
            </a:pPr>
            <a:r>
              <a:rPr lang="zh-CN" altLang="en-US" sz="2600" dirty="0">
                <a:latin typeface="微软雅黑" panose="020B0503020204020204" pitchFamily="34" charset="-122"/>
                <a:ea typeface="微软雅黑" panose="020B0503020204020204" pitchFamily="34" charset="-122"/>
              </a:rPr>
              <a:t>同一广播域中的所有交换机均参与选举；</a:t>
            </a:r>
            <a:endParaRPr lang="en-US" altLang="zh-CN" sz="2600" dirty="0">
              <a:latin typeface="微软雅黑" panose="020B0503020204020204" pitchFamily="34" charset="-122"/>
              <a:ea typeface="微软雅黑" panose="020B0503020204020204" pitchFamily="34" charset="-122"/>
            </a:endParaRPr>
          </a:p>
          <a:p>
            <a:pPr lvl="1">
              <a:lnSpc>
                <a:spcPct val="120000"/>
              </a:lnSpc>
            </a:pPr>
            <a:r>
              <a:rPr kumimoji="0" lang="zh-CN" altLang="en-US" sz="2600" dirty="0">
                <a:latin typeface="微软雅黑" panose="020B0503020204020204" pitchFamily="34" charset="-122"/>
                <a:ea typeface="微软雅黑" panose="020B0503020204020204" pitchFamily="34" charset="-122"/>
              </a:rPr>
              <a:t>桥</a:t>
            </a:r>
            <a:r>
              <a:rPr kumimoji="0" lang="en-US" altLang="zh-CN" sz="2600" dirty="0">
                <a:solidFill>
                  <a:srgbClr val="C00000"/>
                </a:solidFill>
                <a:latin typeface="微软雅黑" panose="020B0503020204020204" pitchFamily="34" charset="-122"/>
                <a:ea typeface="微软雅黑" panose="020B0503020204020204" pitchFamily="34" charset="-122"/>
              </a:rPr>
              <a:t>ID</a:t>
            </a:r>
            <a:r>
              <a:rPr kumimoji="0" lang="zh-CN" altLang="en-US" sz="2600" dirty="0">
                <a:solidFill>
                  <a:srgbClr val="C00000"/>
                </a:solidFill>
                <a:latin typeface="微软雅黑" panose="020B0503020204020204" pitchFamily="34" charset="-122"/>
                <a:ea typeface="微软雅黑" panose="020B0503020204020204" pitchFamily="34" charset="-122"/>
              </a:rPr>
              <a:t>最小</a:t>
            </a:r>
            <a:r>
              <a:rPr kumimoji="0" lang="zh-CN" altLang="en-US" sz="2600" dirty="0">
                <a:latin typeface="微软雅黑" panose="020B0503020204020204" pitchFamily="34" charset="-122"/>
                <a:ea typeface="微软雅黑" panose="020B0503020204020204" pitchFamily="34" charset="-122"/>
              </a:rPr>
              <a:t>的</a:t>
            </a:r>
            <a:r>
              <a:rPr lang="zh-CN" altLang="en-US" sz="2600" dirty="0">
                <a:latin typeface="微软雅黑" panose="020B0503020204020204" pitchFamily="34" charset="-122"/>
                <a:ea typeface="微软雅黑" panose="020B0503020204020204" pitchFamily="34" charset="-122"/>
              </a:rPr>
              <a:t>交换机（网桥）</a:t>
            </a:r>
            <a:r>
              <a:rPr kumimoji="0" lang="zh-CN" altLang="en-US" sz="2600" dirty="0">
                <a:latin typeface="微软雅黑" panose="020B0503020204020204" pitchFamily="34" charset="-122"/>
                <a:ea typeface="微软雅黑" panose="020B0503020204020204" pitchFamily="34" charset="-122"/>
              </a:rPr>
              <a:t>成为生成树的</a:t>
            </a:r>
            <a:r>
              <a:rPr kumimoji="0" lang="zh-CN" altLang="en-US" sz="2600" dirty="0">
                <a:solidFill>
                  <a:srgbClr val="C00000"/>
                </a:solidFill>
                <a:latin typeface="微软雅黑" panose="020B0503020204020204" pitchFamily="34" charset="-122"/>
                <a:ea typeface="微软雅黑" panose="020B0503020204020204" pitchFamily="34" charset="-122"/>
              </a:rPr>
              <a:t>根</a:t>
            </a:r>
            <a:r>
              <a:rPr kumimoji="0" lang="zh-CN" altLang="en-US" sz="2600" dirty="0">
                <a:latin typeface="微软雅黑" panose="020B0503020204020204" pitchFamily="34" charset="-122"/>
                <a:ea typeface="微软雅黑" panose="020B0503020204020204" pitchFamily="34" charset="-122"/>
              </a:rPr>
              <a:t>；</a:t>
            </a:r>
            <a:endParaRPr kumimoji="0" lang="en-US" altLang="zh-CN" sz="2600" dirty="0">
              <a:latin typeface="微软雅黑" panose="020B0503020204020204" pitchFamily="34" charset="-122"/>
              <a:ea typeface="微软雅黑" panose="020B0503020204020204" pitchFamily="34" charset="-122"/>
            </a:endParaRPr>
          </a:p>
          <a:p>
            <a:pPr lvl="1">
              <a:lnSpc>
                <a:spcPct val="120000"/>
              </a:lnSpc>
            </a:pPr>
            <a:r>
              <a:rPr kumimoji="0" lang="zh-CN" altLang="en-US" sz="2600" dirty="0">
                <a:latin typeface="微软雅黑" panose="020B0503020204020204" pitchFamily="34" charset="-122"/>
                <a:ea typeface="微软雅黑" panose="020B0503020204020204" pitchFamily="34" charset="-122"/>
              </a:rPr>
              <a:t>在给定广播域内只有一个根桥，其它均为非根桥。</a:t>
            </a:r>
            <a:endParaRPr kumimoji="0" lang="en-US" altLang="zh-CN" sz="2600" dirty="0">
              <a:latin typeface="微软雅黑" panose="020B0503020204020204" pitchFamily="34" charset="-122"/>
              <a:ea typeface="微软雅黑" panose="020B0503020204020204" pitchFamily="34" charset="-122"/>
            </a:endParaRPr>
          </a:p>
          <a:p>
            <a:pPr lvl="1">
              <a:lnSpc>
                <a:spcPct val="120000"/>
              </a:lnSpc>
            </a:pPr>
            <a:r>
              <a:rPr kumimoji="0" lang="zh-CN" altLang="en-US" sz="2600" dirty="0">
                <a:latin typeface="微软雅黑" panose="020B0503020204020204" pitchFamily="34" charset="-122"/>
                <a:ea typeface="微软雅黑" panose="020B0503020204020204" pitchFamily="34" charset="-122"/>
              </a:rPr>
              <a:t>根桥的所有端口都处在</a:t>
            </a:r>
            <a:r>
              <a:rPr kumimoji="0" lang="zh-CN" altLang="en-US" sz="2600" dirty="0">
                <a:solidFill>
                  <a:srgbClr val="7030A0"/>
                </a:solidFill>
                <a:latin typeface="微软雅黑" panose="020B0503020204020204" pitchFamily="34" charset="-122"/>
                <a:ea typeface="微软雅黑" panose="020B0503020204020204" pitchFamily="34" charset="-122"/>
              </a:rPr>
              <a:t>转发状态</a:t>
            </a:r>
            <a:r>
              <a:rPr kumimoji="0" lang="zh-CN" altLang="en-US" sz="2600" dirty="0">
                <a:latin typeface="微软雅黑" panose="020B0503020204020204" pitchFamily="34" charset="-122"/>
                <a:ea typeface="微软雅黑" panose="020B0503020204020204" pitchFamily="34" charset="-122"/>
              </a:rPr>
              <a:t>。   </a:t>
            </a:r>
            <a:endParaRPr lang="zh-CN" altLang="zh-CN" sz="2600" dirty="0">
              <a:latin typeface="微软雅黑" panose="020B0503020204020204" pitchFamily="34" charset="-122"/>
              <a:ea typeface="微软雅黑" panose="020B0503020204020204" pitchFamily="34" charset="-122"/>
            </a:endParaRPr>
          </a:p>
          <a:p>
            <a:pPr marL="0" indent="0">
              <a:lnSpc>
                <a:spcPct val="120000"/>
              </a:lnSpc>
              <a:buNone/>
            </a:pPr>
            <a:endParaRPr kumimoji="1" lang="zh-CN" altLang="en-US" dirty="0"/>
          </a:p>
        </p:txBody>
      </p:sp>
      <p:sp>
        <p:nvSpPr>
          <p:cNvPr id="5" name="对话气泡: 圆角矩形 4">
            <a:extLst>
              <a:ext uri="{FF2B5EF4-FFF2-40B4-BE49-F238E27FC236}">
                <a16:creationId xmlns:a16="http://schemas.microsoft.com/office/drawing/2014/main" id="{215E8B43-BD29-413E-AE29-4B932621EFD3}"/>
              </a:ext>
            </a:extLst>
          </p:cNvPr>
          <p:cNvSpPr/>
          <p:nvPr/>
        </p:nvSpPr>
        <p:spPr>
          <a:xfrm>
            <a:off x="4579631" y="4520851"/>
            <a:ext cx="3534354" cy="500890"/>
          </a:xfrm>
          <a:prstGeom prst="wedgeRoundRectCallout">
            <a:avLst>
              <a:gd name="adj1" fmla="val -21782"/>
              <a:gd name="adj2" fmla="val -119746"/>
              <a:gd name="adj3" fmla="val 16667"/>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icrosoft YaHei" panose="020B0503020204020204" pitchFamily="34" charset="-122"/>
                <a:ea typeface="黑体" panose="02010609060101010101" pitchFamily="49" charset="-122"/>
              </a:rPr>
              <a:t>可以接收和发送数据帧</a:t>
            </a:r>
          </a:p>
        </p:txBody>
      </p:sp>
      <p:sp>
        <p:nvSpPr>
          <p:cNvPr id="9" name="日期占位符 36">
            <a:extLst>
              <a:ext uri="{FF2B5EF4-FFF2-40B4-BE49-F238E27FC236}">
                <a16:creationId xmlns:a16="http://schemas.microsoft.com/office/drawing/2014/main" id="{4B51DE0A-C113-4CDC-84EC-002B2984C575}"/>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0" name="灯片编号占位符 38">
            <a:extLst>
              <a:ext uri="{FF2B5EF4-FFF2-40B4-BE49-F238E27FC236}">
                <a16:creationId xmlns:a16="http://schemas.microsoft.com/office/drawing/2014/main" id="{38321A22-7B55-4273-A10F-41080761440B}"/>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110</a:t>
            </a:fld>
            <a:endParaRPr kumimoji="1" lang="zh-CN" altLang="en-US" dirty="0"/>
          </a:p>
        </p:txBody>
      </p:sp>
    </p:spTree>
    <p:extLst>
      <p:ext uri="{BB962C8B-B14F-4D97-AF65-F5344CB8AC3E}">
        <p14:creationId xmlns:p14="http://schemas.microsoft.com/office/powerpoint/2010/main" val="131755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1" end="1"/>
                                            </p:txEl>
                                          </p:spTgt>
                                        </p:tgtEl>
                                        <p:attrNameLst>
                                          <p:attrName>style.visibility</p:attrName>
                                        </p:attrNameLst>
                                      </p:cBhvr>
                                      <p:to>
                                        <p:strVal val="visible"/>
                                      </p:to>
                                    </p:set>
                                    <p:animEffect transition="in" filter="fade">
                                      <p:cBhvr>
                                        <p:cTn id="7" dur="500"/>
                                        <p:tgtEl>
                                          <p:spTgt spid="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2" end="2"/>
                                            </p:txEl>
                                          </p:spTgt>
                                        </p:tgtEl>
                                        <p:attrNameLst>
                                          <p:attrName>style.visibility</p:attrName>
                                        </p:attrNameLst>
                                      </p:cBhvr>
                                      <p:to>
                                        <p:strVal val="visible"/>
                                      </p:to>
                                    </p:set>
                                    <p:animEffect transition="in" filter="fade">
                                      <p:cBhvr>
                                        <p:cTn id="12" dur="500"/>
                                        <p:tgtEl>
                                          <p:spTgt spid="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3" end="3"/>
                                            </p:txEl>
                                          </p:spTgt>
                                        </p:tgtEl>
                                        <p:attrNameLst>
                                          <p:attrName>style.visibility</p:attrName>
                                        </p:attrNameLst>
                                      </p:cBhvr>
                                      <p:to>
                                        <p:strVal val="visible"/>
                                      </p:to>
                                    </p:set>
                                    <p:animEffect transition="in" filter="fade">
                                      <p:cBhvr>
                                        <p:cTn id="17" dur="500"/>
                                        <p:tgtEl>
                                          <p:spTgt spid="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xEl>
                                              <p:pRg st="4" end="4"/>
                                            </p:txEl>
                                          </p:spTgt>
                                        </p:tgtEl>
                                        <p:attrNameLst>
                                          <p:attrName>style.visibility</p:attrName>
                                        </p:attrNameLst>
                                      </p:cBhvr>
                                      <p:to>
                                        <p:strVal val="visible"/>
                                      </p:to>
                                    </p:set>
                                    <p:animEffect transition="in" filter="fade">
                                      <p:cBhvr>
                                        <p:cTn id="22" dur="500"/>
                                        <p:tgtEl>
                                          <p:spTgt spid="9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en-US" dirty="0"/>
              <a:t>根桥选举实例</a:t>
            </a:r>
            <a:endParaRPr kumimoji="1" lang="en-US" altLang="zh-CN" dirty="0"/>
          </a:p>
          <a:p>
            <a:pPr marL="0" indent="0">
              <a:lnSpc>
                <a:spcPct val="120000"/>
              </a:lnSpc>
              <a:buNone/>
            </a:pPr>
            <a:endParaRPr kumimoji="1" lang="zh-CN" altLang="en-US" dirty="0"/>
          </a:p>
        </p:txBody>
      </p:sp>
      <p:cxnSp>
        <p:nvCxnSpPr>
          <p:cNvPr id="4" name="直接连接符 3">
            <a:extLst>
              <a:ext uri="{FF2B5EF4-FFF2-40B4-BE49-F238E27FC236}">
                <a16:creationId xmlns:a16="http://schemas.microsoft.com/office/drawing/2014/main" id="{57BE9F3E-A98C-4C62-89F6-A0F17AC73796}"/>
              </a:ext>
            </a:extLst>
          </p:cNvPr>
          <p:cNvCxnSpPr>
            <a:cxnSpLocks/>
          </p:cNvCxnSpPr>
          <p:nvPr/>
        </p:nvCxnSpPr>
        <p:spPr>
          <a:xfrm flipV="1">
            <a:off x="4620126" y="3364407"/>
            <a:ext cx="1169660" cy="11863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直接连接符 11">
            <a:extLst>
              <a:ext uri="{FF2B5EF4-FFF2-40B4-BE49-F238E27FC236}">
                <a16:creationId xmlns:a16="http://schemas.microsoft.com/office/drawing/2014/main" id="{2ED35CDB-BFCF-44F0-BC5F-98CE87D0D44F}"/>
              </a:ext>
            </a:extLst>
          </p:cNvPr>
          <p:cNvCxnSpPr>
            <a:cxnSpLocks/>
          </p:cNvCxnSpPr>
          <p:nvPr/>
        </p:nvCxnSpPr>
        <p:spPr>
          <a:xfrm flipH="1" flipV="1">
            <a:off x="6254843" y="3339997"/>
            <a:ext cx="1385259" cy="1212752"/>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直接连接符 19">
            <a:extLst>
              <a:ext uri="{FF2B5EF4-FFF2-40B4-BE49-F238E27FC236}">
                <a16:creationId xmlns:a16="http://schemas.microsoft.com/office/drawing/2014/main" id="{C1B538D7-3B6D-4ADF-8CA4-0A093775DA7C}"/>
              </a:ext>
            </a:extLst>
          </p:cNvPr>
          <p:cNvCxnSpPr>
            <a:cxnSpLocks/>
          </p:cNvCxnSpPr>
          <p:nvPr/>
        </p:nvCxnSpPr>
        <p:spPr>
          <a:xfrm>
            <a:off x="4620126" y="4934817"/>
            <a:ext cx="3019976"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5" descr="通用交换机">
            <a:extLst>
              <a:ext uri="{FF2B5EF4-FFF2-40B4-BE49-F238E27FC236}">
                <a16:creationId xmlns:a16="http://schemas.microsoft.com/office/drawing/2014/main" id="{0376CC9E-3607-4C6D-97E4-C1C2667CA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732" y="4393227"/>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通用交换机">
            <a:extLst>
              <a:ext uri="{FF2B5EF4-FFF2-40B4-BE49-F238E27FC236}">
                <a16:creationId xmlns:a16="http://schemas.microsoft.com/office/drawing/2014/main" id="{874C7426-0C38-4FA8-8245-53BD19273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802" y="4416773"/>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通用交换机">
            <a:extLst>
              <a:ext uri="{FF2B5EF4-FFF2-40B4-BE49-F238E27FC236}">
                <a16:creationId xmlns:a16="http://schemas.microsoft.com/office/drawing/2014/main" id="{FDAE3C3A-7EAF-4BCC-8403-4941A6DBB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959" y="2843463"/>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本框 24">
            <a:extLst>
              <a:ext uri="{FF2B5EF4-FFF2-40B4-BE49-F238E27FC236}">
                <a16:creationId xmlns:a16="http://schemas.microsoft.com/office/drawing/2014/main" id="{C9B64B98-551C-43FA-92B5-6D8F8B2E5A1F}"/>
              </a:ext>
            </a:extLst>
          </p:cNvPr>
          <p:cNvSpPr txBox="1"/>
          <p:nvPr/>
        </p:nvSpPr>
        <p:spPr>
          <a:xfrm>
            <a:off x="4416869" y="1870666"/>
            <a:ext cx="3187411" cy="830997"/>
          </a:xfrm>
          <a:prstGeom prst="rect">
            <a:avLst/>
          </a:prstGeom>
          <a:noFill/>
          <a:ln>
            <a:solidFill>
              <a:srgbClr val="7030A0"/>
            </a:solidFill>
          </a:ln>
        </p:spPr>
        <p:txBody>
          <a:bodyPr wrap="none" rtlCol="0">
            <a:spAutoFit/>
          </a:bodyPr>
          <a:lstStyle/>
          <a:p>
            <a:r>
              <a:rPr lang="en-US" altLang="zh-CN" sz="1600" dirty="0">
                <a:latin typeface="微软雅黑" panose="020B0503020204020204" pitchFamily="34" charset="-122"/>
                <a:ea typeface="微软雅黑" panose="020B0503020204020204" pitchFamily="34" charset="-122"/>
              </a:rPr>
              <a:t>Bridge ID</a:t>
            </a:r>
          </a:p>
          <a:p>
            <a:r>
              <a:rPr lang="zh-CN" altLang="en-US" sz="1600" dirty="0">
                <a:latin typeface="微软雅黑" panose="020B0503020204020204" pitchFamily="34" charset="-122"/>
                <a:ea typeface="微软雅黑" panose="020B0503020204020204" pitchFamily="34" charset="-122"/>
              </a:rPr>
              <a:t>优先级：</a:t>
            </a:r>
            <a:r>
              <a:rPr lang="en-US" altLang="zh-CN" sz="1600" dirty="0">
                <a:latin typeface="微软雅黑" panose="020B0503020204020204" pitchFamily="34" charset="-122"/>
                <a:ea typeface="微软雅黑" panose="020B0503020204020204" pitchFamily="34" charset="-122"/>
              </a:rPr>
              <a:t> 32769</a:t>
            </a:r>
          </a:p>
          <a:p>
            <a:r>
              <a:rPr lang="en-US" altLang="zh-CN" sz="1600" dirty="0">
                <a:latin typeface="微软雅黑" panose="020B0503020204020204" pitchFamily="34" charset="-122"/>
                <a:ea typeface="微软雅黑" panose="020B0503020204020204" pitchFamily="34" charset="-122"/>
              </a:rPr>
              <a:t>MAC</a:t>
            </a:r>
            <a:r>
              <a:rPr lang="zh-CN" altLang="en-US" sz="1600" dirty="0">
                <a:latin typeface="微软雅黑" panose="020B0503020204020204" pitchFamily="34" charset="-122"/>
                <a:ea typeface="微软雅黑" panose="020B0503020204020204" pitchFamily="34" charset="-122"/>
              </a:rPr>
              <a:t>地址：</a:t>
            </a:r>
            <a:r>
              <a:rPr lang="en-US" altLang="zh-CN" sz="1600" dirty="0">
                <a:latin typeface="微软雅黑" panose="020B0503020204020204" pitchFamily="34" charset="-122"/>
                <a:ea typeface="微软雅黑" panose="020B0503020204020204" pitchFamily="34" charset="-122"/>
              </a:rPr>
              <a:t>00-0A-00-11-11-11</a:t>
            </a:r>
            <a:endParaRPr lang="zh-CN" altLang="en-US" sz="1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15749EA8-AB6D-4967-92B9-C46592E5F31C}"/>
              </a:ext>
            </a:extLst>
          </p:cNvPr>
          <p:cNvSpPr txBox="1"/>
          <p:nvPr/>
        </p:nvSpPr>
        <p:spPr>
          <a:xfrm>
            <a:off x="1710721" y="5145912"/>
            <a:ext cx="3187411" cy="830997"/>
          </a:xfrm>
          <a:prstGeom prst="rect">
            <a:avLst/>
          </a:prstGeom>
          <a:noFill/>
          <a:ln>
            <a:solidFill>
              <a:srgbClr val="7030A0"/>
            </a:solidFill>
          </a:ln>
        </p:spPr>
        <p:txBody>
          <a:bodyPr wrap="none" rtlCol="0">
            <a:spAutoFit/>
          </a:bodyPr>
          <a:lstStyle/>
          <a:p>
            <a:r>
              <a:rPr lang="en-US" altLang="zh-CN" sz="1600" dirty="0">
                <a:latin typeface="微软雅黑" panose="020B0503020204020204" pitchFamily="34" charset="-122"/>
                <a:ea typeface="微软雅黑" panose="020B0503020204020204" pitchFamily="34" charset="-122"/>
              </a:rPr>
              <a:t>Bridge ID</a:t>
            </a:r>
          </a:p>
          <a:p>
            <a:r>
              <a:rPr lang="zh-CN" altLang="en-US" sz="1600" dirty="0">
                <a:latin typeface="微软雅黑" panose="020B0503020204020204" pitchFamily="34" charset="-122"/>
                <a:ea typeface="微软雅黑" panose="020B0503020204020204" pitchFamily="34" charset="-122"/>
              </a:rPr>
              <a:t>优先级：</a:t>
            </a:r>
            <a:r>
              <a:rPr lang="en-US" altLang="zh-CN" sz="1600" dirty="0">
                <a:latin typeface="微软雅黑" panose="020B0503020204020204" pitchFamily="34" charset="-122"/>
                <a:ea typeface="微软雅黑" panose="020B0503020204020204" pitchFamily="34" charset="-122"/>
              </a:rPr>
              <a:t> 24577</a:t>
            </a:r>
          </a:p>
          <a:p>
            <a:r>
              <a:rPr lang="en-US" altLang="zh-CN" sz="1600" dirty="0">
                <a:latin typeface="微软雅黑" panose="020B0503020204020204" pitchFamily="34" charset="-122"/>
                <a:ea typeface="微软雅黑" panose="020B0503020204020204" pitchFamily="34" charset="-122"/>
              </a:rPr>
              <a:t>MAC</a:t>
            </a:r>
            <a:r>
              <a:rPr lang="zh-CN" altLang="en-US" sz="1600" dirty="0">
                <a:latin typeface="微软雅黑" panose="020B0503020204020204" pitchFamily="34" charset="-122"/>
                <a:ea typeface="微软雅黑" panose="020B0503020204020204" pitchFamily="34" charset="-122"/>
              </a:rPr>
              <a:t>地址：</a:t>
            </a:r>
            <a:r>
              <a:rPr lang="en-US" altLang="zh-CN" sz="1600" dirty="0">
                <a:latin typeface="微软雅黑" panose="020B0503020204020204" pitchFamily="34" charset="-122"/>
                <a:ea typeface="微软雅黑" panose="020B0503020204020204" pitchFamily="34" charset="-122"/>
              </a:rPr>
              <a:t>00-0A-00-33-33-33</a:t>
            </a:r>
            <a:endParaRPr lang="zh-CN" altLang="en-US" sz="16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C04C617F-D16C-4C0D-AE70-D0D5029598BC}"/>
              </a:ext>
            </a:extLst>
          </p:cNvPr>
          <p:cNvSpPr txBox="1"/>
          <p:nvPr/>
        </p:nvSpPr>
        <p:spPr>
          <a:xfrm>
            <a:off x="7429802" y="5160634"/>
            <a:ext cx="3187411" cy="830997"/>
          </a:xfrm>
          <a:prstGeom prst="rect">
            <a:avLst/>
          </a:prstGeom>
          <a:noFill/>
          <a:ln>
            <a:solidFill>
              <a:srgbClr val="7030A0"/>
            </a:solidFill>
          </a:ln>
        </p:spPr>
        <p:txBody>
          <a:bodyPr wrap="none" rtlCol="0">
            <a:spAutoFit/>
          </a:bodyPr>
          <a:lstStyle/>
          <a:p>
            <a:r>
              <a:rPr lang="en-US" altLang="zh-CN" sz="1600" dirty="0">
                <a:latin typeface="微软雅黑" panose="020B0503020204020204" pitchFamily="34" charset="-122"/>
                <a:ea typeface="微软雅黑" panose="020B0503020204020204" pitchFamily="34" charset="-122"/>
              </a:rPr>
              <a:t>Bridge ID</a:t>
            </a:r>
          </a:p>
          <a:p>
            <a:r>
              <a:rPr lang="zh-CN" altLang="en-US" sz="1600" dirty="0">
                <a:latin typeface="微软雅黑" panose="020B0503020204020204" pitchFamily="34" charset="-122"/>
                <a:ea typeface="微软雅黑" panose="020B0503020204020204" pitchFamily="34" charset="-122"/>
              </a:rPr>
              <a:t>优先级：</a:t>
            </a:r>
            <a:r>
              <a:rPr lang="en-US" altLang="zh-CN" sz="1600" dirty="0">
                <a:latin typeface="微软雅黑" panose="020B0503020204020204" pitchFamily="34" charset="-122"/>
                <a:ea typeface="微软雅黑" panose="020B0503020204020204" pitchFamily="34" charset="-122"/>
              </a:rPr>
              <a:t> 32769</a:t>
            </a:r>
          </a:p>
          <a:p>
            <a:r>
              <a:rPr lang="en-US" altLang="zh-CN" sz="1600" dirty="0">
                <a:latin typeface="微软雅黑" panose="020B0503020204020204" pitchFamily="34" charset="-122"/>
                <a:ea typeface="微软雅黑" panose="020B0503020204020204" pitchFamily="34" charset="-122"/>
              </a:rPr>
              <a:t>MAC</a:t>
            </a:r>
            <a:r>
              <a:rPr lang="zh-CN" altLang="en-US" sz="1600" dirty="0">
                <a:latin typeface="微软雅黑" panose="020B0503020204020204" pitchFamily="34" charset="-122"/>
                <a:ea typeface="微软雅黑" panose="020B0503020204020204" pitchFamily="34" charset="-122"/>
              </a:rPr>
              <a:t>地址：</a:t>
            </a:r>
            <a:r>
              <a:rPr lang="en-US" altLang="zh-CN" sz="1600" dirty="0">
                <a:latin typeface="微软雅黑" panose="020B0503020204020204" pitchFamily="34" charset="-122"/>
                <a:ea typeface="微软雅黑" panose="020B0503020204020204" pitchFamily="34" charset="-122"/>
              </a:rPr>
              <a:t>00-0A-00-22-22-22</a:t>
            </a:r>
            <a:endParaRPr lang="zh-CN" altLang="en-US" sz="16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978F52FF-1D10-4B35-8AD9-48799D1278AF}"/>
              </a:ext>
            </a:extLst>
          </p:cNvPr>
          <p:cNvSpPr txBox="1"/>
          <p:nvPr/>
        </p:nvSpPr>
        <p:spPr>
          <a:xfrm>
            <a:off x="8309986" y="1838574"/>
            <a:ext cx="3625155" cy="1726178"/>
          </a:xfrm>
          <a:prstGeom prst="rect">
            <a:avLst/>
          </a:prstGeom>
          <a:solidFill>
            <a:schemeClr val="bg1">
              <a:lumMod val="95000"/>
            </a:schemeClr>
          </a:solidFill>
          <a:ln>
            <a:solidFill>
              <a:srgbClr val="7030A0"/>
            </a:solidFill>
          </a:ln>
          <a:effectLst>
            <a:outerShdw blurRad="50800" dist="38100" dir="2700000" algn="tl" rotWithShape="0">
              <a:prstClr val="black">
                <a:alpha val="40000"/>
              </a:prstClr>
            </a:outerShdw>
          </a:effectLst>
        </p:spPr>
        <p:txBody>
          <a:bodyPr wrap="square" rtlCol="0">
            <a:spAutoFit/>
          </a:bodyPr>
          <a:lstStyle/>
          <a:p>
            <a:pPr>
              <a:lnSpc>
                <a:spcPct val="120000"/>
              </a:lnSpc>
            </a:pPr>
            <a:r>
              <a:rPr lang="zh-CN" altLang="en-US" dirty="0">
                <a:latin typeface="微软雅黑" panose="020B0503020204020204" pitchFamily="34" charset="-122"/>
                <a:ea typeface="微软雅黑" panose="020B0503020204020204" pitchFamily="34" charset="-122"/>
              </a:rPr>
              <a:t>如何比较桥</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大小？</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首先比较优先级，优先级数值最小的交换机胜出成为根桥。</a:t>
            </a:r>
            <a:endParaRPr kumimoji="0"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kumimoji="0" lang="zh-CN" altLang="en-US" dirty="0">
                <a:latin typeface="微软雅黑" panose="020B0503020204020204" pitchFamily="34" charset="-122"/>
                <a:ea typeface="微软雅黑" panose="020B0503020204020204" pitchFamily="34" charset="-122"/>
              </a:rPr>
              <a:t>如果优先级数值相等，</a:t>
            </a:r>
            <a:r>
              <a:rPr kumimoji="0" lang="en-US" altLang="zh-CN" dirty="0">
                <a:latin typeface="微软雅黑" panose="020B0503020204020204" pitchFamily="34" charset="-122"/>
                <a:ea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rPr>
              <a:t>地址最小的交换机成为根桥。</a:t>
            </a:r>
            <a:endParaRPr kumimoji="0" lang="en-US" altLang="zh-CN"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39E12D93-4CBE-4AA2-B311-4FD348E64111}"/>
              </a:ext>
            </a:extLst>
          </p:cNvPr>
          <p:cNvSpPr txBox="1"/>
          <p:nvPr/>
        </p:nvSpPr>
        <p:spPr>
          <a:xfrm>
            <a:off x="4038784" y="4018099"/>
            <a:ext cx="697627" cy="400110"/>
          </a:xfrm>
          <a:prstGeom prst="rect">
            <a:avLst/>
          </a:prstGeom>
          <a:noFill/>
        </p:spPr>
        <p:txBody>
          <a:bodyPr wrap="non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根桥</a:t>
            </a:r>
          </a:p>
        </p:txBody>
      </p:sp>
      <p:sp>
        <p:nvSpPr>
          <p:cNvPr id="19" name="日期占位符 36">
            <a:extLst>
              <a:ext uri="{FF2B5EF4-FFF2-40B4-BE49-F238E27FC236}">
                <a16:creationId xmlns:a16="http://schemas.microsoft.com/office/drawing/2014/main" id="{716C4A26-55D0-43F0-AE33-5D82D521C49B}"/>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21" name="灯片编号占位符 38">
            <a:extLst>
              <a:ext uri="{FF2B5EF4-FFF2-40B4-BE49-F238E27FC236}">
                <a16:creationId xmlns:a16="http://schemas.microsoft.com/office/drawing/2014/main" id="{CD3310A9-CDC4-4E47-8E35-CCC9D3239C57}"/>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111</a:t>
            </a:fld>
            <a:endParaRPr kumimoji="1" lang="zh-CN" altLang="en-US" dirty="0"/>
          </a:p>
        </p:txBody>
      </p:sp>
    </p:spTree>
    <p:extLst>
      <p:ext uri="{BB962C8B-B14F-4D97-AF65-F5344CB8AC3E}">
        <p14:creationId xmlns:p14="http://schemas.microsoft.com/office/powerpoint/2010/main" val="191642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strips(downRigh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199" y="1417272"/>
            <a:ext cx="10891346" cy="5131205"/>
          </a:xfrm>
          <a:ln>
            <a:noFill/>
          </a:ln>
        </p:spPr>
        <p:txBody>
          <a:bodyPr>
            <a:normAutofit fontScale="92500"/>
          </a:bodyPr>
          <a:lstStyle/>
          <a:p>
            <a:pPr>
              <a:lnSpc>
                <a:spcPct val="130000"/>
              </a:lnSpc>
            </a:pPr>
            <a:r>
              <a:rPr kumimoji="1" lang="zh-CN" altLang="zh-CN" sz="3000" dirty="0">
                <a:latin typeface="微软雅黑" panose="020B0503020204020204" pitchFamily="34" charset="-122"/>
                <a:ea typeface="微软雅黑" panose="020B0503020204020204" pitchFamily="34" charset="-122"/>
              </a:rPr>
              <a:t>生成树</a:t>
            </a:r>
            <a:r>
              <a:rPr kumimoji="1" lang="zh-CN" altLang="en-US" sz="3000" dirty="0">
                <a:latin typeface="微软雅黑" panose="020B0503020204020204" pitchFamily="34" charset="-122"/>
                <a:ea typeface="微软雅黑" panose="020B0503020204020204" pitchFamily="34" charset="-122"/>
              </a:rPr>
              <a:t>的选举过程</a:t>
            </a:r>
            <a:r>
              <a:rPr kumimoji="1" lang="en-US" altLang="zh-CN" sz="3000" dirty="0">
                <a:latin typeface="微软雅黑" panose="020B0503020204020204" pitchFamily="34" charset="-122"/>
                <a:ea typeface="微软雅黑" panose="020B0503020204020204" pitchFamily="34" charset="-122"/>
              </a:rPr>
              <a:t>2</a:t>
            </a:r>
            <a:r>
              <a:rPr kumimoji="1" lang="zh-CN" altLang="en-US" sz="3000" dirty="0">
                <a:latin typeface="微软雅黑" panose="020B0503020204020204" pitchFamily="34" charset="-122"/>
                <a:ea typeface="微软雅黑" panose="020B0503020204020204" pitchFamily="34" charset="-122"/>
              </a:rPr>
              <a:t>：为每个非根桥选出一个根端口</a:t>
            </a:r>
            <a:endParaRPr kumimoji="1" lang="en-US" altLang="zh-CN" sz="3000" dirty="0">
              <a:latin typeface="微软雅黑" panose="020B0503020204020204" pitchFamily="34" charset="-122"/>
              <a:ea typeface="微软雅黑" panose="020B0503020204020204" pitchFamily="34" charset="-122"/>
            </a:endParaRPr>
          </a:p>
          <a:p>
            <a:pPr lvl="1">
              <a:lnSpc>
                <a:spcPct val="130000"/>
              </a:lnSpc>
            </a:pPr>
            <a:r>
              <a:rPr lang="zh-CN" altLang="en-US" sz="2800" dirty="0">
                <a:latin typeface="微软雅黑" panose="020B0503020204020204" pitchFamily="34" charset="-122"/>
                <a:ea typeface="微软雅黑" panose="020B0503020204020204" pitchFamily="34" charset="-122"/>
              </a:rPr>
              <a:t>每个非根桥，通过</a:t>
            </a:r>
            <a:r>
              <a:rPr lang="zh-CN" altLang="en-US" sz="2800" dirty="0">
                <a:solidFill>
                  <a:srgbClr val="C00000"/>
                </a:solidFill>
                <a:latin typeface="微软雅黑" panose="020B0503020204020204" pitchFamily="34" charset="-122"/>
                <a:ea typeface="微软雅黑" panose="020B0503020204020204" pitchFamily="34" charset="-122"/>
              </a:rPr>
              <a:t>比较</a:t>
            </a:r>
            <a:r>
              <a:rPr lang="zh-CN" altLang="en-US" sz="2800" dirty="0">
                <a:latin typeface="微软雅黑" panose="020B0503020204020204" pitchFamily="34" charset="-122"/>
                <a:ea typeface="微软雅黑" panose="020B0503020204020204" pitchFamily="34" charset="-122"/>
              </a:rPr>
              <a:t>其每个端口到根桥的</a:t>
            </a:r>
            <a:r>
              <a:rPr lang="zh-CN" altLang="en-US" sz="2800" dirty="0">
                <a:solidFill>
                  <a:srgbClr val="C00000"/>
                </a:solidFill>
                <a:latin typeface="微软雅黑" panose="020B0503020204020204" pitchFamily="34" charset="-122"/>
                <a:ea typeface="微软雅黑" panose="020B0503020204020204" pitchFamily="34" charset="-122"/>
              </a:rPr>
              <a:t>根路径开销</a:t>
            </a:r>
            <a:r>
              <a:rPr lang="zh-CN" altLang="en-US" sz="2800" dirty="0">
                <a:solidFill>
                  <a:srgbClr val="7030A0"/>
                </a:solidFill>
                <a:latin typeface="微软雅黑" panose="020B0503020204020204" pitchFamily="34" charset="-122"/>
                <a:ea typeface="微软雅黑" panose="020B0503020204020204" pitchFamily="34" charset="-122"/>
              </a:rPr>
              <a:t>，</a:t>
            </a:r>
            <a:r>
              <a:rPr kumimoji="0" lang="zh-CN" altLang="en-US" sz="2800" dirty="0">
                <a:latin typeface="微软雅黑" panose="020B0503020204020204" pitchFamily="34" charset="-122"/>
                <a:ea typeface="微软雅黑" panose="020B0503020204020204" pitchFamily="34" charset="-122"/>
              </a:rPr>
              <a:t>选出根端口</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lvl="1">
              <a:lnSpc>
                <a:spcPct val="130000"/>
              </a:lnSpc>
            </a:pPr>
            <a:r>
              <a:rPr kumimoji="0" lang="zh-CN" altLang="en-US" sz="2800" dirty="0">
                <a:latin typeface="微软雅黑" panose="020B0503020204020204" pitchFamily="34" charset="-122"/>
                <a:ea typeface="微软雅黑" panose="020B0503020204020204" pitchFamily="34" charset="-122"/>
              </a:rPr>
              <a:t>具有最小根路径开销的端口被选作根端口；</a:t>
            </a:r>
            <a:endParaRPr kumimoji="0" lang="en-US" altLang="zh-CN" sz="2800" dirty="0">
              <a:latin typeface="微软雅黑" panose="020B0503020204020204" pitchFamily="34" charset="-122"/>
              <a:ea typeface="微软雅黑" panose="020B0503020204020204" pitchFamily="34" charset="-122"/>
            </a:endParaRPr>
          </a:p>
          <a:p>
            <a:pPr lvl="1">
              <a:lnSpc>
                <a:spcPct val="130000"/>
              </a:lnSpc>
            </a:pPr>
            <a:r>
              <a:rPr kumimoji="0" lang="zh-CN" altLang="en-US" sz="2800" dirty="0">
                <a:latin typeface="微软雅黑" panose="020B0503020204020204" pitchFamily="34" charset="-122"/>
                <a:ea typeface="微软雅黑" panose="020B0503020204020204" pitchFamily="34" charset="-122"/>
              </a:rPr>
              <a:t>如果多个端口的根路径</a:t>
            </a:r>
            <a:r>
              <a:rPr kumimoji="0" lang="zh-CN" altLang="en-US" sz="2800" dirty="0">
                <a:solidFill>
                  <a:srgbClr val="C00000"/>
                </a:solidFill>
                <a:latin typeface="微软雅黑" panose="020B0503020204020204" pitchFamily="34" charset="-122"/>
                <a:ea typeface="微软雅黑" panose="020B0503020204020204" pitchFamily="34" charset="-122"/>
              </a:rPr>
              <a:t>开销相同</a:t>
            </a:r>
            <a:r>
              <a:rPr kumimoji="0" lang="zh-CN" altLang="en-US" sz="2800" dirty="0">
                <a:latin typeface="微软雅黑" panose="020B0503020204020204" pitchFamily="34" charset="-122"/>
                <a:ea typeface="微软雅黑" panose="020B0503020204020204" pitchFamily="34" charset="-122"/>
              </a:rPr>
              <a:t>，则</a:t>
            </a:r>
            <a:r>
              <a:rPr kumimoji="0" lang="zh-CN" altLang="en-US" sz="2800" dirty="0">
                <a:solidFill>
                  <a:srgbClr val="C00000"/>
                </a:solidFill>
                <a:latin typeface="微软雅黑" panose="020B0503020204020204" pitchFamily="34" charset="-122"/>
                <a:ea typeface="微软雅黑" panose="020B0503020204020204" pitchFamily="34" charset="-122"/>
              </a:rPr>
              <a:t>端口</a:t>
            </a:r>
            <a:r>
              <a:rPr kumimoji="0" lang="en-US" altLang="zh-CN" sz="2800" dirty="0">
                <a:solidFill>
                  <a:srgbClr val="C00000"/>
                </a:solidFill>
                <a:latin typeface="微软雅黑" panose="020B0503020204020204" pitchFamily="34" charset="-122"/>
                <a:ea typeface="微软雅黑" panose="020B0503020204020204" pitchFamily="34" charset="-122"/>
              </a:rPr>
              <a:t>ID</a:t>
            </a:r>
            <a:r>
              <a:rPr kumimoji="0" lang="zh-CN" altLang="en-US" sz="2800" dirty="0">
                <a:solidFill>
                  <a:srgbClr val="C00000"/>
                </a:solidFill>
                <a:latin typeface="微软雅黑" panose="020B0503020204020204" pitchFamily="34" charset="-122"/>
                <a:ea typeface="微软雅黑" panose="020B0503020204020204" pitchFamily="34" charset="-122"/>
              </a:rPr>
              <a:t>最小</a:t>
            </a:r>
            <a:r>
              <a:rPr kumimoji="0" lang="zh-CN" altLang="en-US" sz="2800" dirty="0">
                <a:latin typeface="微软雅黑" panose="020B0503020204020204" pitchFamily="34" charset="-122"/>
                <a:ea typeface="微软雅黑" panose="020B0503020204020204" pitchFamily="34" charset="-122"/>
              </a:rPr>
              <a:t>的端口被选作根端口；</a:t>
            </a:r>
            <a:endParaRPr kumimoji="0" lang="en-US" altLang="zh-CN" sz="2800" dirty="0">
              <a:latin typeface="微软雅黑" panose="020B0503020204020204" pitchFamily="34" charset="-122"/>
              <a:ea typeface="微软雅黑" panose="020B0503020204020204" pitchFamily="34" charset="-122"/>
            </a:endParaRPr>
          </a:p>
          <a:p>
            <a:pPr lvl="1">
              <a:lnSpc>
                <a:spcPct val="130000"/>
              </a:lnSpc>
            </a:pPr>
            <a:r>
              <a:rPr kumimoji="0" lang="zh-CN" altLang="en-US" sz="2800" dirty="0">
                <a:latin typeface="微软雅黑" panose="020B0503020204020204" pitchFamily="34" charset="-122"/>
                <a:ea typeface="微软雅黑" panose="020B0503020204020204" pitchFamily="34" charset="-122"/>
              </a:rPr>
              <a:t>非根桥只能有一个</a:t>
            </a:r>
            <a:r>
              <a:rPr lang="zh-CN" altLang="en-US" sz="2800" dirty="0">
                <a:latin typeface="微软雅黑" panose="020B0503020204020204" pitchFamily="34" charset="-122"/>
                <a:ea typeface="微软雅黑" panose="020B0503020204020204" pitchFamily="34" charset="-122"/>
              </a:rPr>
              <a:t>根端口，根端口处于</a:t>
            </a:r>
            <a:r>
              <a:rPr lang="zh-CN" altLang="en-US" sz="2800" dirty="0">
                <a:solidFill>
                  <a:srgbClr val="C00000"/>
                </a:solidFill>
                <a:latin typeface="微软雅黑" panose="020B0503020204020204" pitchFamily="34" charset="-122"/>
                <a:ea typeface="微软雅黑" panose="020B0503020204020204" pitchFamily="34" charset="-122"/>
              </a:rPr>
              <a:t>转发状态</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lvl="1" indent="0">
              <a:lnSpc>
                <a:spcPct val="120000"/>
              </a:lnSpc>
              <a:buNone/>
            </a:pPr>
            <a:endParaRPr lang="zh-CN" altLang="en-US" dirty="0">
              <a:latin typeface="微软雅黑" panose="020B0503020204020204" pitchFamily="34" charset="-122"/>
              <a:ea typeface="微软雅黑" panose="020B0503020204020204" pitchFamily="34" charset="-122"/>
            </a:endParaRPr>
          </a:p>
          <a:p>
            <a:pPr marL="457200" lvl="1" indent="0">
              <a:lnSpc>
                <a:spcPct val="120000"/>
              </a:lnSpc>
              <a:buNone/>
            </a:pPr>
            <a:r>
              <a:rPr kumimoji="0" lang="zh-CN" altLang="en-US" sz="2400" dirty="0">
                <a:latin typeface="微软雅黑" panose="020B0503020204020204" pitchFamily="34" charset="-122"/>
                <a:ea typeface="微软雅黑" panose="020B0503020204020204" pitchFamily="34" charset="-122"/>
              </a:rPr>
              <a:t> </a:t>
            </a:r>
          </a:p>
          <a:p>
            <a:pPr marL="457200" lvl="1" indent="0">
              <a:lnSpc>
                <a:spcPct val="120000"/>
              </a:lnSpc>
              <a:buNone/>
            </a:pPr>
            <a:r>
              <a:rPr kumimoji="0" lang="zh-CN" altLang="en-US" sz="2400" dirty="0">
                <a:latin typeface="微软雅黑" panose="020B0503020204020204" pitchFamily="34" charset="-122"/>
                <a:ea typeface="微软雅黑" panose="020B0503020204020204" pitchFamily="34" charset="-122"/>
              </a:rPr>
              <a:t>    	</a:t>
            </a:r>
            <a:endParaRPr kumimoji="0" lang="en-US" altLang="zh-CN" sz="2400" dirty="0">
              <a:latin typeface="微软雅黑" panose="020B0503020204020204" pitchFamily="34" charset="-122"/>
              <a:ea typeface="微软雅黑" panose="020B0503020204020204" pitchFamily="34" charset="-122"/>
            </a:endParaRPr>
          </a:p>
          <a:p>
            <a:pPr marL="457200" lvl="1" indent="0">
              <a:lnSpc>
                <a:spcPct val="120000"/>
              </a:lnSpc>
              <a:buNone/>
            </a:pPr>
            <a:endParaRPr kumimoji="0" lang="zh-CN" altLang="en-US" sz="2400" dirty="0">
              <a:ea typeface="黑体" panose="02010609060101010101" pitchFamily="49" charset="-122"/>
            </a:endParaRPr>
          </a:p>
          <a:p>
            <a:pPr marL="0" indent="0">
              <a:lnSpc>
                <a:spcPct val="120000"/>
              </a:lnSpc>
              <a:buNone/>
            </a:pPr>
            <a:endParaRPr kumimoji="1" lang="zh-CN" altLang="en-US" dirty="0"/>
          </a:p>
        </p:txBody>
      </p:sp>
      <p:sp>
        <p:nvSpPr>
          <p:cNvPr id="8" name="日期占位符 36">
            <a:extLst>
              <a:ext uri="{FF2B5EF4-FFF2-40B4-BE49-F238E27FC236}">
                <a16:creationId xmlns:a16="http://schemas.microsoft.com/office/drawing/2014/main" id="{68013A60-2B6B-400F-955C-E58217A56103}"/>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6BE506DB-FF54-4272-B04E-4FBB920BC809}"/>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112</a:t>
            </a:fld>
            <a:endParaRPr kumimoji="1" lang="zh-CN" altLang="en-US" dirty="0"/>
          </a:p>
        </p:txBody>
      </p:sp>
    </p:spTree>
    <p:extLst>
      <p:ext uri="{BB962C8B-B14F-4D97-AF65-F5344CB8AC3E}">
        <p14:creationId xmlns:p14="http://schemas.microsoft.com/office/powerpoint/2010/main" val="2517521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lang="zh-CN" altLang="en-US" dirty="0">
                <a:latin typeface="微软雅黑" panose="020B0503020204020204" pitchFamily="34" charset="-122"/>
                <a:ea typeface="微软雅黑" panose="020B0503020204020204" pitchFamily="34" charset="-122"/>
              </a:rPr>
              <a:t>什么是根路径开销？</a:t>
            </a:r>
            <a:endParaRPr lang="en-US" altLang="zh-CN" dirty="0">
              <a:latin typeface="微软雅黑" panose="020B0503020204020204" pitchFamily="34" charset="-122"/>
              <a:ea typeface="微软雅黑" panose="020B0503020204020204" pitchFamily="34" charset="-122"/>
            </a:endParaRPr>
          </a:p>
          <a:p>
            <a:pPr lvl="1">
              <a:lnSpc>
                <a:spcPct val="120000"/>
              </a:lnSpc>
            </a:pPr>
            <a:r>
              <a:rPr kumimoji="1" lang="zh-CN" altLang="en-US" dirty="0">
                <a:solidFill>
                  <a:srgbClr val="C00000"/>
                </a:solidFill>
              </a:rPr>
              <a:t>根桥</a:t>
            </a:r>
            <a:r>
              <a:rPr kumimoji="1" lang="zh-CN" altLang="en-US" dirty="0"/>
              <a:t>的根路径开销为</a:t>
            </a:r>
            <a:r>
              <a:rPr kumimoji="1" lang="en-US" altLang="zh-CN" dirty="0">
                <a:solidFill>
                  <a:srgbClr val="C00000"/>
                </a:solidFill>
              </a:rPr>
              <a:t>0</a:t>
            </a:r>
            <a:r>
              <a:rPr kumimoji="1" lang="zh-CN" altLang="en-US" dirty="0"/>
              <a:t>；</a:t>
            </a:r>
            <a:endParaRPr lang="en-US" altLang="zh-CN" dirty="0">
              <a:latin typeface="微软雅黑" panose="020B0503020204020204" pitchFamily="34" charset="-122"/>
              <a:ea typeface="微软雅黑" panose="020B0503020204020204" pitchFamily="34" charset="-122"/>
            </a:endParaRPr>
          </a:p>
          <a:p>
            <a:pPr lvl="1">
              <a:lnSpc>
                <a:spcPct val="120000"/>
              </a:lnSpc>
            </a:pPr>
            <a:r>
              <a:rPr kumimoji="1" lang="zh-CN" altLang="en-US" dirty="0">
                <a:solidFill>
                  <a:srgbClr val="C00000"/>
                </a:solidFill>
              </a:rPr>
              <a:t>非根桥</a:t>
            </a:r>
            <a:r>
              <a:rPr kumimoji="1" lang="zh-CN" altLang="en-US" dirty="0"/>
              <a:t>的根路径开销为</a:t>
            </a:r>
            <a:r>
              <a:rPr kumimoji="0" lang="zh-CN" altLang="en-US" dirty="0">
                <a:latin typeface="微软雅黑" panose="020B0503020204020204" pitchFamily="34" charset="-122"/>
                <a:ea typeface="微软雅黑" panose="020B0503020204020204" pitchFamily="34" charset="-122"/>
              </a:rPr>
              <a:t>到根桥的路径</a:t>
            </a:r>
            <a:r>
              <a:rPr lang="zh-CN" altLang="en-US" dirty="0">
                <a:latin typeface="微软雅黑" panose="020B0503020204020204" pitchFamily="34" charset="-122"/>
                <a:ea typeface="微软雅黑" panose="020B0503020204020204" pitchFamily="34" charset="-122"/>
              </a:rPr>
              <a:t>上所有端口（链路）</a:t>
            </a:r>
            <a:r>
              <a:rPr kumimoji="0" lang="zh-CN" altLang="en-US" dirty="0">
                <a:solidFill>
                  <a:srgbClr val="C00000"/>
                </a:solidFill>
                <a:latin typeface="微软雅黑" panose="020B0503020204020204" pitchFamily="34" charset="-122"/>
                <a:ea typeface="微软雅黑" panose="020B0503020204020204" pitchFamily="34" charset="-122"/>
              </a:rPr>
              <a:t>开销之和</a:t>
            </a:r>
            <a:r>
              <a:rPr kumimoji="0" lang="zh-CN" altLang="en-US" dirty="0">
                <a:latin typeface="微软雅黑" panose="020B0503020204020204" pitchFamily="34" charset="-122"/>
                <a:ea typeface="微软雅黑" panose="020B0503020204020204" pitchFamily="34" charset="-122"/>
              </a:rPr>
              <a:t>。</a:t>
            </a:r>
            <a:endParaRPr kumimoji="0" lang="en-US" altLang="zh-CN" dirty="0">
              <a:latin typeface="微软雅黑" panose="020B0503020204020204" pitchFamily="34" charset="-122"/>
              <a:ea typeface="微软雅黑" panose="020B0503020204020204" pitchFamily="34" charset="-122"/>
            </a:endParaRPr>
          </a:p>
          <a:p>
            <a:pPr lvl="1">
              <a:lnSpc>
                <a:spcPct val="120000"/>
              </a:lnSpc>
            </a:pPr>
            <a:r>
              <a:rPr kumimoji="1" lang="zh-CN" altLang="en-US" dirty="0"/>
              <a:t>端口</a:t>
            </a:r>
            <a:r>
              <a:rPr lang="zh-CN" altLang="en-US" dirty="0">
                <a:latin typeface="微软雅黑" panose="020B0503020204020204" pitchFamily="34" charset="-122"/>
                <a:ea typeface="微软雅黑" panose="020B0503020204020204" pitchFamily="34" charset="-122"/>
              </a:rPr>
              <a:t>（链路）</a:t>
            </a:r>
            <a:r>
              <a:rPr kumimoji="1" lang="zh-CN" altLang="en-US" dirty="0"/>
              <a:t>开销值由</a:t>
            </a:r>
            <a:r>
              <a:rPr kumimoji="1" lang="en-US" altLang="zh-CN" dirty="0"/>
              <a:t>IEEE</a:t>
            </a:r>
            <a:r>
              <a:rPr kumimoji="1" lang="zh-CN" altLang="en-US" dirty="0"/>
              <a:t>定义（如下表），也可通过手工配置改变。</a:t>
            </a:r>
          </a:p>
          <a:p>
            <a:pPr marL="457200" lvl="1" indent="0">
              <a:lnSpc>
                <a:spcPct val="120000"/>
              </a:lnSpc>
              <a:buNone/>
            </a:pPr>
            <a:r>
              <a:rPr kumimoji="0" lang="zh-CN" altLang="en-US" sz="2400" dirty="0">
                <a:latin typeface="微软雅黑" panose="020B0503020204020204" pitchFamily="34" charset="-122"/>
                <a:ea typeface="微软雅黑" panose="020B0503020204020204" pitchFamily="34" charset="-122"/>
              </a:rPr>
              <a:t> </a:t>
            </a:r>
          </a:p>
          <a:p>
            <a:pPr marL="457200" lvl="1" indent="0">
              <a:lnSpc>
                <a:spcPct val="120000"/>
              </a:lnSpc>
              <a:buNone/>
            </a:pPr>
            <a:r>
              <a:rPr kumimoji="0" lang="zh-CN" altLang="en-US" sz="2400" dirty="0">
                <a:latin typeface="微软雅黑" panose="020B0503020204020204" pitchFamily="34" charset="-122"/>
                <a:ea typeface="微软雅黑" panose="020B0503020204020204" pitchFamily="34" charset="-122"/>
              </a:rPr>
              <a:t>    	</a:t>
            </a:r>
          </a:p>
          <a:p>
            <a:pPr marL="457200" lvl="1" indent="0">
              <a:lnSpc>
                <a:spcPct val="120000"/>
              </a:lnSpc>
              <a:buNone/>
            </a:pPr>
            <a:endParaRPr kumimoji="0" lang="zh-CN" altLang="en-US" sz="2400" dirty="0">
              <a:ea typeface="黑体" panose="02010609060101010101" pitchFamily="49" charset="-122"/>
            </a:endParaRPr>
          </a:p>
          <a:p>
            <a:pPr marL="0" indent="0">
              <a:lnSpc>
                <a:spcPct val="120000"/>
              </a:lnSpc>
              <a:buNone/>
            </a:pPr>
            <a:endParaRPr kumimoji="1" lang="zh-CN" altLang="en-US" dirty="0"/>
          </a:p>
        </p:txBody>
      </p:sp>
      <p:graphicFrame>
        <p:nvGraphicFramePr>
          <p:cNvPr id="6" name="表格 3">
            <a:extLst>
              <a:ext uri="{FF2B5EF4-FFF2-40B4-BE49-F238E27FC236}">
                <a16:creationId xmlns:a16="http://schemas.microsoft.com/office/drawing/2014/main" id="{EA1B4B1F-906E-410A-951C-D205912620CD}"/>
              </a:ext>
            </a:extLst>
          </p:cNvPr>
          <p:cNvGraphicFramePr>
            <a:graphicFrameLocks noGrp="1"/>
          </p:cNvGraphicFramePr>
          <p:nvPr/>
        </p:nvGraphicFramePr>
        <p:xfrm>
          <a:off x="2664052" y="3805491"/>
          <a:ext cx="6096000" cy="2494280"/>
        </p:xfrm>
        <a:graphic>
          <a:graphicData uri="http://schemas.openxmlformats.org/drawingml/2006/table">
            <a:tbl>
              <a:tblPr firstRow="1" bandRow="1">
                <a:tableStyleId>{5FD0F851-EC5A-4D38-B0AD-8093EC10F338}</a:tableStyleId>
              </a:tblPr>
              <a:tblGrid>
                <a:gridCol w="2600967">
                  <a:extLst>
                    <a:ext uri="{9D8B030D-6E8A-4147-A177-3AD203B41FA5}">
                      <a16:colId xmlns:a16="http://schemas.microsoft.com/office/drawing/2014/main" val="1692665584"/>
                    </a:ext>
                  </a:extLst>
                </a:gridCol>
                <a:gridCol w="3495033">
                  <a:extLst>
                    <a:ext uri="{9D8B030D-6E8A-4147-A177-3AD203B41FA5}">
                      <a16:colId xmlns:a16="http://schemas.microsoft.com/office/drawing/2014/main" val="2981252506"/>
                    </a:ext>
                  </a:extLst>
                </a:gridCol>
              </a:tblGrid>
              <a:tr h="370840">
                <a:tc>
                  <a:txBody>
                    <a:bodyPr/>
                    <a:lstStyle/>
                    <a:p>
                      <a:pPr algn="ctr"/>
                      <a:r>
                        <a:rPr lang="zh-CN" altLang="en-US" sz="1800" b="0" kern="1200" dirty="0">
                          <a:solidFill>
                            <a:schemeClr val="tx1"/>
                          </a:solidFill>
                          <a:effectLst/>
                          <a:latin typeface="微软雅黑" panose="020B0503020204020204" pitchFamily="34" charset="-122"/>
                          <a:ea typeface="微软雅黑" panose="020B0503020204020204" pitchFamily="34" charset="-122"/>
                        </a:rPr>
                        <a:t>速率值</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tc>
                <a:tc>
                  <a:txBody>
                    <a:bodyPr/>
                    <a:lstStyle/>
                    <a:p>
                      <a:pPr algn="ctr"/>
                      <a:r>
                        <a:rPr lang="zh-CN" altLang="en-US" sz="1800" b="0" kern="1200" dirty="0">
                          <a:solidFill>
                            <a:schemeClr val="tx1"/>
                          </a:solidFill>
                          <a:effectLst/>
                          <a:latin typeface="微软雅黑" panose="020B0503020204020204" pitchFamily="34" charset="-122"/>
                          <a:ea typeface="微软雅黑" panose="020B0503020204020204" pitchFamily="34" charset="-122"/>
                        </a:rPr>
                        <a:t>开销</a:t>
                      </a:r>
                      <a:endParaRPr lang="en-US" altLang="zh-CN" sz="1800" b="0" kern="1200" dirty="0">
                        <a:solidFill>
                          <a:schemeClr val="tx1"/>
                        </a:solidFill>
                        <a:effectLst/>
                        <a:latin typeface="微软雅黑" panose="020B0503020204020204" pitchFamily="34" charset="-122"/>
                        <a:ea typeface="微软雅黑" panose="020B0503020204020204" pitchFamily="34" charset="-122"/>
                      </a:endParaRPr>
                    </a:p>
                    <a:p>
                      <a:pPr algn="ctr"/>
                      <a:r>
                        <a:rPr lang="zh-CN" altLang="en-US" sz="1800" b="0" kern="1200" dirty="0">
                          <a:solidFill>
                            <a:schemeClr val="tx1"/>
                          </a:solidFill>
                          <a:effectLst/>
                          <a:latin typeface="微软雅黑" panose="020B0503020204020204" pitchFamily="34" charset="-122"/>
                          <a:ea typeface="微软雅黑" panose="020B0503020204020204" pitchFamily="34" charset="-122"/>
                        </a:rPr>
                        <a:t>（</a:t>
                      </a:r>
                      <a:r>
                        <a:rPr lang="en-US" altLang="zh-CN" sz="1800" b="0" kern="1200" dirty="0">
                          <a:solidFill>
                            <a:schemeClr val="tx1"/>
                          </a:solidFill>
                          <a:effectLst/>
                          <a:latin typeface="微软雅黑" panose="020B0503020204020204" pitchFamily="34" charset="-122"/>
                          <a:ea typeface="微软雅黑" panose="020B0503020204020204" pitchFamily="34" charset="-122"/>
                        </a:rPr>
                        <a:t>IEEE802.1D-1998</a:t>
                      </a:r>
                      <a:r>
                        <a:rPr lang="zh-CN" altLang="en-US" sz="1800" b="0" kern="1200" dirty="0">
                          <a:solidFill>
                            <a:schemeClr val="tx1"/>
                          </a:solidFill>
                          <a:effectLst/>
                          <a:latin typeface="微软雅黑" panose="020B0503020204020204" pitchFamily="34" charset="-122"/>
                          <a:ea typeface="微软雅黑" panose="020B0503020204020204" pitchFamily="34" charset="-122"/>
                        </a:rPr>
                        <a:t>）</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922965300"/>
                  </a:ext>
                </a:extLst>
              </a:tr>
              <a:tr h="370840">
                <a:tc>
                  <a:txBody>
                    <a:bodyPr/>
                    <a:lstStyle/>
                    <a:p>
                      <a:pPr algn="ctr"/>
                      <a:r>
                        <a:rPr lang="en-US" altLang="zh-CN" sz="1800" b="0" kern="1200" dirty="0">
                          <a:solidFill>
                            <a:schemeClr val="tx1"/>
                          </a:solidFill>
                          <a:effectLst/>
                          <a:latin typeface="微软雅黑" panose="020B0503020204020204" pitchFamily="34" charset="-122"/>
                          <a:ea typeface="微软雅黑" panose="020B0503020204020204" pitchFamily="34" charset="-122"/>
                        </a:rPr>
                        <a:t>10Mbps</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800" b="0" kern="1200" dirty="0">
                          <a:solidFill>
                            <a:schemeClr val="tx1"/>
                          </a:solidFill>
                          <a:effectLst/>
                          <a:latin typeface="微软雅黑" panose="020B0503020204020204" pitchFamily="34" charset="-122"/>
                          <a:ea typeface="微软雅黑" panose="020B0503020204020204" pitchFamily="34" charset="-122"/>
                        </a:rPr>
                        <a:t>100</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236895667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effectLst/>
                          <a:latin typeface="微软雅黑" panose="020B0503020204020204" pitchFamily="34" charset="-122"/>
                          <a:ea typeface="微软雅黑" panose="020B0503020204020204" pitchFamily="34" charset="-122"/>
                        </a:rPr>
                        <a:t>100Mbps</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800" b="0" kern="1200" dirty="0">
                          <a:solidFill>
                            <a:schemeClr val="tx1"/>
                          </a:solidFill>
                          <a:effectLst/>
                          <a:latin typeface="微软雅黑" panose="020B0503020204020204" pitchFamily="34" charset="-122"/>
                          <a:ea typeface="微软雅黑" panose="020B0503020204020204" pitchFamily="34" charset="-122"/>
                        </a:rPr>
                        <a:t>19</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5046545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effectLst/>
                          <a:latin typeface="微软雅黑" panose="020B0503020204020204" pitchFamily="34" charset="-122"/>
                          <a:ea typeface="微软雅黑" panose="020B0503020204020204" pitchFamily="34" charset="-122"/>
                        </a:rPr>
                        <a:t>1Gbps</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800" b="0" kern="1200" dirty="0">
                          <a:solidFill>
                            <a:schemeClr val="tx1"/>
                          </a:solidFill>
                          <a:effectLst/>
                          <a:latin typeface="微软雅黑" panose="020B0503020204020204" pitchFamily="34" charset="-122"/>
                          <a:ea typeface="微软雅黑" panose="020B0503020204020204" pitchFamily="34" charset="-122"/>
                        </a:rPr>
                        <a:t>4</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29053562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effectLst/>
                          <a:latin typeface="微软雅黑" panose="020B0503020204020204" pitchFamily="34" charset="-122"/>
                          <a:ea typeface="微软雅黑" panose="020B0503020204020204" pitchFamily="34" charset="-122"/>
                        </a:rPr>
                        <a:t>10Gbps</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800" b="0" kern="1200" dirty="0">
                          <a:solidFill>
                            <a:schemeClr val="tx1"/>
                          </a:solidFill>
                          <a:effectLst/>
                          <a:latin typeface="微软雅黑" panose="020B0503020204020204" pitchFamily="34" charset="-122"/>
                          <a:ea typeface="微软雅黑" panose="020B0503020204020204" pitchFamily="34" charset="-122"/>
                        </a:rPr>
                        <a:t>2</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5814596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effectLst/>
                          <a:latin typeface="微软雅黑" panose="020B0503020204020204" pitchFamily="34" charset="-122"/>
                          <a:ea typeface="微软雅黑" panose="020B0503020204020204" pitchFamily="34" charset="-122"/>
                        </a:rPr>
                        <a:t>&gt;10Gbps</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800" b="0" kern="1200" dirty="0">
                          <a:solidFill>
                            <a:schemeClr val="tx1"/>
                          </a:solidFill>
                          <a:effectLst/>
                          <a:latin typeface="微软雅黑" panose="020B0503020204020204" pitchFamily="34" charset="-122"/>
                          <a:ea typeface="微软雅黑" panose="020B0503020204020204" pitchFamily="34" charset="-122"/>
                        </a:rPr>
                        <a:t>1</a:t>
                      </a:r>
                      <a:endParaRPr lang="zh-CN" altLang="en-US" sz="1800" b="0" i="0" kern="1200" dirty="0">
                        <a:solidFill>
                          <a:schemeClr val="tx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3642375327"/>
                  </a:ext>
                </a:extLst>
              </a:tr>
            </a:tbl>
          </a:graphicData>
        </a:graphic>
      </p:graphicFrame>
      <p:sp>
        <p:nvSpPr>
          <p:cNvPr id="9" name="日期占位符 36">
            <a:extLst>
              <a:ext uri="{FF2B5EF4-FFF2-40B4-BE49-F238E27FC236}">
                <a16:creationId xmlns:a16="http://schemas.microsoft.com/office/drawing/2014/main" id="{66BB2F20-8C89-45DF-9290-A3D1B571F297}"/>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0" name="灯片编号占位符 38">
            <a:extLst>
              <a:ext uri="{FF2B5EF4-FFF2-40B4-BE49-F238E27FC236}">
                <a16:creationId xmlns:a16="http://schemas.microsoft.com/office/drawing/2014/main" id="{9D19FF49-DBC9-4E3C-AD3F-5F5C949C1FC9}"/>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113</a:t>
            </a:fld>
            <a:endParaRPr kumimoji="1" lang="zh-CN" altLang="en-US" dirty="0"/>
          </a:p>
        </p:txBody>
      </p:sp>
    </p:spTree>
    <p:extLst>
      <p:ext uri="{BB962C8B-B14F-4D97-AF65-F5344CB8AC3E}">
        <p14:creationId xmlns:p14="http://schemas.microsoft.com/office/powerpoint/2010/main" val="18630330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en-US" dirty="0"/>
              <a:t>根端口选举实例</a:t>
            </a:r>
            <a:endParaRPr kumimoji="0" lang="zh-CN" altLang="en-US" sz="2400" dirty="0">
              <a:latin typeface="微软雅黑" panose="020B0503020204020204" pitchFamily="34" charset="-122"/>
              <a:ea typeface="微软雅黑" panose="020B0503020204020204" pitchFamily="34" charset="-122"/>
            </a:endParaRPr>
          </a:p>
          <a:p>
            <a:pPr marL="0" indent="0">
              <a:lnSpc>
                <a:spcPct val="120000"/>
              </a:lnSpc>
              <a:buNone/>
            </a:pPr>
            <a:endParaRPr kumimoji="1" lang="zh-CN" altLang="en-US" dirty="0"/>
          </a:p>
        </p:txBody>
      </p:sp>
      <p:cxnSp>
        <p:nvCxnSpPr>
          <p:cNvPr id="4" name="直接连接符 3">
            <a:extLst>
              <a:ext uri="{FF2B5EF4-FFF2-40B4-BE49-F238E27FC236}">
                <a16:creationId xmlns:a16="http://schemas.microsoft.com/office/drawing/2014/main" id="{57BE9F3E-A98C-4C62-89F6-A0F17AC73796}"/>
              </a:ext>
            </a:extLst>
          </p:cNvPr>
          <p:cNvCxnSpPr>
            <a:cxnSpLocks/>
          </p:cNvCxnSpPr>
          <p:nvPr/>
        </p:nvCxnSpPr>
        <p:spPr>
          <a:xfrm flipV="1">
            <a:off x="3050444" y="3337966"/>
            <a:ext cx="1169660" cy="11863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直接连接符 11">
            <a:extLst>
              <a:ext uri="{FF2B5EF4-FFF2-40B4-BE49-F238E27FC236}">
                <a16:creationId xmlns:a16="http://schemas.microsoft.com/office/drawing/2014/main" id="{2ED35CDB-BFCF-44F0-BC5F-98CE87D0D44F}"/>
              </a:ext>
            </a:extLst>
          </p:cNvPr>
          <p:cNvCxnSpPr>
            <a:cxnSpLocks/>
          </p:cNvCxnSpPr>
          <p:nvPr/>
        </p:nvCxnSpPr>
        <p:spPr>
          <a:xfrm flipH="1" flipV="1">
            <a:off x="4685161" y="3313556"/>
            <a:ext cx="1385259" cy="1212752"/>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直接连接符 19">
            <a:extLst>
              <a:ext uri="{FF2B5EF4-FFF2-40B4-BE49-F238E27FC236}">
                <a16:creationId xmlns:a16="http://schemas.microsoft.com/office/drawing/2014/main" id="{C1B538D7-3B6D-4ADF-8CA4-0A093775DA7C}"/>
              </a:ext>
            </a:extLst>
          </p:cNvPr>
          <p:cNvCxnSpPr>
            <a:cxnSpLocks/>
          </p:cNvCxnSpPr>
          <p:nvPr/>
        </p:nvCxnSpPr>
        <p:spPr>
          <a:xfrm>
            <a:off x="3050444" y="4908376"/>
            <a:ext cx="3019976"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5" descr="通用交换机">
            <a:extLst>
              <a:ext uri="{FF2B5EF4-FFF2-40B4-BE49-F238E27FC236}">
                <a16:creationId xmlns:a16="http://schemas.microsoft.com/office/drawing/2014/main" id="{0376CC9E-3607-4C6D-97E4-C1C2667CA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050" y="4366786"/>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通用交换机">
            <a:extLst>
              <a:ext uri="{FF2B5EF4-FFF2-40B4-BE49-F238E27FC236}">
                <a16:creationId xmlns:a16="http://schemas.microsoft.com/office/drawing/2014/main" id="{874C7426-0C38-4FA8-8245-53BD19273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0120" y="4390332"/>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通用交换机">
            <a:extLst>
              <a:ext uri="{FF2B5EF4-FFF2-40B4-BE49-F238E27FC236}">
                <a16:creationId xmlns:a16="http://schemas.microsoft.com/office/drawing/2014/main" id="{FDAE3C3A-7EAF-4BCC-8403-4941A6DBB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277" y="2817022"/>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a:extLst>
              <a:ext uri="{FF2B5EF4-FFF2-40B4-BE49-F238E27FC236}">
                <a16:creationId xmlns:a16="http://schemas.microsoft.com/office/drawing/2014/main" id="{39E12D93-4CBE-4AA2-B311-4FD348E64111}"/>
              </a:ext>
            </a:extLst>
          </p:cNvPr>
          <p:cNvSpPr txBox="1"/>
          <p:nvPr/>
        </p:nvSpPr>
        <p:spPr>
          <a:xfrm>
            <a:off x="1757370" y="4492158"/>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根桥</a:t>
            </a:r>
          </a:p>
        </p:txBody>
      </p:sp>
      <p:sp>
        <p:nvSpPr>
          <p:cNvPr id="3" name="文本框 2">
            <a:extLst>
              <a:ext uri="{FF2B5EF4-FFF2-40B4-BE49-F238E27FC236}">
                <a16:creationId xmlns:a16="http://schemas.microsoft.com/office/drawing/2014/main" id="{B651CAFB-EDC8-4269-A459-B195E63AB12C}"/>
              </a:ext>
            </a:extLst>
          </p:cNvPr>
          <p:cNvSpPr txBox="1"/>
          <p:nvPr/>
        </p:nvSpPr>
        <p:spPr>
          <a:xfrm rot="18836122">
            <a:off x="3632098" y="3233281"/>
            <a:ext cx="574196" cy="338554"/>
          </a:xfrm>
          <a:prstGeom prst="rect">
            <a:avLst/>
          </a:prstGeom>
          <a:noFill/>
        </p:spPr>
        <p:txBody>
          <a:bodyPr wrap="none" rtlCol="0">
            <a:spAutoFit/>
          </a:bodyPr>
          <a:lstStyle/>
          <a:p>
            <a:r>
              <a:rPr lang="en-US" altLang="zh-CN" sz="1600" dirty="0"/>
              <a:t>F0/1</a:t>
            </a:r>
            <a:endParaRPr lang="zh-CN" altLang="en-US" sz="1600" dirty="0"/>
          </a:p>
        </p:txBody>
      </p:sp>
      <p:sp>
        <p:nvSpPr>
          <p:cNvPr id="19" name="文本框 18">
            <a:extLst>
              <a:ext uri="{FF2B5EF4-FFF2-40B4-BE49-F238E27FC236}">
                <a16:creationId xmlns:a16="http://schemas.microsoft.com/office/drawing/2014/main" id="{8F9CB283-AA16-450C-87A5-26DB297FE7F8}"/>
              </a:ext>
            </a:extLst>
          </p:cNvPr>
          <p:cNvSpPr txBox="1"/>
          <p:nvPr/>
        </p:nvSpPr>
        <p:spPr>
          <a:xfrm rot="18836122">
            <a:off x="3122214" y="4177203"/>
            <a:ext cx="574196" cy="338554"/>
          </a:xfrm>
          <a:prstGeom prst="rect">
            <a:avLst/>
          </a:prstGeom>
          <a:noFill/>
        </p:spPr>
        <p:txBody>
          <a:bodyPr wrap="none" rtlCol="0">
            <a:spAutoFit/>
          </a:bodyPr>
          <a:lstStyle/>
          <a:p>
            <a:r>
              <a:rPr lang="en-US" altLang="zh-CN" sz="1600" dirty="0"/>
              <a:t>F0/1</a:t>
            </a:r>
            <a:endParaRPr lang="zh-CN" altLang="en-US" sz="1600" dirty="0"/>
          </a:p>
        </p:txBody>
      </p:sp>
      <p:sp>
        <p:nvSpPr>
          <p:cNvPr id="21" name="文本框 20">
            <a:extLst>
              <a:ext uri="{FF2B5EF4-FFF2-40B4-BE49-F238E27FC236}">
                <a16:creationId xmlns:a16="http://schemas.microsoft.com/office/drawing/2014/main" id="{0915A83D-E0A4-41B3-B949-F2A69F231A3A}"/>
              </a:ext>
            </a:extLst>
          </p:cNvPr>
          <p:cNvSpPr txBox="1"/>
          <p:nvPr/>
        </p:nvSpPr>
        <p:spPr>
          <a:xfrm>
            <a:off x="2995029" y="4906806"/>
            <a:ext cx="574196" cy="338554"/>
          </a:xfrm>
          <a:prstGeom prst="rect">
            <a:avLst/>
          </a:prstGeom>
          <a:noFill/>
        </p:spPr>
        <p:txBody>
          <a:bodyPr wrap="none" rtlCol="0">
            <a:spAutoFit/>
          </a:bodyPr>
          <a:lstStyle/>
          <a:p>
            <a:r>
              <a:rPr lang="en-US" altLang="zh-CN" sz="1600" dirty="0"/>
              <a:t>F0/2</a:t>
            </a:r>
            <a:endParaRPr lang="zh-CN" altLang="en-US" sz="1600" dirty="0"/>
          </a:p>
        </p:txBody>
      </p:sp>
      <p:sp>
        <p:nvSpPr>
          <p:cNvPr id="22" name="文本框 21">
            <a:extLst>
              <a:ext uri="{FF2B5EF4-FFF2-40B4-BE49-F238E27FC236}">
                <a16:creationId xmlns:a16="http://schemas.microsoft.com/office/drawing/2014/main" id="{D5B141DF-CE55-49EC-91C3-7728E18CADDF}"/>
              </a:ext>
            </a:extLst>
          </p:cNvPr>
          <p:cNvSpPr txBox="1"/>
          <p:nvPr/>
        </p:nvSpPr>
        <p:spPr>
          <a:xfrm>
            <a:off x="5608684" y="4886218"/>
            <a:ext cx="574196" cy="338554"/>
          </a:xfrm>
          <a:prstGeom prst="rect">
            <a:avLst/>
          </a:prstGeom>
          <a:noFill/>
        </p:spPr>
        <p:txBody>
          <a:bodyPr wrap="none" rtlCol="0">
            <a:spAutoFit/>
          </a:bodyPr>
          <a:lstStyle/>
          <a:p>
            <a:r>
              <a:rPr lang="en-US" altLang="zh-CN" sz="1600" dirty="0"/>
              <a:t>F0/2</a:t>
            </a:r>
            <a:endParaRPr lang="zh-CN" altLang="en-US" sz="1600" dirty="0"/>
          </a:p>
        </p:txBody>
      </p:sp>
      <p:sp>
        <p:nvSpPr>
          <p:cNvPr id="23" name="文本框 22">
            <a:extLst>
              <a:ext uri="{FF2B5EF4-FFF2-40B4-BE49-F238E27FC236}">
                <a16:creationId xmlns:a16="http://schemas.microsoft.com/office/drawing/2014/main" id="{159F8559-34F2-4463-95AB-F065B9708C91}"/>
              </a:ext>
            </a:extLst>
          </p:cNvPr>
          <p:cNvSpPr txBox="1"/>
          <p:nvPr/>
        </p:nvSpPr>
        <p:spPr>
          <a:xfrm rot="2434459">
            <a:off x="5503877" y="4289903"/>
            <a:ext cx="574196" cy="338554"/>
          </a:xfrm>
          <a:prstGeom prst="rect">
            <a:avLst/>
          </a:prstGeom>
          <a:noFill/>
        </p:spPr>
        <p:txBody>
          <a:bodyPr wrap="none" rtlCol="0">
            <a:spAutoFit/>
          </a:bodyPr>
          <a:lstStyle/>
          <a:p>
            <a:r>
              <a:rPr lang="en-US" altLang="zh-CN" sz="1600" dirty="0"/>
              <a:t>F0/1</a:t>
            </a:r>
            <a:endParaRPr lang="zh-CN" altLang="en-US" sz="1600" dirty="0"/>
          </a:p>
        </p:txBody>
      </p:sp>
      <p:sp>
        <p:nvSpPr>
          <p:cNvPr id="24" name="文本框 23">
            <a:extLst>
              <a:ext uri="{FF2B5EF4-FFF2-40B4-BE49-F238E27FC236}">
                <a16:creationId xmlns:a16="http://schemas.microsoft.com/office/drawing/2014/main" id="{0D044224-9FB6-4FC7-9373-04DD15A307CD}"/>
              </a:ext>
            </a:extLst>
          </p:cNvPr>
          <p:cNvSpPr txBox="1"/>
          <p:nvPr/>
        </p:nvSpPr>
        <p:spPr>
          <a:xfrm rot="2434459">
            <a:off x="4756119" y="3240328"/>
            <a:ext cx="574196" cy="338554"/>
          </a:xfrm>
          <a:prstGeom prst="rect">
            <a:avLst/>
          </a:prstGeom>
          <a:noFill/>
        </p:spPr>
        <p:txBody>
          <a:bodyPr wrap="none" rtlCol="0">
            <a:spAutoFit/>
          </a:bodyPr>
          <a:lstStyle/>
          <a:p>
            <a:r>
              <a:rPr lang="en-US" altLang="zh-CN" sz="1600" dirty="0"/>
              <a:t>F0/2</a:t>
            </a:r>
            <a:endParaRPr lang="zh-CN" altLang="en-US" sz="1600" dirty="0"/>
          </a:p>
        </p:txBody>
      </p:sp>
      <p:sp>
        <p:nvSpPr>
          <p:cNvPr id="5" name="文本框 4">
            <a:extLst>
              <a:ext uri="{FF2B5EF4-FFF2-40B4-BE49-F238E27FC236}">
                <a16:creationId xmlns:a16="http://schemas.microsoft.com/office/drawing/2014/main" id="{835D91FD-6B11-46CA-9EE6-D7F51E06596F}"/>
              </a:ext>
            </a:extLst>
          </p:cNvPr>
          <p:cNvSpPr txBox="1"/>
          <p:nvPr/>
        </p:nvSpPr>
        <p:spPr>
          <a:xfrm>
            <a:off x="4278450" y="2354572"/>
            <a:ext cx="380232" cy="461665"/>
          </a:xfrm>
          <a:prstGeom prst="rect">
            <a:avLst/>
          </a:prstGeom>
          <a:noFill/>
        </p:spPr>
        <p:txBody>
          <a:bodyPr wrap="none" rtlCol="0">
            <a:spAutoFit/>
          </a:bodyPr>
          <a:lstStyle/>
          <a:p>
            <a:r>
              <a:rPr lang="en-US" altLang="zh-CN" sz="2400" dirty="0"/>
              <a:t>A</a:t>
            </a:r>
            <a:endParaRPr lang="zh-CN" altLang="en-US" sz="2400" dirty="0"/>
          </a:p>
        </p:txBody>
      </p:sp>
      <p:sp>
        <p:nvSpPr>
          <p:cNvPr id="30" name="文本框 29">
            <a:extLst>
              <a:ext uri="{FF2B5EF4-FFF2-40B4-BE49-F238E27FC236}">
                <a16:creationId xmlns:a16="http://schemas.microsoft.com/office/drawing/2014/main" id="{865C5517-69A4-4E1E-870C-A032350154EB}"/>
              </a:ext>
            </a:extLst>
          </p:cNvPr>
          <p:cNvSpPr txBox="1"/>
          <p:nvPr/>
        </p:nvSpPr>
        <p:spPr>
          <a:xfrm>
            <a:off x="2677294" y="5088086"/>
            <a:ext cx="356188" cy="461665"/>
          </a:xfrm>
          <a:prstGeom prst="rect">
            <a:avLst/>
          </a:prstGeom>
          <a:noFill/>
        </p:spPr>
        <p:txBody>
          <a:bodyPr wrap="none" rtlCol="0">
            <a:spAutoFit/>
          </a:bodyPr>
          <a:lstStyle/>
          <a:p>
            <a:r>
              <a:rPr lang="en-US" altLang="zh-CN" sz="2400" dirty="0"/>
              <a:t>B</a:t>
            </a:r>
            <a:endParaRPr lang="zh-CN" altLang="en-US" sz="2400" dirty="0"/>
          </a:p>
        </p:txBody>
      </p:sp>
      <p:sp>
        <p:nvSpPr>
          <p:cNvPr id="31" name="文本框 30">
            <a:extLst>
              <a:ext uri="{FF2B5EF4-FFF2-40B4-BE49-F238E27FC236}">
                <a16:creationId xmlns:a16="http://schemas.microsoft.com/office/drawing/2014/main" id="{DEBF4EF9-4CC9-4BEE-ADFE-81AD2E6CDBE8}"/>
              </a:ext>
            </a:extLst>
          </p:cNvPr>
          <p:cNvSpPr txBox="1"/>
          <p:nvPr/>
        </p:nvSpPr>
        <p:spPr>
          <a:xfrm>
            <a:off x="6201830" y="5076083"/>
            <a:ext cx="375424" cy="461665"/>
          </a:xfrm>
          <a:prstGeom prst="rect">
            <a:avLst/>
          </a:prstGeom>
          <a:noFill/>
        </p:spPr>
        <p:txBody>
          <a:bodyPr wrap="none" rtlCol="0">
            <a:spAutoFit/>
          </a:bodyPr>
          <a:lstStyle/>
          <a:p>
            <a:r>
              <a:rPr lang="en-US" altLang="zh-CN" sz="2400" dirty="0"/>
              <a:t>C</a:t>
            </a:r>
            <a:endParaRPr lang="zh-CN" altLang="en-US" sz="2400" dirty="0"/>
          </a:p>
        </p:txBody>
      </p:sp>
      <p:sp>
        <p:nvSpPr>
          <p:cNvPr id="32" name="文本框 31">
            <a:extLst>
              <a:ext uri="{FF2B5EF4-FFF2-40B4-BE49-F238E27FC236}">
                <a16:creationId xmlns:a16="http://schemas.microsoft.com/office/drawing/2014/main" id="{CDBDCC15-9380-432B-8C62-98DEDE2F77F3}"/>
              </a:ext>
            </a:extLst>
          </p:cNvPr>
          <p:cNvSpPr txBox="1"/>
          <p:nvPr/>
        </p:nvSpPr>
        <p:spPr>
          <a:xfrm>
            <a:off x="7535314" y="2338601"/>
            <a:ext cx="3675866" cy="3185039"/>
          </a:xfrm>
          <a:prstGeom prst="rect">
            <a:avLst/>
          </a:prstGeom>
          <a:solidFill>
            <a:schemeClr val="bg1">
              <a:lumMod val="95000"/>
            </a:schemeClr>
          </a:solidFill>
          <a:ln>
            <a:solidFill>
              <a:srgbClr val="7030A0"/>
            </a:solidFill>
          </a:ln>
          <a:effectLst>
            <a:outerShdw blurRad="50800" dist="38100" dir="2700000" algn="tl" rotWithShape="0">
              <a:prstClr val="black">
                <a:alpha val="40000"/>
              </a:prstClr>
            </a:outerShdw>
          </a:effectLst>
        </p:spPr>
        <p:txBody>
          <a:bodyPr wrap="square" rtlCol="0">
            <a:spAutoFit/>
          </a:bodyPr>
          <a:lstStyle/>
          <a:p>
            <a:pPr>
              <a:lnSpc>
                <a:spcPct val="120000"/>
              </a:lnSpc>
              <a:spcBef>
                <a:spcPts val="600"/>
              </a:spcBef>
            </a:pPr>
            <a:r>
              <a:rPr lang="zh-CN" altLang="en-US" dirty="0">
                <a:latin typeface="微软雅黑" panose="020B0503020204020204" pitchFamily="34" charset="-122"/>
                <a:ea typeface="微软雅黑" panose="020B0503020204020204" pitchFamily="34" charset="-122"/>
              </a:rPr>
              <a:t>图中交换机端口速率均为</a:t>
            </a:r>
            <a:r>
              <a:rPr lang="en-US" altLang="zh-CN" dirty="0">
                <a:latin typeface="微软雅黑" panose="020B0503020204020204" pitchFamily="34" charset="-122"/>
                <a:ea typeface="微软雅黑" panose="020B0503020204020204" pitchFamily="34" charset="-122"/>
              </a:rPr>
              <a:t>100Mb/s</a:t>
            </a:r>
          </a:p>
          <a:p>
            <a:pPr>
              <a:lnSpc>
                <a:spcPct val="120000"/>
              </a:lnSpc>
              <a:spcBef>
                <a:spcPts val="600"/>
              </a:spcBef>
            </a:pPr>
            <a:r>
              <a:rPr kumimoji="0" lang="zh-CN" altLang="en-US" dirty="0">
                <a:latin typeface="微软雅黑" panose="020B0503020204020204" pitchFamily="34" charset="-122"/>
                <a:ea typeface="微软雅黑" panose="020B0503020204020204" pitchFamily="34" charset="-122"/>
              </a:rPr>
              <a:t>即开销均为</a:t>
            </a:r>
            <a:r>
              <a:rPr kumimoji="0" lang="en-US" altLang="zh-CN" dirty="0">
                <a:latin typeface="微软雅黑" panose="020B0503020204020204" pitchFamily="34" charset="-122"/>
                <a:ea typeface="微软雅黑" panose="020B0503020204020204" pitchFamily="34" charset="-122"/>
              </a:rPr>
              <a:t>19</a:t>
            </a:r>
            <a:r>
              <a:rPr kumimoji="0" lang="zh-CN" altLang="en-US" dirty="0">
                <a:latin typeface="微软雅黑" panose="020B0503020204020204" pitchFamily="34" charset="-122"/>
                <a:ea typeface="微软雅黑" panose="020B0503020204020204" pitchFamily="34" charset="-122"/>
              </a:rPr>
              <a:t>。</a:t>
            </a:r>
            <a:endParaRPr kumimoji="0" lang="en-US" altLang="zh-CN" dirty="0">
              <a:latin typeface="微软雅黑" panose="020B0503020204020204" pitchFamily="34" charset="-122"/>
              <a:ea typeface="微软雅黑" panose="020B0503020204020204" pitchFamily="34" charset="-122"/>
            </a:endParaRPr>
          </a:p>
          <a:p>
            <a:pPr>
              <a:lnSpc>
                <a:spcPct val="120000"/>
              </a:lnSpc>
              <a:spcBef>
                <a:spcPts val="600"/>
              </a:spcBef>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到达根桥有两条路径：</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spcBef>
                <a:spcPts val="600"/>
              </a:spcBef>
              <a:buFont typeface="Arial" panose="020B0604020202020204" pitchFamily="34" charset="0"/>
              <a:buChar char="•"/>
            </a:pPr>
            <a:r>
              <a:rPr kumimoji="0" lang="zh-CN" altLang="en-US" dirty="0">
                <a:latin typeface="微软雅黑" panose="020B0503020204020204" pitchFamily="34" charset="-122"/>
                <a:ea typeface="微软雅黑" panose="020B0503020204020204" pitchFamily="34" charset="-122"/>
              </a:rPr>
              <a:t>路径</a:t>
            </a:r>
            <a:r>
              <a:rPr kumimoji="0"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开销为</a:t>
            </a:r>
            <a:r>
              <a:rPr lang="en-US" altLang="zh-CN" dirty="0">
                <a:latin typeface="微软雅黑" panose="020B0503020204020204" pitchFamily="34" charset="-122"/>
                <a:ea typeface="微软雅黑" panose="020B0503020204020204" pitchFamily="34" charset="-122"/>
              </a:rPr>
              <a:t>19</a:t>
            </a:r>
          </a:p>
          <a:p>
            <a:pPr marL="285750" indent="-285750">
              <a:lnSpc>
                <a:spcPct val="12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路径</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开销为</a:t>
            </a:r>
            <a:r>
              <a:rPr lang="en-US" altLang="zh-CN" dirty="0">
                <a:latin typeface="微软雅黑" panose="020B0503020204020204" pitchFamily="34" charset="-122"/>
                <a:ea typeface="微软雅黑" panose="020B0503020204020204" pitchFamily="34" charset="-122"/>
              </a:rPr>
              <a:t>19+19=38</a:t>
            </a:r>
          </a:p>
          <a:p>
            <a:pPr>
              <a:lnSpc>
                <a:spcPct val="120000"/>
              </a:lnSpc>
              <a:spcBef>
                <a:spcPts val="600"/>
              </a:spcBef>
            </a:pPr>
            <a:r>
              <a:rPr lang="zh-CN" altLang="en-US" dirty="0">
                <a:latin typeface="微软雅黑" panose="020B0503020204020204" pitchFamily="34" charset="-122"/>
                <a:ea typeface="微软雅黑" panose="020B0503020204020204" pitchFamily="34" charset="-122"/>
              </a:rPr>
              <a:t>路径</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开销较小！</a:t>
            </a:r>
            <a:endParaRPr lang="en-US" altLang="zh-CN" dirty="0">
              <a:latin typeface="微软雅黑" panose="020B0503020204020204" pitchFamily="34" charset="-122"/>
              <a:ea typeface="微软雅黑" panose="020B0503020204020204" pitchFamily="34" charset="-122"/>
            </a:endParaRPr>
          </a:p>
          <a:p>
            <a:pPr>
              <a:lnSpc>
                <a:spcPct val="120000"/>
              </a:lnSpc>
              <a:spcBef>
                <a:spcPts val="600"/>
              </a:spcBef>
            </a:pPr>
            <a:r>
              <a:rPr lang="en-US" altLang="zh-CN" dirty="0">
                <a:latin typeface="微软雅黑" panose="020B0503020204020204" pitchFamily="34" charset="-122"/>
                <a:ea typeface="微软雅黑" panose="020B0503020204020204" pitchFamily="34" charset="-122"/>
              </a:rPr>
              <a:t>F0/2</a:t>
            </a:r>
            <a:r>
              <a:rPr lang="zh-CN" altLang="en-US" dirty="0">
                <a:latin typeface="微软雅黑" panose="020B0503020204020204" pitchFamily="34" charset="-122"/>
                <a:ea typeface="微软雅黑" panose="020B0503020204020204" pitchFamily="34" charset="-122"/>
              </a:rPr>
              <a:t>相比于</a:t>
            </a:r>
            <a:r>
              <a:rPr lang="en-US" altLang="zh-CN" dirty="0">
                <a:latin typeface="微软雅黑" panose="020B0503020204020204" pitchFamily="34" charset="-122"/>
                <a:ea typeface="微软雅黑" panose="020B0503020204020204" pitchFamily="34" charset="-122"/>
              </a:rPr>
              <a:t>F0/1</a:t>
            </a:r>
            <a:r>
              <a:rPr lang="zh-CN" altLang="en-US" dirty="0">
                <a:latin typeface="微软雅黑" panose="020B0503020204020204" pitchFamily="34" charset="-122"/>
                <a:ea typeface="微软雅黑" panose="020B0503020204020204" pitchFamily="34" charset="-122"/>
              </a:rPr>
              <a:t>到达根桥的根路径开销更小，因此</a:t>
            </a:r>
            <a:r>
              <a:rPr lang="en-US" altLang="zh-CN" dirty="0">
                <a:latin typeface="微软雅黑" panose="020B0503020204020204" pitchFamily="34" charset="-122"/>
                <a:ea typeface="微软雅黑" panose="020B0503020204020204" pitchFamily="34" charset="-122"/>
              </a:rPr>
              <a:t>F0/2</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的根端口。</a:t>
            </a:r>
            <a:endParaRPr lang="en-US" altLang="zh-CN" dirty="0">
              <a:latin typeface="微软雅黑" panose="020B0503020204020204" pitchFamily="34" charset="-122"/>
              <a:ea typeface="微软雅黑" panose="020B0503020204020204" pitchFamily="34" charset="-122"/>
            </a:endParaRPr>
          </a:p>
        </p:txBody>
      </p:sp>
      <p:sp>
        <p:nvSpPr>
          <p:cNvPr id="16" name="箭头: 右 15">
            <a:extLst>
              <a:ext uri="{FF2B5EF4-FFF2-40B4-BE49-F238E27FC236}">
                <a16:creationId xmlns:a16="http://schemas.microsoft.com/office/drawing/2014/main" id="{12F49A52-E1E1-43C3-A0FA-36DE18FC95BD}"/>
              </a:ext>
            </a:extLst>
          </p:cNvPr>
          <p:cNvSpPr/>
          <p:nvPr/>
        </p:nvSpPr>
        <p:spPr>
          <a:xfrm flipH="1">
            <a:off x="3569225" y="5042258"/>
            <a:ext cx="1922413" cy="504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路径</a:t>
            </a:r>
            <a:r>
              <a:rPr lang="en-US" altLang="zh-CN" dirty="0"/>
              <a:t>1</a:t>
            </a:r>
            <a:endParaRPr lang="zh-CN" altLang="en-US" dirty="0"/>
          </a:p>
        </p:txBody>
      </p:sp>
      <p:sp>
        <p:nvSpPr>
          <p:cNvPr id="35" name="箭头: 右 34">
            <a:extLst>
              <a:ext uri="{FF2B5EF4-FFF2-40B4-BE49-F238E27FC236}">
                <a16:creationId xmlns:a16="http://schemas.microsoft.com/office/drawing/2014/main" id="{3309EEFD-2E17-4724-BD62-87C0F449062D}"/>
              </a:ext>
            </a:extLst>
          </p:cNvPr>
          <p:cNvSpPr/>
          <p:nvPr/>
        </p:nvSpPr>
        <p:spPr>
          <a:xfrm rot="2567442" flipH="1">
            <a:off x="5003731" y="3364668"/>
            <a:ext cx="1922413" cy="504229"/>
          </a:xfrm>
          <a:prstGeom prst="rightArrow">
            <a:avLst/>
          </a:prstGeom>
          <a:solidFill>
            <a:srgbClr val="E7D1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路径</a:t>
            </a:r>
            <a:r>
              <a:rPr lang="en-US" altLang="zh-CN" dirty="0">
                <a:solidFill>
                  <a:schemeClr val="tx1"/>
                </a:solidFill>
              </a:rPr>
              <a:t>2</a:t>
            </a:r>
            <a:endParaRPr lang="zh-CN" altLang="en-US" dirty="0">
              <a:solidFill>
                <a:schemeClr val="tx1"/>
              </a:solidFill>
            </a:endParaRPr>
          </a:p>
        </p:txBody>
      </p:sp>
      <p:sp>
        <p:nvSpPr>
          <p:cNvPr id="36" name="箭头: 右 35">
            <a:extLst>
              <a:ext uri="{FF2B5EF4-FFF2-40B4-BE49-F238E27FC236}">
                <a16:creationId xmlns:a16="http://schemas.microsoft.com/office/drawing/2014/main" id="{02D35B62-DACD-42EE-AE94-A296ECB09476}"/>
              </a:ext>
            </a:extLst>
          </p:cNvPr>
          <p:cNvSpPr/>
          <p:nvPr/>
        </p:nvSpPr>
        <p:spPr>
          <a:xfrm rot="18865504" flipH="1">
            <a:off x="2134325" y="3329161"/>
            <a:ext cx="1922413" cy="504229"/>
          </a:xfrm>
          <a:prstGeom prst="rightArrow">
            <a:avLst/>
          </a:prstGeom>
          <a:solidFill>
            <a:srgbClr val="E7D1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路径</a:t>
            </a:r>
            <a:r>
              <a:rPr lang="en-US" altLang="zh-CN" dirty="0">
                <a:solidFill>
                  <a:schemeClr val="tx1"/>
                </a:solidFill>
              </a:rPr>
              <a:t>2</a:t>
            </a:r>
            <a:endParaRPr lang="zh-CN" altLang="en-US" dirty="0">
              <a:solidFill>
                <a:schemeClr val="tx1"/>
              </a:solidFill>
            </a:endParaRPr>
          </a:p>
        </p:txBody>
      </p:sp>
      <p:sp>
        <p:nvSpPr>
          <p:cNvPr id="33" name="椭圆 32">
            <a:extLst>
              <a:ext uri="{FF2B5EF4-FFF2-40B4-BE49-F238E27FC236}">
                <a16:creationId xmlns:a16="http://schemas.microsoft.com/office/drawing/2014/main" id="{93E87F1E-C46C-4A73-96F4-9F51B8F75ADC}"/>
              </a:ext>
            </a:extLst>
          </p:cNvPr>
          <p:cNvSpPr/>
          <p:nvPr/>
        </p:nvSpPr>
        <p:spPr>
          <a:xfrm>
            <a:off x="6006432" y="4854376"/>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38" name="椭圆 37">
            <a:extLst>
              <a:ext uri="{FF2B5EF4-FFF2-40B4-BE49-F238E27FC236}">
                <a16:creationId xmlns:a16="http://schemas.microsoft.com/office/drawing/2014/main" id="{640E2629-83B5-4C48-A995-CBD38C398168}"/>
              </a:ext>
            </a:extLst>
          </p:cNvPr>
          <p:cNvSpPr/>
          <p:nvPr/>
        </p:nvSpPr>
        <p:spPr>
          <a:xfrm>
            <a:off x="4147063" y="3301605"/>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34" name="文本框 33">
            <a:extLst>
              <a:ext uri="{FF2B5EF4-FFF2-40B4-BE49-F238E27FC236}">
                <a16:creationId xmlns:a16="http://schemas.microsoft.com/office/drawing/2014/main" id="{B24F105E-C6BD-4F79-8B55-674D0A4FD82C}"/>
              </a:ext>
            </a:extLst>
          </p:cNvPr>
          <p:cNvSpPr txBox="1"/>
          <p:nvPr/>
        </p:nvSpPr>
        <p:spPr>
          <a:xfrm>
            <a:off x="5827319" y="5779120"/>
            <a:ext cx="877163" cy="369332"/>
          </a:xfrm>
          <a:prstGeom prst="rect">
            <a:avLst/>
          </a:prstGeom>
          <a:noFill/>
        </p:spPr>
        <p:txBody>
          <a:bodyPr wrap="none" rtlCol="0">
            <a:spAutoFit/>
          </a:bodyPr>
          <a:lstStyle/>
          <a:p>
            <a:r>
              <a:rPr lang="zh-CN" altLang="en-US" dirty="0">
                <a:solidFill>
                  <a:srgbClr val="7030A0"/>
                </a:solidFill>
                <a:latin typeface="微软雅黑" panose="020B0503020204020204" pitchFamily="34" charset="-122"/>
                <a:ea typeface="微软雅黑" panose="020B0503020204020204" pitchFamily="34" charset="-122"/>
              </a:rPr>
              <a:t>根端口</a:t>
            </a:r>
          </a:p>
        </p:txBody>
      </p:sp>
      <p:cxnSp>
        <p:nvCxnSpPr>
          <p:cNvPr id="39" name="直接箭头连接符 38">
            <a:extLst>
              <a:ext uri="{FF2B5EF4-FFF2-40B4-BE49-F238E27FC236}">
                <a16:creationId xmlns:a16="http://schemas.microsoft.com/office/drawing/2014/main" id="{52068DA3-81D0-4ECD-8095-EBF2ADAF5D67}"/>
              </a:ext>
            </a:extLst>
          </p:cNvPr>
          <p:cNvCxnSpPr>
            <a:cxnSpLocks/>
          </p:cNvCxnSpPr>
          <p:nvPr/>
        </p:nvCxnSpPr>
        <p:spPr>
          <a:xfrm flipH="1" flipV="1">
            <a:off x="6112181" y="5172536"/>
            <a:ext cx="141398" cy="568944"/>
          </a:xfrm>
          <a:prstGeom prst="straightConnector1">
            <a:avLst/>
          </a:prstGeom>
          <a:ln w="12700">
            <a:solidFill>
              <a:srgbClr val="9933FF"/>
            </a:solidFill>
            <a:tailEnd type="triangle"/>
          </a:ln>
        </p:spPr>
        <p:style>
          <a:lnRef idx="1">
            <a:schemeClr val="accent1"/>
          </a:lnRef>
          <a:fillRef idx="0">
            <a:schemeClr val="accent1"/>
          </a:fillRef>
          <a:effectRef idx="0">
            <a:schemeClr val="accent1"/>
          </a:effectRef>
          <a:fontRef idx="minor">
            <a:schemeClr val="tx1"/>
          </a:fontRef>
        </p:style>
      </p:cxnSp>
      <p:sp>
        <p:nvSpPr>
          <p:cNvPr id="37" name="日期占位符 36">
            <a:extLst>
              <a:ext uri="{FF2B5EF4-FFF2-40B4-BE49-F238E27FC236}">
                <a16:creationId xmlns:a16="http://schemas.microsoft.com/office/drawing/2014/main" id="{83DC89CE-3114-46A9-92F8-7B8ABBC1681F}"/>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40" name="灯片编号占位符 38">
            <a:extLst>
              <a:ext uri="{FF2B5EF4-FFF2-40B4-BE49-F238E27FC236}">
                <a16:creationId xmlns:a16="http://schemas.microsoft.com/office/drawing/2014/main" id="{B329D9AE-8021-4932-AF2C-01F44BB8A752}"/>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114</a:t>
            </a:fld>
            <a:endParaRPr kumimoji="1" lang="zh-CN" altLang="en-US" dirty="0"/>
          </a:p>
        </p:txBody>
      </p:sp>
    </p:spTree>
    <p:extLst>
      <p:ext uri="{BB962C8B-B14F-4D97-AF65-F5344CB8AC3E}">
        <p14:creationId xmlns:p14="http://schemas.microsoft.com/office/powerpoint/2010/main" val="427251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up)">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strips(down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6" grpId="0" animBg="1"/>
      <p:bldP spid="35" grpId="0" animBg="1"/>
      <p:bldP spid="36" grpId="0" animBg="1"/>
      <p:bldP spid="33" grpId="0" animBg="1"/>
      <p:bldP spid="38" grpId="0" animBg="1"/>
      <p:bldP spid="3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zh-CN" sz="2800" dirty="0">
                <a:latin typeface="微软雅黑" panose="020B0503020204020204" pitchFamily="34" charset="-122"/>
                <a:ea typeface="微软雅黑" panose="020B0503020204020204" pitchFamily="34" charset="-122"/>
              </a:rPr>
              <a:t>生成树</a:t>
            </a:r>
            <a:r>
              <a:rPr kumimoji="1" lang="zh-CN" altLang="en-US" sz="2800" dirty="0">
                <a:latin typeface="微软雅黑" panose="020B0503020204020204" pitchFamily="34" charset="-122"/>
                <a:ea typeface="微软雅黑" panose="020B0503020204020204" pitchFamily="34" charset="-122"/>
              </a:rPr>
              <a:t>的选举过程</a:t>
            </a:r>
            <a:r>
              <a:rPr kumimoji="1" lang="en-US" altLang="zh-CN" dirty="0">
                <a:latin typeface="微软雅黑" panose="020B0503020204020204" pitchFamily="34" charset="-122"/>
                <a:ea typeface="微软雅黑" panose="020B0503020204020204" pitchFamily="34" charset="-122"/>
              </a:rPr>
              <a:t>3</a:t>
            </a:r>
            <a:r>
              <a:rPr kumimoji="1" lang="zh-CN" altLang="en-US" sz="2800"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为每个网段确定一个指定端口</a:t>
            </a:r>
          </a:p>
          <a:p>
            <a:pPr lvl="1">
              <a:lnSpc>
                <a:spcPct val="130000"/>
              </a:lnSpc>
            </a:pPr>
            <a:r>
              <a:rPr lang="zh-CN" altLang="en-US" dirty="0">
                <a:latin typeface="微软雅黑" panose="020B0503020204020204" pitchFamily="34" charset="-122"/>
                <a:ea typeface="微软雅黑" panose="020B0503020204020204" pitchFamily="34" charset="-122"/>
              </a:rPr>
              <a:t>对于每一个网段， 在所有连接到它的交换机（网桥）端口中进行选择；</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solidFill>
                  <a:srgbClr val="C00000"/>
                </a:solidFill>
                <a:latin typeface="微软雅黑" panose="020B0503020204020204" pitchFamily="34" charset="-122"/>
                <a:ea typeface="微软雅黑" panose="020B0503020204020204" pitchFamily="34" charset="-122"/>
              </a:rPr>
              <a:t>一个</a:t>
            </a:r>
            <a:r>
              <a:rPr kumimoji="0" lang="zh-CN" altLang="en-US" dirty="0">
                <a:latin typeface="微软雅黑" panose="020B0503020204020204" pitchFamily="34" charset="-122"/>
                <a:ea typeface="微软雅黑" panose="020B0503020204020204" pitchFamily="34" charset="-122"/>
              </a:rPr>
              <a:t>具有最小根路径开销</a:t>
            </a:r>
            <a:r>
              <a:rPr lang="zh-CN" altLang="en-US" dirty="0">
                <a:latin typeface="微软雅黑" panose="020B0503020204020204" pitchFamily="34" charset="-122"/>
                <a:ea typeface="微软雅黑" panose="020B0503020204020204" pitchFamily="34" charset="-122"/>
              </a:rPr>
              <a:t>的端口，作为该网段的</a:t>
            </a:r>
            <a:r>
              <a:rPr lang="zh-CN" altLang="en-US" dirty="0">
                <a:solidFill>
                  <a:srgbClr val="C00000"/>
                </a:solidFill>
                <a:latin typeface="微软雅黑" panose="020B0503020204020204" pitchFamily="34" charset="-122"/>
                <a:ea typeface="微软雅黑" panose="020B0503020204020204" pitchFamily="34" charset="-122"/>
              </a:rPr>
              <a:t>指定端口</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指定端口处于</a:t>
            </a:r>
            <a:r>
              <a:rPr lang="zh-CN" altLang="en-US" dirty="0">
                <a:solidFill>
                  <a:srgbClr val="C00000"/>
                </a:solidFill>
                <a:latin typeface="微软雅黑" panose="020B0503020204020204" pitchFamily="34" charset="-122"/>
                <a:ea typeface="微软雅黑" panose="020B0503020204020204" pitchFamily="34" charset="-122"/>
              </a:rPr>
              <a:t>转发状态</a:t>
            </a:r>
            <a:r>
              <a:rPr lang="zh-CN" altLang="en-US" dirty="0">
                <a:latin typeface="微软雅黑" panose="020B0503020204020204" pitchFamily="34" charset="-122"/>
                <a:ea typeface="微软雅黑" panose="020B0503020204020204" pitchFamily="34" charset="-122"/>
              </a:rPr>
              <a:t>，负责该网段的数据转发；</a:t>
            </a:r>
            <a:endParaRPr lang="en-US" altLang="zh-CN"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连接该网段的其他端口，若</a:t>
            </a:r>
            <a:r>
              <a:rPr lang="zh-CN" altLang="en-US" dirty="0">
                <a:solidFill>
                  <a:srgbClr val="7030A0"/>
                </a:solidFill>
                <a:latin typeface="微软雅黑" panose="020B0503020204020204" pitchFamily="34" charset="-122"/>
                <a:ea typeface="微软雅黑" panose="020B0503020204020204" pitchFamily="34" charset="-122"/>
              </a:rPr>
              <a:t>既不</a:t>
            </a:r>
            <a:r>
              <a:rPr lang="zh-CN" altLang="en-US" dirty="0">
                <a:latin typeface="微软雅黑" panose="020B0503020204020204" pitchFamily="34" charset="-122"/>
                <a:ea typeface="微软雅黑" panose="020B0503020204020204" pitchFamily="34" charset="-122"/>
              </a:rPr>
              <a:t>是指定端口，</a:t>
            </a:r>
            <a:r>
              <a:rPr lang="zh-CN" altLang="en-US" dirty="0">
                <a:solidFill>
                  <a:srgbClr val="7030A0"/>
                </a:solidFill>
                <a:latin typeface="微软雅黑" panose="020B0503020204020204" pitchFamily="34" charset="-122"/>
                <a:ea typeface="微软雅黑" panose="020B0503020204020204" pitchFamily="34" charset="-122"/>
              </a:rPr>
              <a:t>也不</a:t>
            </a:r>
            <a:r>
              <a:rPr lang="zh-CN" altLang="en-US" dirty="0">
                <a:latin typeface="微软雅黑" panose="020B0503020204020204" pitchFamily="34" charset="-122"/>
                <a:ea typeface="微软雅黑" panose="020B0503020204020204" pitchFamily="34" charset="-122"/>
              </a:rPr>
              <a:t>是根端口，则</a:t>
            </a:r>
            <a:r>
              <a:rPr lang="zh-CN" altLang="en-US" dirty="0">
                <a:solidFill>
                  <a:srgbClr val="7030A0"/>
                </a:solidFill>
                <a:latin typeface="微软雅黑" panose="020B0503020204020204" pitchFamily="34" charset="-122"/>
                <a:ea typeface="微软雅黑" panose="020B0503020204020204" pitchFamily="34" charset="-122"/>
              </a:rPr>
              <a:t>阻塞</a:t>
            </a:r>
            <a:r>
              <a:rPr lang="zh-CN" altLang="en-US" dirty="0">
                <a:latin typeface="微软雅黑" panose="020B0503020204020204" pitchFamily="34" charset="-122"/>
                <a:ea typeface="微软雅黑" panose="020B0503020204020204" pitchFamily="34" charset="-122"/>
              </a:rPr>
              <a:t>。</a:t>
            </a:r>
            <a:r>
              <a:rPr kumimoji="0" lang="zh-CN" altLang="en-US" dirty="0">
                <a:latin typeface="微软雅黑" panose="020B0503020204020204" pitchFamily="34" charset="-122"/>
                <a:ea typeface="微软雅黑" panose="020B0503020204020204" pitchFamily="34" charset="-122"/>
              </a:rPr>
              <a:t> </a:t>
            </a:r>
          </a:p>
          <a:p>
            <a:pPr marL="457200" lvl="1" indent="0">
              <a:lnSpc>
                <a:spcPct val="120000"/>
              </a:lnSpc>
              <a:buNone/>
            </a:pPr>
            <a:r>
              <a:rPr kumimoji="0" lang="zh-CN" altLang="en-US" sz="2400" dirty="0">
                <a:latin typeface="微软雅黑" panose="020B0503020204020204" pitchFamily="34" charset="-122"/>
                <a:ea typeface="微软雅黑" panose="020B0503020204020204" pitchFamily="34" charset="-122"/>
              </a:rPr>
              <a:t>    	</a:t>
            </a:r>
            <a:endParaRPr kumimoji="0" lang="en-US" altLang="zh-CN" sz="2400" dirty="0">
              <a:latin typeface="微软雅黑" panose="020B0503020204020204" pitchFamily="34" charset="-122"/>
              <a:ea typeface="微软雅黑" panose="020B0503020204020204" pitchFamily="34" charset="-122"/>
            </a:endParaRPr>
          </a:p>
          <a:p>
            <a:pPr marL="457200" lvl="1" indent="0">
              <a:lnSpc>
                <a:spcPct val="120000"/>
              </a:lnSpc>
              <a:buNone/>
            </a:pPr>
            <a:endParaRPr kumimoji="0" lang="zh-CN" altLang="en-US" sz="2400" dirty="0">
              <a:ea typeface="黑体" panose="02010609060101010101" pitchFamily="49" charset="-122"/>
            </a:endParaRPr>
          </a:p>
          <a:p>
            <a:pPr marL="0" indent="0">
              <a:lnSpc>
                <a:spcPct val="120000"/>
              </a:lnSpc>
              <a:buNone/>
            </a:pPr>
            <a:endParaRPr kumimoji="1" lang="zh-CN" altLang="en-US" dirty="0"/>
          </a:p>
        </p:txBody>
      </p:sp>
      <p:sp>
        <p:nvSpPr>
          <p:cNvPr id="8" name="日期占位符 36">
            <a:extLst>
              <a:ext uri="{FF2B5EF4-FFF2-40B4-BE49-F238E27FC236}">
                <a16:creationId xmlns:a16="http://schemas.microsoft.com/office/drawing/2014/main" id="{E7405B15-6873-4556-B592-1F154AA827E9}"/>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687569FC-08F1-40A9-9612-49B9885FFCAB}"/>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115</a:t>
            </a:fld>
            <a:endParaRPr kumimoji="1" lang="zh-CN" altLang="en-US" dirty="0"/>
          </a:p>
        </p:txBody>
      </p:sp>
    </p:spTree>
    <p:extLst>
      <p:ext uri="{BB962C8B-B14F-4D97-AF65-F5344CB8AC3E}">
        <p14:creationId xmlns:p14="http://schemas.microsoft.com/office/powerpoint/2010/main" val="12916249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en-US" dirty="0"/>
              <a:t>指定端口选举实例</a:t>
            </a:r>
          </a:p>
          <a:p>
            <a:pPr marL="457200" lvl="1" indent="0">
              <a:lnSpc>
                <a:spcPct val="120000"/>
              </a:lnSpc>
              <a:buNone/>
            </a:pPr>
            <a:r>
              <a:rPr kumimoji="0" lang="zh-CN" altLang="en-US" sz="2400" dirty="0">
                <a:latin typeface="微软雅黑" panose="020B0503020204020204" pitchFamily="34" charset="-122"/>
                <a:ea typeface="微软雅黑" panose="020B0503020204020204" pitchFamily="34" charset="-122"/>
              </a:rPr>
              <a:t>	</a:t>
            </a:r>
            <a:endParaRPr kumimoji="0" lang="en-US" altLang="zh-CN" sz="2400" dirty="0">
              <a:latin typeface="微软雅黑" panose="020B0503020204020204" pitchFamily="34" charset="-122"/>
              <a:ea typeface="微软雅黑" panose="020B0503020204020204" pitchFamily="34" charset="-122"/>
            </a:endParaRPr>
          </a:p>
          <a:p>
            <a:pPr marL="457200" lvl="1" indent="0">
              <a:lnSpc>
                <a:spcPct val="120000"/>
              </a:lnSpc>
              <a:buNone/>
            </a:pPr>
            <a:endParaRPr kumimoji="0" lang="zh-CN" altLang="en-US" sz="2400" dirty="0">
              <a:ea typeface="黑体" panose="02010609060101010101" pitchFamily="49" charset="-122"/>
            </a:endParaRPr>
          </a:p>
          <a:p>
            <a:pPr marL="0" indent="0">
              <a:lnSpc>
                <a:spcPct val="120000"/>
              </a:lnSpc>
              <a:buNone/>
            </a:pPr>
            <a:endParaRPr kumimoji="1" lang="zh-CN" altLang="en-US" dirty="0"/>
          </a:p>
        </p:txBody>
      </p:sp>
      <p:sp>
        <p:nvSpPr>
          <p:cNvPr id="28" name="Text Box 6">
            <a:extLst>
              <a:ext uri="{FF2B5EF4-FFF2-40B4-BE49-F238E27FC236}">
                <a16:creationId xmlns:a16="http://schemas.microsoft.com/office/drawing/2014/main" id="{2B9BAEEA-B287-4372-8948-A04E4097CF87}"/>
              </a:ext>
            </a:extLst>
          </p:cNvPr>
          <p:cNvSpPr txBox="1">
            <a:spLocks noChangeArrowheads="1"/>
          </p:cNvSpPr>
          <p:nvPr/>
        </p:nvSpPr>
        <p:spPr bwMode="auto">
          <a:xfrm>
            <a:off x="3137823" y="4611572"/>
            <a:ext cx="1841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zh-CN">
              <a:solidFill>
                <a:srgbClr val="020202"/>
              </a:solidFill>
              <a:latin typeface="微软雅黑" panose="020B0503020204020204" pitchFamily="34" charset="-122"/>
              <a:ea typeface="微软雅黑" panose="020B0503020204020204" pitchFamily="34" charset="-122"/>
            </a:endParaRPr>
          </a:p>
        </p:txBody>
      </p:sp>
      <p:sp>
        <p:nvSpPr>
          <p:cNvPr id="30" name="Line 11">
            <a:extLst>
              <a:ext uri="{FF2B5EF4-FFF2-40B4-BE49-F238E27FC236}">
                <a16:creationId xmlns:a16="http://schemas.microsoft.com/office/drawing/2014/main" id="{970CC00E-CEB6-4F7A-96C1-FFD511A9E68B}"/>
              </a:ext>
            </a:extLst>
          </p:cNvPr>
          <p:cNvSpPr>
            <a:spLocks noChangeShapeType="1"/>
          </p:cNvSpPr>
          <p:nvPr/>
        </p:nvSpPr>
        <p:spPr bwMode="auto">
          <a:xfrm>
            <a:off x="3983960" y="3719397"/>
            <a:ext cx="30956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31" name="Line 12">
            <a:extLst>
              <a:ext uri="{FF2B5EF4-FFF2-40B4-BE49-F238E27FC236}">
                <a16:creationId xmlns:a16="http://schemas.microsoft.com/office/drawing/2014/main" id="{A0DC29BC-5FDE-4535-ACE5-ECAF7738F8D8}"/>
              </a:ext>
            </a:extLst>
          </p:cNvPr>
          <p:cNvSpPr>
            <a:spLocks noChangeShapeType="1"/>
          </p:cNvSpPr>
          <p:nvPr/>
        </p:nvSpPr>
        <p:spPr bwMode="auto">
          <a:xfrm>
            <a:off x="3983960" y="5953010"/>
            <a:ext cx="30956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32" name="Line 13">
            <a:extLst>
              <a:ext uri="{FF2B5EF4-FFF2-40B4-BE49-F238E27FC236}">
                <a16:creationId xmlns:a16="http://schemas.microsoft.com/office/drawing/2014/main" id="{E1906D9A-739C-42C3-AAAB-7A54D976FB7E}"/>
              </a:ext>
            </a:extLst>
          </p:cNvPr>
          <p:cNvSpPr>
            <a:spLocks noChangeShapeType="1"/>
          </p:cNvSpPr>
          <p:nvPr/>
        </p:nvSpPr>
        <p:spPr bwMode="auto">
          <a:xfrm>
            <a:off x="4415760" y="3717810"/>
            <a:ext cx="38100" cy="2214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34" name="Text Box 15">
            <a:extLst>
              <a:ext uri="{FF2B5EF4-FFF2-40B4-BE49-F238E27FC236}">
                <a16:creationId xmlns:a16="http://schemas.microsoft.com/office/drawing/2014/main" id="{B83150C0-731D-432F-B9A6-849BF395E95B}"/>
              </a:ext>
            </a:extLst>
          </p:cNvPr>
          <p:cNvSpPr txBox="1">
            <a:spLocks noChangeArrowheads="1"/>
          </p:cNvSpPr>
          <p:nvPr/>
        </p:nvSpPr>
        <p:spPr bwMode="auto">
          <a:xfrm>
            <a:off x="4166523" y="4708410"/>
            <a:ext cx="346570" cy="44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en-US" altLang="zh-CN" sz="1800">
                <a:solidFill>
                  <a:schemeClr val="bg1"/>
                </a:solidFill>
                <a:latin typeface="微软雅黑" panose="020B0503020204020204" pitchFamily="34" charset="-122"/>
                <a:ea typeface="微软雅黑" panose="020B0503020204020204" pitchFamily="34" charset="-122"/>
              </a:rPr>
              <a:t>A</a:t>
            </a:r>
          </a:p>
        </p:txBody>
      </p:sp>
      <p:sp>
        <p:nvSpPr>
          <p:cNvPr id="35" name="Text Box 16">
            <a:extLst>
              <a:ext uri="{FF2B5EF4-FFF2-40B4-BE49-F238E27FC236}">
                <a16:creationId xmlns:a16="http://schemas.microsoft.com/office/drawing/2014/main" id="{CE2EB983-3809-401F-8C97-C5208DA3935C}"/>
              </a:ext>
            </a:extLst>
          </p:cNvPr>
          <p:cNvSpPr txBox="1">
            <a:spLocks noChangeArrowheads="1"/>
          </p:cNvSpPr>
          <p:nvPr/>
        </p:nvSpPr>
        <p:spPr bwMode="auto">
          <a:xfrm>
            <a:off x="4992023" y="3589885"/>
            <a:ext cx="100219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en-US" altLang="zh-CN" sz="1400" dirty="0">
                <a:solidFill>
                  <a:srgbClr val="020202"/>
                </a:solidFill>
                <a:latin typeface="微软雅黑" panose="020B0503020204020204" pitchFamily="34" charset="-122"/>
                <a:ea typeface="微软雅黑" panose="020B0503020204020204" pitchFamily="34" charset="-122"/>
              </a:rPr>
              <a:t>100BaseT</a:t>
            </a:r>
          </a:p>
        </p:txBody>
      </p:sp>
      <p:sp>
        <p:nvSpPr>
          <p:cNvPr id="36" name="Text Box 17">
            <a:extLst>
              <a:ext uri="{FF2B5EF4-FFF2-40B4-BE49-F238E27FC236}">
                <a16:creationId xmlns:a16="http://schemas.microsoft.com/office/drawing/2014/main" id="{A27EA2DF-D83A-4B00-B892-1103D71412B4}"/>
              </a:ext>
            </a:extLst>
          </p:cNvPr>
          <p:cNvSpPr txBox="1">
            <a:spLocks noChangeArrowheads="1"/>
          </p:cNvSpPr>
          <p:nvPr/>
        </p:nvSpPr>
        <p:spPr bwMode="auto">
          <a:xfrm>
            <a:off x="5065048" y="5519622"/>
            <a:ext cx="100219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en-US" altLang="zh-CN" sz="1400" dirty="0">
                <a:solidFill>
                  <a:srgbClr val="020202"/>
                </a:solidFill>
                <a:latin typeface="微软雅黑" panose="020B0503020204020204" pitchFamily="34" charset="-122"/>
                <a:ea typeface="微软雅黑" panose="020B0503020204020204" pitchFamily="34" charset="-122"/>
              </a:rPr>
              <a:t>100BaseT</a:t>
            </a:r>
          </a:p>
        </p:txBody>
      </p:sp>
      <p:sp>
        <p:nvSpPr>
          <p:cNvPr id="37" name="Text Box 18">
            <a:extLst>
              <a:ext uri="{FF2B5EF4-FFF2-40B4-BE49-F238E27FC236}">
                <a16:creationId xmlns:a16="http://schemas.microsoft.com/office/drawing/2014/main" id="{00F72D48-E13A-4C39-8590-B58B5401E335}"/>
              </a:ext>
            </a:extLst>
          </p:cNvPr>
          <p:cNvSpPr txBox="1">
            <a:spLocks noChangeArrowheads="1"/>
          </p:cNvSpPr>
          <p:nvPr/>
        </p:nvSpPr>
        <p:spPr bwMode="auto">
          <a:xfrm>
            <a:off x="5956315" y="2435430"/>
            <a:ext cx="1975054" cy="566309"/>
          </a:xfrm>
          <a:prstGeom prst="rect">
            <a:avLst/>
          </a:prstGeom>
          <a:solidFill>
            <a:schemeClr val="bg1"/>
          </a:solidFill>
          <a:ln w="9525">
            <a:solidFill>
              <a:srgbClr val="000000"/>
            </a:solidFill>
            <a:miter lim="800000"/>
            <a:headEnd/>
            <a:tailEnd/>
          </a:ln>
        </p:spPr>
        <p:txBody>
          <a:bodyPr wrap="squar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buNone/>
            </a:pPr>
            <a:r>
              <a:rPr kumimoji="0" lang="en-US" altLang="zh-CN" sz="1400" dirty="0">
                <a:solidFill>
                  <a:srgbClr val="020202"/>
                </a:solidFill>
                <a:latin typeface="微软雅黑" panose="020B0503020204020204" pitchFamily="34" charset="-122"/>
                <a:ea typeface="微软雅黑" panose="020B0503020204020204" pitchFamily="34" charset="-122"/>
              </a:rPr>
              <a:t>Priority: 32769</a:t>
            </a:r>
          </a:p>
          <a:p>
            <a:pPr eaLnBrk="1" hangingPunct="1">
              <a:buFont typeface="Wingdings" panose="05000000000000000000" pitchFamily="2" charset="2"/>
              <a:buNone/>
            </a:pPr>
            <a:r>
              <a:rPr kumimoji="0" lang="en-US" altLang="zh-CN" sz="1400" dirty="0">
                <a:solidFill>
                  <a:srgbClr val="020202"/>
                </a:solidFill>
                <a:latin typeface="微软雅黑" panose="020B0503020204020204" pitchFamily="34" charset="-122"/>
                <a:ea typeface="微软雅黑" panose="020B0503020204020204" pitchFamily="34" charset="-122"/>
              </a:rPr>
              <a:t>MAC: 02608c010000</a:t>
            </a:r>
          </a:p>
        </p:txBody>
      </p:sp>
      <p:sp>
        <p:nvSpPr>
          <p:cNvPr id="38" name="Text Box 19">
            <a:extLst>
              <a:ext uri="{FF2B5EF4-FFF2-40B4-BE49-F238E27FC236}">
                <a16:creationId xmlns:a16="http://schemas.microsoft.com/office/drawing/2014/main" id="{63463101-91E5-4C93-9C38-594E6CF93F67}"/>
              </a:ext>
            </a:extLst>
          </p:cNvPr>
          <p:cNvSpPr txBox="1">
            <a:spLocks noChangeArrowheads="1"/>
          </p:cNvSpPr>
          <p:nvPr/>
        </p:nvSpPr>
        <p:spPr bwMode="auto">
          <a:xfrm>
            <a:off x="1971205" y="4607045"/>
            <a:ext cx="1976380" cy="566309"/>
          </a:xfrm>
          <a:prstGeom prst="rect">
            <a:avLst/>
          </a:prstGeom>
          <a:solidFill>
            <a:schemeClr val="bg1"/>
          </a:solidFill>
          <a:ln w="9525">
            <a:solidFill>
              <a:srgbClr val="000000"/>
            </a:solidFill>
            <a:miter lim="800000"/>
            <a:headEnd/>
            <a:tailEnd/>
          </a:ln>
        </p:spPr>
        <p:txBody>
          <a:bodyPr wrap="squar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buNone/>
            </a:pPr>
            <a:r>
              <a:rPr kumimoji="0" lang="en-US" altLang="zh-CN" sz="1400" dirty="0">
                <a:solidFill>
                  <a:srgbClr val="020202"/>
                </a:solidFill>
                <a:latin typeface="微软雅黑" panose="020B0503020204020204" pitchFamily="34" charset="-122"/>
                <a:ea typeface="微软雅黑" panose="020B0503020204020204" pitchFamily="34" charset="-122"/>
              </a:rPr>
              <a:t>Priority: 32769</a:t>
            </a:r>
          </a:p>
          <a:p>
            <a:pPr eaLnBrk="1" hangingPunct="1">
              <a:buFont typeface="Wingdings" panose="05000000000000000000" pitchFamily="2" charset="2"/>
              <a:buNone/>
            </a:pPr>
            <a:r>
              <a:rPr kumimoji="0" lang="en-US" altLang="zh-CN" sz="1400" dirty="0">
                <a:solidFill>
                  <a:srgbClr val="020202"/>
                </a:solidFill>
                <a:latin typeface="微软雅黑" panose="020B0503020204020204" pitchFamily="34" charset="-122"/>
                <a:ea typeface="微软雅黑" panose="020B0503020204020204" pitchFamily="34" charset="-122"/>
              </a:rPr>
              <a:t>MAC: 02608c011111</a:t>
            </a:r>
          </a:p>
        </p:txBody>
      </p:sp>
      <p:sp>
        <p:nvSpPr>
          <p:cNvPr id="39" name="Text Box 20">
            <a:extLst>
              <a:ext uri="{FF2B5EF4-FFF2-40B4-BE49-F238E27FC236}">
                <a16:creationId xmlns:a16="http://schemas.microsoft.com/office/drawing/2014/main" id="{1D3B0F43-049A-4739-A8F7-9D92EF7B8DA8}"/>
              </a:ext>
            </a:extLst>
          </p:cNvPr>
          <p:cNvSpPr txBox="1">
            <a:spLocks noChangeArrowheads="1"/>
          </p:cNvSpPr>
          <p:nvPr/>
        </p:nvSpPr>
        <p:spPr bwMode="auto">
          <a:xfrm>
            <a:off x="7142402" y="4571498"/>
            <a:ext cx="2039449" cy="566309"/>
          </a:xfrm>
          <a:prstGeom prst="rect">
            <a:avLst/>
          </a:prstGeom>
          <a:solidFill>
            <a:schemeClr val="bg1"/>
          </a:solidFill>
          <a:ln w="9525">
            <a:solidFill>
              <a:srgbClr val="000000"/>
            </a:solidFill>
            <a:miter lim="800000"/>
            <a:headEnd/>
            <a:tailEnd/>
          </a:ln>
        </p:spPr>
        <p:txBody>
          <a:bodyPr wrap="squar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buNone/>
            </a:pPr>
            <a:r>
              <a:rPr kumimoji="0" lang="en-US" altLang="zh-CN" sz="1400" dirty="0">
                <a:solidFill>
                  <a:srgbClr val="020202"/>
                </a:solidFill>
                <a:latin typeface="微软雅黑" panose="020B0503020204020204" pitchFamily="34" charset="-122"/>
                <a:ea typeface="微软雅黑" panose="020B0503020204020204" pitchFamily="34" charset="-122"/>
              </a:rPr>
              <a:t>Priority: 32769</a:t>
            </a:r>
          </a:p>
          <a:p>
            <a:pPr eaLnBrk="1" hangingPunct="1">
              <a:buFont typeface="Wingdings" panose="05000000000000000000" pitchFamily="2" charset="2"/>
              <a:buNone/>
            </a:pPr>
            <a:r>
              <a:rPr kumimoji="0" lang="en-US" altLang="zh-CN" sz="1400" dirty="0">
                <a:solidFill>
                  <a:srgbClr val="020202"/>
                </a:solidFill>
                <a:latin typeface="微软雅黑" panose="020B0503020204020204" pitchFamily="34" charset="-122"/>
                <a:ea typeface="微软雅黑" panose="020B0503020204020204" pitchFamily="34" charset="-122"/>
              </a:rPr>
              <a:t>MAC: 02608c022222</a:t>
            </a:r>
          </a:p>
        </p:txBody>
      </p:sp>
      <p:sp>
        <p:nvSpPr>
          <p:cNvPr id="40" name="Text Box 21">
            <a:extLst>
              <a:ext uri="{FF2B5EF4-FFF2-40B4-BE49-F238E27FC236}">
                <a16:creationId xmlns:a16="http://schemas.microsoft.com/office/drawing/2014/main" id="{3FCE4CF7-E982-4B20-AAF9-1104816E196A}"/>
              </a:ext>
            </a:extLst>
          </p:cNvPr>
          <p:cNvSpPr txBox="1">
            <a:spLocks noChangeArrowheads="1"/>
          </p:cNvSpPr>
          <p:nvPr/>
        </p:nvSpPr>
        <p:spPr bwMode="auto">
          <a:xfrm>
            <a:off x="4424001" y="4248421"/>
            <a:ext cx="776175"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solidFill>
                  <a:srgbClr val="020202"/>
                </a:solidFill>
                <a:latin typeface="微软雅黑" panose="020B0503020204020204" pitchFamily="34" charset="-122"/>
                <a:ea typeface="微软雅黑" panose="020B0503020204020204" pitchFamily="34" charset="-122"/>
              </a:rPr>
              <a:t>端口</a:t>
            </a:r>
            <a:r>
              <a:rPr kumimoji="0" lang="en-US" altLang="zh-CN" sz="1600" dirty="0">
                <a:solidFill>
                  <a:srgbClr val="020202"/>
                </a:solidFill>
                <a:latin typeface="微软雅黑" panose="020B0503020204020204" pitchFamily="34" charset="-122"/>
                <a:ea typeface="微软雅黑" panose="020B0503020204020204" pitchFamily="34" charset="-122"/>
              </a:rPr>
              <a:t>1 </a:t>
            </a:r>
          </a:p>
        </p:txBody>
      </p:sp>
      <p:sp>
        <p:nvSpPr>
          <p:cNvPr id="41" name="Text Box 22">
            <a:extLst>
              <a:ext uri="{FF2B5EF4-FFF2-40B4-BE49-F238E27FC236}">
                <a16:creationId xmlns:a16="http://schemas.microsoft.com/office/drawing/2014/main" id="{158E0B5D-2089-4680-AE1B-DDDBC624FD3D}"/>
              </a:ext>
            </a:extLst>
          </p:cNvPr>
          <p:cNvSpPr txBox="1">
            <a:spLocks noChangeArrowheads="1"/>
          </p:cNvSpPr>
          <p:nvPr/>
        </p:nvSpPr>
        <p:spPr bwMode="auto">
          <a:xfrm>
            <a:off x="4443249" y="5004941"/>
            <a:ext cx="776175"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solidFill>
                  <a:srgbClr val="020202"/>
                </a:solidFill>
                <a:latin typeface="微软雅黑" panose="020B0503020204020204" pitchFamily="34" charset="-122"/>
                <a:ea typeface="微软雅黑" panose="020B0503020204020204" pitchFamily="34" charset="-122"/>
              </a:rPr>
              <a:t>端口</a:t>
            </a:r>
            <a:r>
              <a:rPr kumimoji="0" lang="en-US" altLang="zh-CN" sz="1600" dirty="0">
                <a:solidFill>
                  <a:srgbClr val="020202"/>
                </a:solidFill>
                <a:latin typeface="微软雅黑" panose="020B0503020204020204" pitchFamily="34" charset="-122"/>
                <a:ea typeface="微软雅黑" panose="020B0503020204020204" pitchFamily="34" charset="-122"/>
              </a:rPr>
              <a:t>2 </a:t>
            </a:r>
          </a:p>
        </p:txBody>
      </p:sp>
      <p:sp>
        <p:nvSpPr>
          <p:cNvPr id="42" name="Line 23">
            <a:extLst>
              <a:ext uri="{FF2B5EF4-FFF2-40B4-BE49-F238E27FC236}">
                <a16:creationId xmlns:a16="http://schemas.microsoft.com/office/drawing/2014/main" id="{22CC0DC7-BF47-4400-8446-796CB1EFDB42}"/>
              </a:ext>
            </a:extLst>
          </p:cNvPr>
          <p:cNvSpPr>
            <a:spLocks noChangeShapeType="1"/>
          </p:cNvSpPr>
          <p:nvPr/>
        </p:nvSpPr>
        <p:spPr bwMode="auto">
          <a:xfrm>
            <a:off x="6614448" y="3700347"/>
            <a:ext cx="0" cy="22320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45" name="Text Box 25">
            <a:extLst>
              <a:ext uri="{FF2B5EF4-FFF2-40B4-BE49-F238E27FC236}">
                <a16:creationId xmlns:a16="http://schemas.microsoft.com/office/drawing/2014/main" id="{72BC0862-9507-431E-A948-054D694B5B1A}"/>
              </a:ext>
            </a:extLst>
          </p:cNvPr>
          <p:cNvSpPr txBox="1">
            <a:spLocks noChangeArrowheads="1"/>
          </p:cNvSpPr>
          <p:nvPr/>
        </p:nvSpPr>
        <p:spPr bwMode="auto">
          <a:xfrm>
            <a:off x="5939022" y="4205172"/>
            <a:ext cx="776175"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solidFill>
                  <a:srgbClr val="020202"/>
                </a:solidFill>
                <a:latin typeface="微软雅黑" panose="020B0503020204020204" pitchFamily="34" charset="-122"/>
                <a:ea typeface="微软雅黑" panose="020B0503020204020204" pitchFamily="34" charset="-122"/>
              </a:rPr>
              <a:t>端口</a:t>
            </a:r>
            <a:r>
              <a:rPr kumimoji="0" lang="en-US" altLang="zh-CN" sz="1600" dirty="0">
                <a:solidFill>
                  <a:srgbClr val="020202"/>
                </a:solidFill>
                <a:latin typeface="微软雅黑" panose="020B0503020204020204" pitchFamily="34" charset="-122"/>
                <a:ea typeface="微软雅黑" panose="020B0503020204020204" pitchFamily="34" charset="-122"/>
              </a:rPr>
              <a:t>1 </a:t>
            </a:r>
          </a:p>
        </p:txBody>
      </p:sp>
      <p:sp>
        <p:nvSpPr>
          <p:cNvPr id="46" name="Text Box 26">
            <a:extLst>
              <a:ext uri="{FF2B5EF4-FFF2-40B4-BE49-F238E27FC236}">
                <a16:creationId xmlns:a16="http://schemas.microsoft.com/office/drawing/2014/main" id="{22D2633E-4779-4853-8FBD-8A5CDEC2508B}"/>
              </a:ext>
            </a:extLst>
          </p:cNvPr>
          <p:cNvSpPr txBox="1">
            <a:spLocks noChangeArrowheads="1"/>
          </p:cNvSpPr>
          <p:nvPr/>
        </p:nvSpPr>
        <p:spPr bwMode="auto">
          <a:xfrm>
            <a:off x="6327110" y="4708410"/>
            <a:ext cx="274638" cy="44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en-US" altLang="zh-CN" sz="1800">
                <a:solidFill>
                  <a:schemeClr val="bg1"/>
                </a:solidFill>
                <a:latin typeface="微软雅黑" panose="020B0503020204020204" pitchFamily="34" charset="-122"/>
                <a:ea typeface="微软雅黑" panose="020B0503020204020204" pitchFamily="34" charset="-122"/>
              </a:rPr>
              <a:t>B</a:t>
            </a:r>
          </a:p>
        </p:txBody>
      </p:sp>
      <p:sp>
        <p:nvSpPr>
          <p:cNvPr id="47" name="Text Box 27">
            <a:extLst>
              <a:ext uri="{FF2B5EF4-FFF2-40B4-BE49-F238E27FC236}">
                <a16:creationId xmlns:a16="http://schemas.microsoft.com/office/drawing/2014/main" id="{D4C5A762-80B8-4ABB-8367-B72AA60EBA62}"/>
              </a:ext>
            </a:extLst>
          </p:cNvPr>
          <p:cNvSpPr txBox="1">
            <a:spLocks noChangeArrowheads="1"/>
          </p:cNvSpPr>
          <p:nvPr/>
        </p:nvSpPr>
        <p:spPr bwMode="auto">
          <a:xfrm>
            <a:off x="5895310" y="5014797"/>
            <a:ext cx="776175"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solidFill>
                  <a:srgbClr val="020202"/>
                </a:solidFill>
                <a:latin typeface="微软雅黑" panose="020B0503020204020204" pitchFamily="34" charset="-122"/>
                <a:ea typeface="微软雅黑" panose="020B0503020204020204" pitchFamily="34" charset="-122"/>
              </a:rPr>
              <a:t>端口</a:t>
            </a:r>
            <a:r>
              <a:rPr kumimoji="0" lang="en-US" altLang="zh-CN" sz="1600" dirty="0">
                <a:solidFill>
                  <a:srgbClr val="020202"/>
                </a:solidFill>
                <a:latin typeface="微软雅黑" panose="020B0503020204020204" pitchFamily="34" charset="-122"/>
                <a:ea typeface="微软雅黑" panose="020B0503020204020204" pitchFamily="34" charset="-122"/>
              </a:rPr>
              <a:t>2 </a:t>
            </a:r>
          </a:p>
        </p:txBody>
      </p:sp>
      <p:sp>
        <p:nvSpPr>
          <p:cNvPr id="48" name="Line 28">
            <a:extLst>
              <a:ext uri="{FF2B5EF4-FFF2-40B4-BE49-F238E27FC236}">
                <a16:creationId xmlns:a16="http://schemas.microsoft.com/office/drawing/2014/main" id="{56870086-45B1-4AF3-9CFF-F0AC62A4C421}"/>
              </a:ext>
            </a:extLst>
          </p:cNvPr>
          <p:cNvSpPr>
            <a:spLocks noChangeShapeType="1"/>
          </p:cNvSpPr>
          <p:nvPr/>
        </p:nvSpPr>
        <p:spPr bwMode="auto">
          <a:xfrm flipV="1">
            <a:off x="5461923" y="3052647"/>
            <a:ext cx="0" cy="647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49" name="Text Box 29">
            <a:extLst>
              <a:ext uri="{FF2B5EF4-FFF2-40B4-BE49-F238E27FC236}">
                <a16:creationId xmlns:a16="http://schemas.microsoft.com/office/drawing/2014/main" id="{11B0C0D3-77C9-44D7-B107-D50FCB7D5743}"/>
              </a:ext>
            </a:extLst>
          </p:cNvPr>
          <p:cNvSpPr txBox="1">
            <a:spLocks noChangeArrowheads="1"/>
          </p:cNvSpPr>
          <p:nvPr/>
        </p:nvSpPr>
        <p:spPr bwMode="auto">
          <a:xfrm>
            <a:off x="5269835" y="2692285"/>
            <a:ext cx="338554" cy="44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en-US" altLang="zh-CN" sz="1800">
                <a:solidFill>
                  <a:schemeClr val="bg1"/>
                </a:solidFill>
                <a:latin typeface="微软雅黑" panose="020B0503020204020204" pitchFamily="34" charset="-122"/>
                <a:ea typeface="微软雅黑" panose="020B0503020204020204" pitchFamily="34" charset="-122"/>
              </a:rPr>
              <a:t>C</a:t>
            </a:r>
          </a:p>
        </p:txBody>
      </p:sp>
      <p:sp>
        <p:nvSpPr>
          <p:cNvPr id="51" name="Text Box 31">
            <a:extLst>
              <a:ext uri="{FF2B5EF4-FFF2-40B4-BE49-F238E27FC236}">
                <a16:creationId xmlns:a16="http://schemas.microsoft.com/office/drawing/2014/main" id="{D2D2EF90-337B-4A12-A5BB-6A7956335614}"/>
              </a:ext>
            </a:extLst>
          </p:cNvPr>
          <p:cNvSpPr txBox="1">
            <a:spLocks noChangeArrowheads="1"/>
          </p:cNvSpPr>
          <p:nvPr/>
        </p:nvSpPr>
        <p:spPr bwMode="auto">
          <a:xfrm>
            <a:off x="2854250" y="3813719"/>
            <a:ext cx="800219"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solidFill>
                  <a:srgbClr val="7030A0"/>
                </a:solidFill>
                <a:latin typeface="微软雅黑" panose="020B0503020204020204" pitchFamily="34" charset="-122"/>
                <a:ea typeface="微软雅黑" panose="020B0503020204020204" pitchFamily="34" charset="-122"/>
              </a:rPr>
              <a:t>根端口</a:t>
            </a:r>
          </a:p>
        </p:txBody>
      </p:sp>
      <p:sp>
        <p:nvSpPr>
          <p:cNvPr id="52" name="Text Box 32">
            <a:extLst>
              <a:ext uri="{FF2B5EF4-FFF2-40B4-BE49-F238E27FC236}">
                <a16:creationId xmlns:a16="http://schemas.microsoft.com/office/drawing/2014/main" id="{96A9BF13-C41D-4054-AF6E-DCC8D8DE3FEA}"/>
              </a:ext>
            </a:extLst>
          </p:cNvPr>
          <p:cNvSpPr txBox="1">
            <a:spLocks noChangeArrowheads="1"/>
          </p:cNvSpPr>
          <p:nvPr/>
        </p:nvSpPr>
        <p:spPr bwMode="auto">
          <a:xfrm>
            <a:off x="7262148" y="3781292"/>
            <a:ext cx="800219"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solidFill>
                  <a:srgbClr val="7030A0"/>
                </a:solidFill>
                <a:latin typeface="微软雅黑" panose="020B0503020204020204" pitchFamily="34" charset="-122"/>
                <a:ea typeface="微软雅黑" panose="020B0503020204020204" pitchFamily="34" charset="-122"/>
              </a:rPr>
              <a:t>根端口</a:t>
            </a:r>
          </a:p>
        </p:txBody>
      </p:sp>
      <p:sp>
        <p:nvSpPr>
          <p:cNvPr id="53" name="Line 33">
            <a:extLst>
              <a:ext uri="{FF2B5EF4-FFF2-40B4-BE49-F238E27FC236}">
                <a16:creationId xmlns:a16="http://schemas.microsoft.com/office/drawing/2014/main" id="{CE814894-A9F5-4C08-951E-A80D0889BCBA}"/>
              </a:ext>
            </a:extLst>
          </p:cNvPr>
          <p:cNvSpPr>
            <a:spLocks noChangeShapeType="1"/>
          </p:cNvSpPr>
          <p:nvPr/>
        </p:nvSpPr>
        <p:spPr bwMode="auto">
          <a:xfrm>
            <a:off x="3590260" y="4132148"/>
            <a:ext cx="766267" cy="3603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latin typeface="微软雅黑" panose="020B0503020204020204" pitchFamily="34" charset="-122"/>
              <a:ea typeface="微软雅黑" panose="020B0503020204020204" pitchFamily="34" charset="-122"/>
            </a:endParaRPr>
          </a:p>
        </p:txBody>
      </p:sp>
      <p:sp>
        <p:nvSpPr>
          <p:cNvPr id="54" name="Line 34">
            <a:extLst>
              <a:ext uri="{FF2B5EF4-FFF2-40B4-BE49-F238E27FC236}">
                <a16:creationId xmlns:a16="http://schemas.microsoft.com/office/drawing/2014/main" id="{2B1C84B2-F285-46ED-82B7-E8D3041A5A2F}"/>
              </a:ext>
            </a:extLst>
          </p:cNvPr>
          <p:cNvSpPr>
            <a:spLocks noChangeShapeType="1"/>
          </p:cNvSpPr>
          <p:nvPr/>
        </p:nvSpPr>
        <p:spPr bwMode="auto">
          <a:xfrm flipH="1">
            <a:off x="6711501" y="4173966"/>
            <a:ext cx="634410" cy="3357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latin typeface="微软雅黑" panose="020B0503020204020204" pitchFamily="34" charset="-122"/>
              <a:ea typeface="微软雅黑" panose="020B0503020204020204" pitchFamily="34" charset="-122"/>
            </a:endParaRPr>
          </a:p>
        </p:txBody>
      </p:sp>
      <p:sp>
        <p:nvSpPr>
          <p:cNvPr id="55" name="Text Box 35">
            <a:extLst>
              <a:ext uri="{FF2B5EF4-FFF2-40B4-BE49-F238E27FC236}">
                <a16:creationId xmlns:a16="http://schemas.microsoft.com/office/drawing/2014/main" id="{2B2D71DC-B35F-4404-B1FD-CB7AFD63B3A8}"/>
              </a:ext>
            </a:extLst>
          </p:cNvPr>
          <p:cNvSpPr txBox="1">
            <a:spLocks noChangeArrowheads="1"/>
          </p:cNvSpPr>
          <p:nvPr/>
        </p:nvSpPr>
        <p:spPr bwMode="auto">
          <a:xfrm>
            <a:off x="2798098" y="5359285"/>
            <a:ext cx="1005403"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solidFill>
                  <a:srgbClr val="7030A0"/>
                </a:solidFill>
                <a:latin typeface="微软雅黑" panose="020B0503020204020204" pitchFamily="34" charset="-122"/>
                <a:ea typeface="微软雅黑" panose="020B0503020204020204" pitchFamily="34" charset="-122"/>
              </a:rPr>
              <a:t>指定端口</a:t>
            </a:r>
          </a:p>
        </p:txBody>
      </p:sp>
      <p:sp>
        <p:nvSpPr>
          <p:cNvPr id="56" name="Line 36">
            <a:extLst>
              <a:ext uri="{FF2B5EF4-FFF2-40B4-BE49-F238E27FC236}">
                <a16:creationId xmlns:a16="http://schemas.microsoft.com/office/drawing/2014/main" id="{8933F9FB-1BFA-45F3-BEF0-CC3F38C2D036}"/>
              </a:ext>
            </a:extLst>
          </p:cNvPr>
          <p:cNvSpPr>
            <a:spLocks noChangeShapeType="1"/>
          </p:cNvSpPr>
          <p:nvPr/>
        </p:nvSpPr>
        <p:spPr bwMode="auto">
          <a:xfrm flipV="1">
            <a:off x="3734723" y="5286260"/>
            <a:ext cx="647700" cy="3603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57" name="Text Box 37">
            <a:extLst>
              <a:ext uri="{FF2B5EF4-FFF2-40B4-BE49-F238E27FC236}">
                <a16:creationId xmlns:a16="http://schemas.microsoft.com/office/drawing/2014/main" id="{54078DD9-DAE5-465C-B19E-5C9BA7276F3D}"/>
              </a:ext>
            </a:extLst>
          </p:cNvPr>
          <p:cNvSpPr txBox="1">
            <a:spLocks noChangeArrowheads="1"/>
          </p:cNvSpPr>
          <p:nvPr/>
        </p:nvSpPr>
        <p:spPr bwMode="auto">
          <a:xfrm>
            <a:off x="7345913" y="5320528"/>
            <a:ext cx="3262432"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latin typeface="微软雅黑" panose="020B0503020204020204" pitchFamily="34" charset="-122"/>
                <a:ea typeface="微软雅黑" panose="020B0503020204020204" pitchFamily="34" charset="-122"/>
              </a:rPr>
              <a:t>非指定端口、也非根端口，阻塞！</a:t>
            </a:r>
          </a:p>
        </p:txBody>
      </p:sp>
      <p:sp>
        <p:nvSpPr>
          <p:cNvPr id="58" name="Line 38">
            <a:extLst>
              <a:ext uri="{FF2B5EF4-FFF2-40B4-BE49-F238E27FC236}">
                <a16:creationId xmlns:a16="http://schemas.microsoft.com/office/drawing/2014/main" id="{20AEF028-27F7-4949-9BF3-D3500791AAE0}"/>
              </a:ext>
            </a:extLst>
          </p:cNvPr>
          <p:cNvSpPr>
            <a:spLocks noChangeShapeType="1"/>
          </p:cNvSpPr>
          <p:nvPr/>
        </p:nvSpPr>
        <p:spPr bwMode="auto">
          <a:xfrm flipH="1" flipV="1">
            <a:off x="6758910" y="5286260"/>
            <a:ext cx="647700" cy="2873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latin typeface="微软雅黑" panose="020B0503020204020204" pitchFamily="34" charset="-122"/>
              <a:ea typeface="微软雅黑" panose="020B0503020204020204" pitchFamily="34" charset="-122"/>
            </a:endParaRPr>
          </a:p>
        </p:txBody>
      </p:sp>
      <p:sp>
        <p:nvSpPr>
          <p:cNvPr id="59" name="Text Box 39">
            <a:extLst>
              <a:ext uri="{FF2B5EF4-FFF2-40B4-BE49-F238E27FC236}">
                <a16:creationId xmlns:a16="http://schemas.microsoft.com/office/drawing/2014/main" id="{2E2657A3-2095-4CB5-BC6B-AE614418F5F7}"/>
              </a:ext>
            </a:extLst>
          </p:cNvPr>
          <p:cNvSpPr txBox="1">
            <a:spLocks noChangeArrowheads="1"/>
          </p:cNvSpPr>
          <p:nvPr/>
        </p:nvSpPr>
        <p:spPr bwMode="auto">
          <a:xfrm>
            <a:off x="4811578" y="2897663"/>
            <a:ext cx="776175"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solidFill>
                  <a:srgbClr val="020202"/>
                </a:solidFill>
                <a:latin typeface="微软雅黑" panose="020B0503020204020204" pitchFamily="34" charset="-122"/>
                <a:ea typeface="微软雅黑" panose="020B0503020204020204" pitchFamily="34" charset="-122"/>
              </a:rPr>
              <a:t>端口</a:t>
            </a:r>
            <a:r>
              <a:rPr kumimoji="0" lang="en-US" altLang="zh-CN" sz="1600" dirty="0">
                <a:solidFill>
                  <a:srgbClr val="020202"/>
                </a:solidFill>
                <a:latin typeface="微软雅黑" panose="020B0503020204020204" pitchFamily="34" charset="-122"/>
                <a:ea typeface="微软雅黑" panose="020B0503020204020204" pitchFamily="34" charset="-122"/>
              </a:rPr>
              <a:t>1 </a:t>
            </a:r>
          </a:p>
        </p:txBody>
      </p:sp>
      <p:sp>
        <p:nvSpPr>
          <p:cNvPr id="60" name="Text Box 40">
            <a:extLst>
              <a:ext uri="{FF2B5EF4-FFF2-40B4-BE49-F238E27FC236}">
                <a16:creationId xmlns:a16="http://schemas.microsoft.com/office/drawing/2014/main" id="{A9766B15-51EB-4B19-ADB6-519D645BAC92}"/>
              </a:ext>
            </a:extLst>
          </p:cNvPr>
          <p:cNvSpPr txBox="1">
            <a:spLocks noChangeArrowheads="1"/>
          </p:cNvSpPr>
          <p:nvPr/>
        </p:nvSpPr>
        <p:spPr bwMode="auto">
          <a:xfrm>
            <a:off x="3526879" y="2908185"/>
            <a:ext cx="1005403"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600" dirty="0">
                <a:solidFill>
                  <a:srgbClr val="7030A0"/>
                </a:solidFill>
                <a:latin typeface="微软雅黑" panose="020B0503020204020204" pitchFamily="34" charset="-122"/>
                <a:ea typeface="微软雅黑" panose="020B0503020204020204" pitchFamily="34" charset="-122"/>
              </a:rPr>
              <a:t>指定端口</a:t>
            </a:r>
          </a:p>
        </p:txBody>
      </p:sp>
      <p:sp>
        <p:nvSpPr>
          <p:cNvPr id="62" name="Text Box 42">
            <a:extLst>
              <a:ext uri="{FF2B5EF4-FFF2-40B4-BE49-F238E27FC236}">
                <a16:creationId xmlns:a16="http://schemas.microsoft.com/office/drawing/2014/main" id="{8630E910-1CD2-4640-A207-32CE0F0CD1A1}"/>
              </a:ext>
            </a:extLst>
          </p:cNvPr>
          <p:cNvSpPr txBox="1">
            <a:spLocks noChangeArrowheads="1"/>
          </p:cNvSpPr>
          <p:nvPr/>
        </p:nvSpPr>
        <p:spPr bwMode="auto">
          <a:xfrm>
            <a:off x="4415760" y="2404456"/>
            <a:ext cx="697627"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2000" dirty="0">
                <a:solidFill>
                  <a:srgbClr val="C00000"/>
                </a:solidFill>
                <a:latin typeface="微软雅黑" panose="020B0503020204020204" pitchFamily="34" charset="-122"/>
                <a:ea typeface="微软雅黑" panose="020B0503020204020204" pitchFamily="34" charset="-122"/>
              </a:rPr>
              <a:t>根桥</a:t>
            </a:r>
          </a:p>
        </p:txBody>
      </p:sp>
      <p:pic>
        <p:nvPicPr>
          <p:cNvPr id="63" name="Picture 5" descr="通用交换机">
            <a:extLst>
              <a:ext uri="{FF2B5EF4-FFF2-40B4-BE49-F238E27FC236}">
                <a16:creationId xmlns:a16="http://schemas.microsoft.com/office/drawing/2014/main" id="{207608DB-8C3C-46C0-887C-473ECD5BF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689" y="4610941"/>
            <a:ext cx="842795" cy="6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 descr="通用交换机">
            <a:extLst>
              <a:ext uri="{FF2B5EF4-FFF2-40B4-BE49-F238E27FC236}">
                <a16:creationId xmlns:a16="http://schemas.microsoft.com/office/drawing/2014/main" id="{CA72FFDC-A145-432A-984C-FE1EB2474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071" y="4550601"/>
            <a:ext cx="842795" cy="6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5" descr="通用交换机">
            <a:extLst>
              <a:ext uri="{FF2B5EF4-FFF2-40B4-BE49-F238E27FC236}">
                <a16:creationId xmlns:a16="http://schemas.microsoft.com/office/drawing/2014/main" id="{434DFBB9-9DD9-4092-BCA5-42604F338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833" y="2449236"/>
            <a:ext cx="842795" cy="6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 Box 20">
            <a:extLst>
              <a:ext uri="{FF2B5EF4-FFF2-40B4-BE49-F238E27FC236}">
                <a16:creationId xmlns:a16="http://schemas.microsoft.com/office/drawing/2014/main" id="{D24F5F70-4242-4C2C-B011-83685C79CD3F}"/>
              </a:ext>
            </a:extLst>
          </p:cNvPr>
          <p:cNvSpPr txBox="1">
            <a:spLocks noChangeArrowheads="1"/>
          </p:cNvSpPr>
          <p:nvPr/>
        </p:nvSpPr>
        <p:spPr bwMode="auto">
          <a:xfrm>
            <a:off x="6517395" y="3296961"/>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p>
        </p:txBody>
      </p:sp>
      <p:sp>
        <p:nvSpPr>
          <p:cNvPr id="67" name="Text Box 21">
            <a:extLst>
              <a:ext uri="{FF2B5EF4-FFF2-40B4-BE49-F238E27FC236}">
                <a16:creationId xmlns:a16="http://schemas.microsoft.com/office/drawing/2014/main" id="{B17ACF2A-E6DA-4EB7-A6FE-2B9329101DDD}"/>
              </a:ext>
            </a:extLst>
          </p:cNvPr>
          <p:cNvSpPr txBox="1">
            <a:spLocks noChangeArrowheads="1"/>
          </p:cNvSpPr>
          <p:nvPr/>
        </p:nvSpPr>
        <p:spPr bwMode="auto">
          <a:xfrm>
            <a:off x="6530236" y="5798636"/>
            <a:ext cx="649537"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网段</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sp>
        <p:nvSpPr>
          <p:cNvPr id="68" name="文本框 67">
            <a:extLst>
              <a:ext uri="{FF2B5EF4-FFF2-40B4-BE49-F238E27FC236}">
                <a16:creationId xmlns:a16="http://schemas.microsoft.com/office/drawing/2014/main" id="{855A0C13-F556-43BB-85A5-1DD2B6873B4C}"/>
              </a:ext>
            </a:extLst>
          </p:cNvPr>
          <p:cNvSpPr txBox="1"/>
          <p:nvPr/>
        </p:nvSpPr>
        <p:spPr>
          <a:xfrm>
            <a:off x="8355287" y="2384315"/>
            <a:ext cx="2958694" cy="1061381"/>
          </a:xfrm>
          <a:prstGeom prst="rect">
            <a:avLst/>
          </a:prstGeom>
          <a:solidFill>
            <a:schemeClr val="bg1">
              <a:lumMod val="95000"/>
            </a:schemeClr>
          </a:solidFill>
          <a:ln>
            <a:solidFill>
              <a:srgbClr val="7030A0"/>
            </a:solidFill>
          </a:ln>
          <a:effectLst>
            <a:outerShdw blurRad="50800" dist="38100" dir="2700000" algn="tl" rotWithShape="0">
              <a:prstClr val="black">
                <a:alpha val="40000"/>
              </a:prstClr>
            </a:outerShdw>
          </a:effectLst>
        </p:spPr>
        <p:txBody>
          <a:bodyPr wrap="square" rtlCol="0">
            <a:spAutoFit/>
          </a:bodyPr>
          <a:lstStyle/>
          <a:p>
            <a:pPr>
              <a:lnSpc>
                <a:spcPct val="120000"/>
              </a:lnSpc>
              <a:spcBef>
                <a:spcPts val="600"/>
              </a:spcBef>
            </a:pPr>
            <a:r>
              <a:rPr lang="zh-CN" altLang="en-US" dirty="0">
                <a:latin typeface="微软雅黑" panose="020B0503020204020204" pitchFamily="34" charset="-122"/>
                <a:ea typeface="微软雅黑" panose="020B0503020204020204" pitchFamily="34" charset="-122"/>
              </a:rPr>
              <a:t>连接一个网段的端口的根路径开销相同，则选择桥</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较小的设备端口为指定端口。</a:t>
            </a:r>
          </a:p>
        </p:txBody>
      </p:sp>
      <p:cxnSp>
        <p:nvCxnSpPr>
          <p:cNvPr id="71" name="直接箭头连接符 70">
            <a:extLst>
              <a:ext uri="{FF2B5EF4-FFF2-40B4-BE49-F238E27FC236}">
                <a16:creationId xmlns:a16="http://schemas.microsoft.com/office/drawing/2014/main" id="{690886B4-9F67-4BB7-B5A3-A487FE0A6FFD}"/>
              </a:ext>
            </a:extLst>
          </p:cNvPr>
          <p:cNvCxnSpPr/>
          <p:nvPr/>
        </p:nvCxnSpPr>
        <p:spPr>
          <a:xfrm>
            <a:off x="4453860" y="3198452"/>
            <a:ext cx="415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AutoShape 67">
            <a:extLst>
              <a:ext uri="{FF2B5EF4-FFF2-40B4-BE49-F238E27FC236}">
                <a16:creationId xmlns:a16="http://schemas.microsoft.com/office/drawing/2014/main" id="{21B0A13D-1AC6-4A1F-AFC6-4679C854CF19}"/>
              </a:ext>
            </a:extLst>
          </p:cNvPr>
          <p:cNvSpPr>
            <a:spLocks noChangeAspect="1" noChangeArrowheads="1"/>
          </p:cNvSpPr>
          <p:nvPr/>
        </p:nvSpPr>
        <p:spPr bwMode="auto">
          <a:xfrm>
            <a:off x="6457381" y="5326394"/>
            <a:ext cx="285750" cy="287337"/>
          </a:xfrm>
          <a:custGeom>
            <a:avLst/>
            <a:gdLst>
              <a:gd name="T0" fmla="*/ 142875 w 21600"/>
              <a:gd name="T1" fmla="*/ 0 h 21600"/>
              <a:gd name="T2" fmla="*/ 41844 w 21600"/>
              <a:gd name="T3" fmla="*/ 42076 h 21600"/>
              <a:gd name="T4" fmla="*/ 0 w 21600"/>
              <a:gd name="T5" fmla="*/ 143669 h 21600"/>
              <a:gd name="T6" fmla="*/ 41844 w 21600"/>
              <a:gd name="T7" fmla="*/ 245261 h 21600"/>
              <a:gd name="T8" fmla="*/ 142875 w 21600"/>
              <a:gd name="T9" fmla="*/ 287337 h 21600"/>
              <a:gd name="T10" fmla="*/ 243906 w 21600"/>
              <a:gd name="T11" fmla="*/ 245261 h 21600"/>
              <a:gd name="T12" fmla="*/ 285750 w 21600"/>
              <a:gd name="T13" fmla="*/ 143669 h 21600"/>
              <a:gd name="T14" fmla="*/ 243906 w 21600"/>
              <a:gd name="T15" fmla="*/ 4207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日期占位符 36">
            <a:extLst>
              <a:ext uri="{FF2B5EF4-FFF2-40B4-BE49-F238E27FC236}">
                <a16:creationId xmlns:a16="http://schemas.microsoft.com/office/drawing/2014/main" id="{1184C53D-DAF3-4B9F-9134-BBC0CBA568D0}"/>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61" name="灯片编号占位符 38">
            <a:extLst>
              <a:ext uri="{FF2B5EF4-FFF2-40B4-BE49-F238E27FC236}">
                <a16:creationId xmlns:a16="http://schemas.microsoft.com/office/drawing/2014/main" id="{28EA9DA2-ABAA-4EB0-86A7-9ED4785C274E}"/>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116</a:t>
            </a:fld>
            <a:endParaRPr kumimoji="1" lang="zh-CN" altLang="en-US" dirty="0"/>
          </a:p>
        </p:txBody>
      </p:sp>
    </p:spTree>
    <p:extLst>
      <p:ext uri="{BB962C8B-B14F-4D97-AF65-F5344CB8AC3E}">
        <p14:creationId xmlns:p14="http://schemas.microsoft.com/office/powerpoint/2010/main" val="230055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strips(downRight)">
                                      <p:cBhvr>
                                        <p:cTn id="29" dur="500"/>
                                        <p:tgtEl>
                                          <p:spTgt spid="6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animBg="1"/>
      <p:bldP spid="54" grpId="0" animBg="1"/>
      <p:bldP spid="55" grpId="0"/>
      <p:bldP spid="56" grpId="0" animBg="1"/>
      <p:bldP spid="57" grpId="0"/>
      <p:bldP spid="58" grpId="0" animBg="1"/>
      <p:bldP spid="60" grpId="0"/>
      <p:bldP spid="68" grpId="0" animBg="1"/>
      <p:bldP spid="7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lang="zh-CN" altLang="en-US" dirty="0">
                <a:latin typeface="微软雅黑" panose="020B0503020204020204" pitchFamily="34" charset="-122"/>
                <a:ea typeface="微软雅黑" panose="020B0503020204020204" pitchFamily="34" charset="-122"/>
              </a:rPr>
              <a:t>端口角色与端口状态</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800" dirty="0">
                <a:latin typeface="微软雅黑" panose="020B0503020204020204" pitchFamily="34" charset="-122"/>
                <a:ea typeface="微软雅黑" panose="020B0503020204020204" pitchFamily="34" charset="-122"/>
              </a:rPr>
              <a:t>经过上述构造</a:t>
            </a:r>
            <a:r>
              <a:rPr kumimoji="0" lang="zh-CN" altLang="en-US" sz="2800" dirty="0">
                <a:latin typeface="微软雅黑" panose="020B0503020204020204" pitchFamily="34" charset="-122"/>
                <a:ea typeface="微软雅黑" panose="020B0503020204020204" pitchFamily="34" charset="-122"/>
              </a:rPr>
              <a:t>生成树的三个过程，端口角色便确定了。</a:t>
            </a:r>
            <a:endParaRPr kumimoji="0" lang="en-US" altLang="zh-CN" sz="2800" dirty="0">
              <a:latin typeface="微软雅黑" panose="020B0503020204020204" pitchFamily="34" charset="-122"/>
              <a:ea typeface="微软雅黑" panose="020B0503020204020204" pitchFamily="34" charset="-122"/>
            </a:endParaRPr>
          </a:p>
        </p:txBody>
      </p:sp>
      <p:graphicFrame>
        <p:nvGraphicFramePr>
          <p:cNvPr id="6" name="表格 6">
            <a:extLst>
              <a:ext uri="{FF2B5EF4-FFF2-40B4-BE49-F238E27FC236}">
                <a16:creationId xmlns:a16="http://schemas.microsoft.com/office/drawing/2014/main" id="{1FC4CDA0-C004-4F49-B420-2513EC44EA2C}"/>
              </a:ext>
            </a:extLst>
          </p:cNvPr>
          <p:cNvGraphicFramePr>
            <a:graphicFrameLocks noGrp="1"/>
          </p:cNvGraphicFramePr>
          <p:nvPr/>
        </p:nvGraphicFramePr>
        <p:xfrm>
          <a:off x="1579611" y="2842668"/>
          <a:ext cx="8941245" cy="2131064"/>
        </p:xfrm>
        <a:graphic>
          <a:graphicData uri="http://schemas.openxmlformats.org/drawingml/2006/table">
            <a:tbl>
              <a:tblPr firstRow="1" bandRow="1">
                <a:tableStyleId>{BDBED569-4797-4DF1-A0F4-6AAB3CD982D8}</a:tableStyleId>
              </a:tblPr>
              <a:tblGrid>
                <a:gridCol w="4159037">
                  <a:extLst>
                    <a:ext uri="{9D8B030D-6E8A-4147-A177-3AD203B41FA5}">
                      <a16:colId xmlns:a16="http://schemas.microsoft.com/office/drawing/2014/main" val="74272149"/>
                    </a:ext>
                  </a:extLst>
                </a:gridCol>
                <a:gridCol w="3058511">
                  <a:extLst>
                    <a:ext uri="{9D8B030D-6E8A-4147-A177-3AD203B41FA5}">
                      <a16:colId xmlns:a16="http://schemas.microsoft.com/office/drawing/2014/main" val="3542658577"/>
                    </a:ext>
                  </a:extLst>
                </a:gridCol>
                <a:gridCol w="1723697">
                  <a:extLst>
                    <a:ext uri="{9D8B030D-6E8A-4147-A177-3AD203B41FA5}">
                      <a16:colId xmlns:a16="http://schemas.microsoft.com/office/drawing/2014/main" val="2314428287"/>
                    </a:ext>
                  </a:extLst>
                </a:gridCol>
              </a:tblGrid>
              <a:tr h="416715">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端口角色</a:t>
                      </a:r>
                    </a:p>
                  </a:txBody>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英文名称</a:t>
                      </a:r>
                    </a:p>
                  </a:txBody>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端口状态</a:t>
                      </a:r>
                    </a:p>
                  </a:txBody>
                  <a:tcPr/>
                </a:tc>
                <a:extLst>
                  <a:ext uri="{0D108BD9-81ED-4DB2-BD59-A6C34878D82A}">
                    <a16:rowId xmlns:a16="http://schemas.microsoft.com/office/drawing/2014/main" val="2866224731"/>
                  </a:ext>
                </a:extLst>
              </a:tr>
              <a:tr h="490363">
                <a:tc>
                  <a:txBody>
                    <a:body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指定端口</a:t>
                      </a:r>
                    </a:p>
                  </a:txBody>
                  <a:tcPr anchor="ctr"/>
                </a:tc>
                <a:tc>
                  <a:txBody>
                    <a:body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Designated port</a:t>
                      </a:r>
                      <a:endPar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Forwarding</a:t>
                      </a:r>
                    </a:p>
                  </a:txBody>
                  <a:tcPr anchor="ctr"/>
                </a:tc>
                <a:extLst>
                  <a:ext uri="{0D108BD9-81ED-4DB2-BD59-A6C34878D82A}">
                    <a16:rowId xmlns:a16="http://schemas.microsoft.com/office/drawing/2014/main" val="3255001469"/>
                  </a:ext>
                </a:extLst>
              </a:tr>
              <a:tr h="461986">
                <a:tc>
                  <a:txBody>
                    <a:body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根端口</a:t>
                      </a:r>
                    </a:p>
                  </a:txBody>
                  <a:tcPr anchor="ctr"/>
                </a:tc>
                <a:tc>
                  <a:txBody>
                    <a:body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Root port</a:t>
                      </a:r>
                      <a:endPar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Forwarding</a:t>
                      </a:r>
                    </a:p>
                  </a:txBody>
                  <a:tcPr anchor="ctr"/>
                </a:tc>
                <a:extLst>
                  <a:ext uri="{0D108BD9-81ED-4DB2-BD59-A6C34878D82A}">
                    <a16:rowId xmlns:a16="http://schemas.microsoft.com/office/drawing/2014/main" val="3845804916"/>
                  </a:ext>
                </a:extLst>
              </a:tr>
              <a:tr h="737265">
                <a:tc>
                  <a:txBody>
                    <a:body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非指定端口</a:t>
                      </a: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t>
                      </a: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根端口</a:t>
                      </a:r>
                      <a:endPar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（通常称为备用端口或冗余端口）</a:t>
                      </a:r>
                    </a:p>
                  </a:txBody>
                  <a:tcPr anchor="ctr"/>
                </a:tc>
                <a:tc>
                  <a:txBody>
                    <a:body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defRPr/>
                      </a:pP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Alternate port</a:t>
                      </a:r>
                    </a:p>
                  </a:txBody>
                  <a:tcPr anchor="ctr"/>
                </a:tc>
                <a:tc>
                  <a:txBody>
                    <a:body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Blocking</a:t>
                      </a:r>
                    </a:p>
                  </a:txBody>
                  <a:tcPr anchor="ctr"/>
                </a:tc>
                <a:extLst>
                  <a:ext uri="{0D108BD9-81ED-4DB2-BD59-A6C34878D82A}">
                    <a16:rowId xmlns:a16="http://schemas.microsoft.com/office/drawing/2014/main" val="4141345447"/>
                  </a:ext>
                </a:extLst>
              </a:tr>
            </a:tbl>
          </a:graphicData>
        </a:graphic>
      </p:graphicFrame>
      <p:sp>
        <p:nvSpPr>
          <p:cNvPr id="7" name="文本框 6">
            <a:extLst>
              <a:ext uri="{FF2B5EF4-FFF2-40B4-BE49-F238E27FC236}">
                <a16:creationId xmlns:a16="http://schemas.microsoft.com/office/drawing/2014/main" id="{B56384EF-2067-4497-A69D-93E9C043A532}"/>
              </a:ext>
            </a:extLst>
          </p:cNvPr>
          <p:cNvSpPr txBox="1"/>
          <p:nvPr/>
        </p:nvSpPr>
        <p:spPr>
          <a:xfrm>
            <a:off x="1462349" y="5426587"/>
            <a:ext cx="8802410" cy="523220"/>
          </a:xfrm>
          <a:prstGeom prst="rect">
            <a:avLst/>
          </a:prstGeom>
          <a:noFill/>
        </p:spPr>
        <p:txBody>
          <a:bodyPr wrap="none" rtlCol="0">
            <a:spAutoFit/>
          </a:bodyPr>
          <a:lstStyle/>
          <a:p>
            <a:r>
              <a:rPr lang="zh-CN" altLang="en-US" sz="2800" dirty="0">
                <a:solidFill>
                  <a:srgbClr val="7030A0"/>
                </a:solidFill>
                <a:latin typeface="微软雅黑" panose="020B0503020204020204" pitchFamily="34" charset="-122"/>
                <a:ea typeface="微软雅黑" panose="020B0503020204020204" pitchFamily="34" charset="-122"/>
              </a:rPr>
              <a:t>练习：</a:t>
            </a:r>
            <a:r>
              <a:rPr lang="zh-CN" altLang="en-US" sz="2800" dirty="0">
                <a:latin typeface="微软雅黑" panose="020B0503020204020204" pitchFamily="34" charset="-122"/>
                <a:ea typeface="微软雅黑" panose="020B0503020204020204" pitchFamily="34" charset="-122"/>
              </a:rPr>
              <a:t>根桥的所有连接端口都是指定端口。（判断题）</a:t>
            </a:r>
            <a:endParaRPr lang="en-US" altLang="zh-CN" sz="2800" dirty="0">
              <a:latin typeface="微软雅黑" panose="020B0503020204020204" pitchFamily="34" charset="-122"/>
              <a:ea typeface="微软雅黑" panose="020B0503020204020204" pitchFamily="34" charset="-122"/>
            </a:endParaRPr>
          </a:p>
        </p:txBody>
      </p:sp>
      <p:sp>
        <p:nvSpPr>
          <p:cNvPr id="10" name="日期占位符 36">
            <a:extLst>
              <a:ext uri="{FF2B5EF4-FFF2-40B4-BE49-F238E27FC236}">
                <a16:creationId xmlns:a16="http://schemas.microsoft.com/office/drawing/2014/main" id="{885978D9-D493-4AAC-8DAE-5096D63A6E76}"/>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1" name="灯片编号占位符 38">
            <a:extLst>
              <a:ext uri="{FF2B5EF4-FFF2-40B4-BE49-F238E27FC236}">
                <a16:creationId xmlns:a16="http://schemas.microsoft.com/office/drawing/2014/main" id="{3B9964F6-E455-43C8-8CE1-6F81DB20E5E7}"/>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117</a:t>
            </a:fld>
            <a:endParaRPr kumimoji="1" lang="zh-CN" altLang="en-US" dirty="0"/>
          </a:p>
        </p:txBody>
      </p:sp>
    </p:spTree>
    <p:extLst>
      <p:ext uri="{BB962C8B-B14F-4D97-AF65-F5344CB8AC3E}">
        <p14:creationId xmlns:p14="http://schemas.microsoft.com/office/powerpoint/2010/main" val="40854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lang="zh-CN" altLang="en-US" dirty="0">
                <a:latin typeface="微软雅黑" panose="020B0503020204020204" pitchFamily="34" charset="-122"/>
                <a:ea typeface="微软雅黑" panose="020B0503020204020204" pitchFamily="34" charset="-122"/>
              </a:rPr>
              <a:t>端口角色与端口状态</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kumimoji="0" lang="zh-CN" altLang="en-US" sz="2800" dirty="0">
                <a:latin typeface="微软雅黑" panose="020B0503020204020204" pitchFamily="34" charset="-122"/>
                <a:ea typeface="微软雅黑" panose="020B0503020204020204" pitchFamily="34" charset="-122"/>
              </a:rPr>
              <a:t>事实上，</a:t>
            </a:r>
            <a:r>
              <a:rPr kumimoji="0" lang="en-US" altLang="zh-CN" sz="2800" dirty="0">
                <a:latin typeface="微软雅黑" panose="020B0503020204020204" pitchFamily="34" charset="-122"/>
                <a:ea typeface="微软雅黑" panose="020B0503020204020204" pitchFamily="34" charset="-122"/>
              </a:rPr>
              <a:t>802.1D</a:t>
            </a:r>
            <a:r>
              <a:rPr kumimoji="0" lang="zh-CN" altLang="en-US" sz="2800" dirty="0">
                <a:latin typeface="微软雅黑" panose="020B0503020204020204" pitchFamily="34" charset="-122"/>
                <a:ea typeface="微软雅黑" panose="020B0503020204020204" pitchFamily="34" charset="-122"/>
              </a:rPr>
              <a:t>标准给出了五种端口状态。</a:t>
            </a:r>
            <a:endParaRPr kumimoji="0" lang="en-US" altLang="zh-CN" sz="2800" dirty="0">
              <a:latin typeface="微软雅黑" panose="020B0503020204020204" pitchFamily="34" charset="-122"/>
              <a:ea typeface="微软雅黑" panose="020B0503020204020204" pitchFamily="34" charset="-122"/>
            </a:endParaRPr>
          </a:p>
        </p:txBody>
      </p:sp>
      <p:graphicFrame>
        <p:nvGraphicFramePr>
          <p:cNvPr id="4" name="表格 4">
            <a:extLst>
              <a:ext uri="{FF2B5EF4-FFF2-40B4-BE49-F238E27FC236}">
                <a16:creationId xmlns:a16="http://schemas.microsoft.com/office/drawing/2014/main" id="{E4F3CC03-1922-4066-AA5A-D7E9E071BCAF}"/>
              </a:ext>
            </a:extLst>
          </p:cNvPr>
          <p:cNvGraphicFramePr>
            <a:graphicFrameLocks noGrp="1"/>
          </p:cNvGraphicFramePr>
          <p:nvPr/>
        </p:nvGraphicFramePr>
        <p:xfrm>
          <a:off x="1390867" y="2761736"/>
          <a:ext cx="9635049" cy="3052408"/>
        </p:xfrm>
        <a:graphic>
          <a:graphicData uri="http://schemas.openxmlformats.org/drawingml/2006/table">
            <a:tbl>
              <a:tblPr firstRow="1" bandRow="1">
                <a:tableStyleId>{BDBED569-4797-4DF1-A0F4-6AAB3CD982D8}</a:tableStyleId>
              </a:tblPr>
              <a:tblGrid>
                <a:gridCol w="3044497">
                  <a:extLst>
                    <a:ext uri="{9D8B030D-6E8A-4147-A177-3AD203B41FA5}">
                      <a16:colId xmlns:a16="http://schemas.microsoft.com/office/drawing/2014/main" val="2539021013"/>
                    </a:ext>
                  </a:extLst>
                </a:gridCol>
                <a:gridCol w="1765738">
                  <a:extLst>
                    <a:ext uri="{9D8B030D-6E8A-4147-A177-3AD203B41FA5}">
                      <a16:colId xmlns:a16="http://schemas.microsoft.com/office/drawing/2014/main" val="1451211663"/>
                    </a:ext>
                  </a:extLst>
                </a:gridCol>
                <a:gridCol w="4824814">
                  <a:extLst>
                    <a:ext uri="{9D8B030D-6E8A-4147-A177-3AD203B41FA5}">
                      <a16:colId xmlns:a16="http://schemas.microsoft.com/office/drawing/2014/main" val="1188640240"/>
                    </a:ext>
                  </a:extLst>
                </a:gridCol>
              </a:tblGrid>
              <a:tr h="482914">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端口角色</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端口状态</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端口行为</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extLst>
                  <a:ext uri="{0D108BD9-81ED-4DB2-BD59-A6C34878D82A}">
                    <a16:rowId xmlns:a16="http://schemas.microsoft.com/office/drawing/2014/main" val="522494357"/>
                  </a:ext>
                </a:extLst>
              </a:tr>
              <a:tr h="603054">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未启用</a:t>
                      </a: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STP</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功能的端口</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Disabled</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不收发</a:t>
                      </a: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BPDU</a:t>
                      </a: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报文，接收或转发数据</a:t>
                      </a:r>
                    </a:p>
                  </a:txBody>
                  <a:tcPr marL="90000" marR="90000" marT="46800" marB="46800" anchor="ctr" anchorCtr="1" horzOverflow="overflow"/>
                </a:tc>
                <a:extLst>
                  <a:ext uri="{0D108BD9-81ED-4DB2-BD59-A6C34878D82A}">
                    <a16:rowId xmlns:a16="http://schemas.microsoft.com/office/drawing/2014/main" val="680199450"/>
                  </a:ext>
                </a:extLst>
              </a:tr>
              <a:tr h="472050">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非指定端口或根端口</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Blocking</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接收但不发送</a:t>
                      </a: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BPDU</a:t>
                      </a: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，不接收或转发数据</a:t>
                      </a:r>
                    </a:p>
                  </a:txBody>
                  <a:tcPr marL="90000" marR="90000" marT="46800" marB="46800" anchor="ctr" anchorCtr="1" horzOverflow="overflow"/>
                </a:tc>
                <a:extLst>
                  <a:ext uri="{0D108BD9-81ED-4DB2-BD59-A6C34878D82A}">
                    <a16:rowId xmlns:a16="http://schemas.microsoft.com/office/drawing/2014/main" val="796426689"/>
                  </a:ext>
                </a:extLst>
              </a:tr>
              <a:tr h="507311">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Listening</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接收并发送</a:t>
                      </a: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BPDU</a:t>
                      </a: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，不接收或转发数据</a:t>
                      </a:r>
                    </a:p>
                  </a:txBody>
                  <a:tcPr marL="90000" marR="90000" marT="46800" marB="46800" anchor="ctr" anchorCtr="1" horzOverflow="overflow"/>
                </a:tc>
                <a:extLst>
                  <a:ext uri="{0D108BD9-81ED-4DB2-BD59-A6C34878D82A}">
                    <a16:rowId xmlns:a16="http://schemas.microsoft.com/office/drawing/2014/main" val="2672378265"/>
                  </a:ext>
                </a:extLst>
              </a:tr>
              <a:tr h="476941">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Learning</a:t>
                      </a:r>
                      <a:endParaRPr kumimoji="0" lang="en-US"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接收并发送</a:t>
                      </a: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BPDU</a:t>
                      </a: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，不接收或转发数据</a:t>
                      </a:r>
                    </a:p>
                  </a:txBody>
                  <a:tcPr marL="90000" marR="90000" marT="46800" marB="46800" anchor="ctr" anchorCtr="1" horzOverflow="overflow"/>
                </a:tc>
                <a:extLst>
                  <a:ext uri="{0D108BD9-81ED-4DB2-BD59-A6C34878D82A}">
                    <a16:rowId xmlns:a16="http://schemas.microsoft.com/office/drawing/2014/main" val="2016471239"/>
                  </a:ext>
                </a:extLst>
              </a:tr>
              <a:tr h="5101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指定端口或根端口</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Forwarding</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nchorCtr="1" horzOverflow="overflow"/>
                </a:tc>
                <a:tc>
                  <a:txBody>
                    <a:bodyPr/>
                    <a:lstStyle/>
                    <a:p>
                      <a:pPr marL="0" marR="0" lvl="0" indent="0" algn="l" defTabSz="914400" rtl="0" eaLnBrk="1" fontAlgn="base" latinLnBrk="0" hangingPunct="1">
                        <a:lnSpc>
                          <a:spcPct val="120000"/>
                        </a:lnSpc>
                        <a:spcBef>
                          <a:spcPct val="0"/>
                        </a:spcBef>
                        <a:spcAft>
                          <a:spcPct val="0"/>
                        </a:spcAft>
                        <a:buClr>
                          <a:schemeClr val="tx1"/>
                        </a:buClr>
                        <a:buSzTx/>
                        <a:buFont typeface="Wingdings" pitchFamily="2" charset="2"/>
                        <a:buNone/>
                        <a:tabLst/>
                      </a:pP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接收并发送</a:t>
                      </a:r>
                      <a:r>
                        <a:rPr kumimoji="0" lang="en-US" altLang="zh-CN"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BPDU</a:t>
                      </a:r>
                      <a:r>
                        <a:rPr kumimoji="0" lang="zh-CN" altLang="en-US" sz="2000" b="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，接收并转发数据</a:t>
                      </a:r>
                    </a:p>
                  </a:txBody>
                  <a:tcPr marL="90000" marR="90000" marT="46800" marB="46800" anchor="ctr" anchorCtr="1" horzOverflow="overflow"/>
                </a:tc>
                <a:extLst>
                  <a:ext uri="{0D108BD9-81ED-4DB2-BD59-A6C34878D82A}">
                    <a16:rowId xmlns:a16="http://schemas.microsoft.com/office/drawing/2014/main" val="495030729"/>
                  </a:ext>
                </a:extLst>
              </a:tr>
            </a:tbl>
          </a:graphicData>
        </a:graphic>
      </p:graphicFrame>
      <p:sp>
        <p:nvSpPr>
          <p:cNvPr id="9" name="日期占位符 36">
            <a:extLst>
              <a:ext uri="{FF2B5EF4-FFF2-40B4-BE49-F238E27FC236}">
                <a16:creationId xmlns:a16="http://schemas.microsoft.com/office/drawing/2014/main" id="{5D7CB5E5-B143-4C1A-B82A-292ACAA8EF21}"/>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0" name="灯片编号占位符 38">
            <a:extLst>
              <a:ext uri="{FF2B5EF4-FFF2-40B4-BE49-F238E27FC236}">
                <a16:creationId xmlns:a16="http://schemas.microsoft.com/office/drawing/2014/main" id="{CEF252E7-EB39-4D18-AA19-CC89ABF78CEF}"/>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118</a:t>
            </a:fld>
            <a:endParaRPr kumimoji="1" lang="zh-CN" altLang="en-US" dirty="0"/>
          </a:p>
        </p:txBody>
      </p:sp>
    </p:spTree>
    <p:extLst>
      <p:ext uri="{BB962C8B-B14F-4D97-AF65-F5344CB8AC3E}">
        <p14:creationId xmlns:p14="http://schemas.microsoft.com/office/powerpoint/2010/main" val="40460593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6294120" cy="5131205"/>
          </a:xfrm>
          <a:ln>
            <a:noFill/>
          </a:ln>
        </p:spPr>
        <p:txBody>
          <a:bodyPr>
            <a:normAutofit/>
          </a:bodyPr>
          <a:lstStyle/>
          <a:p>
            <a:pPr>
              <a:lnSpc>
                <a:spcPct val="120000"/>
              </a:lnSpc>
            </a:pPr>
            <a:r>
              <a:rPr lang="zh-CN" altLang="en-US" dirty="0">
                <a:latin typeface="微软雅黑" panose="020B0503020204020204" pitchFamily="34" charset="-122"/>
                <a:ea typeface="微软雅黑" panose="020B0503020204020204" pitchFamily="34" charset="-122"/>
              </a:rPr>
              <a:t>端口状态的迁移</a:t>
            </a:r>
            <a:endParaRPr lang="en-US" altLang="zh-CN" dirty="0">
              <a:latin typeface="微软雅黑" panose="020B0503020204020204" pitchFamily="34" charset="-122"/>
              <a:ea typeface="微软雅黑" panose="020B0503020204020204" pitchFamily="34" charset="-122"/>
            </a:endParaRPr>
          </a:p>
          <a:p>
            <a:pPr lvl="1" algn="just">
              <a:lnSpc>
                <a:spcPct val="130000"/>
              </a:lnSpc>
            </a:pPr>
            <a:r>
              <a:rPr lang="zh-CN" altLang="en-US" dirty="0">
                <a:latin typeface="微软雅黑" panose="020B0503020204020204" pitchFamily="34" charset="-122"/>
                <a:ea typeface="微软雅黑" panose="020B0503020204020204" pitchFamily="34" charset="-122"/>
              </a:rPr>
              <a:t>端口角色确定为</a:t>
            </a:r>
            <a:r>
              <a:rPr lang="zh-CN" altLang="en-US" dirty="0"/>
              <a:t>指定端口或根端口</a:t>
            </a:r>
            <a:r>
              <a:rPr lang="zh-CN" altLang="en-US" dirty="0">
                <a:latin typeface="微软雅黑" panose="020B0503020204020204" pitchFamily="34" charset="-122"/>
                <a:ea typeface="微软雅黑" panose="020B0503020204020204" pitchFamily="34" charset="-122"/>
              </a:rPr>
              <a:t>后，从</a:t>
            </a:r>
            <a:r>
              <a:rPr lang="en-US" altLang="zh-CN" dirty="0">
                <a:latin typeface="微软雅黑" panose="020B0503020204020204" pitchFamily="34" charset="-122"/>
                <a:ea typeface="微软雅黑" panose="020B0503020204020204" pitchFamily="34" charset="-122"/>
              </a:rPr>
              <a:t>Blocking</a:t>
            </a:r>
            <a:r>
              <a:rPr lang="zh-CN" altLang="en-US" dirty="0">
                <a:latin typeface="微软雅黑" panose="020B0503020204020204" pitchFamily="34" charset="-122"/>
                <a:ea typeface="微软雅黑" panose="020B0503020204020204" pitchFamily="34" charset="-122"/>
              </a:rPr>
              <a:t>状态经</a:t>
            </a:r>
            <a:r>
              <a:rPr lang="en-US" altLang="zh-CN" dirty="0">
                <a:latin typeface="微软雅黑" panose="020B0503020204020204" pitchFamily="34" charset="-122"/>
                <a:ea typeface="微软雅黑" panose="020B0503020204020204" pitchFamily="34" charset="-122"/>
              </a:rPr>
              <a:t>Listening</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Learning</a:t>
            </a:r>
            <a:r>
              <a:rPr lang="zh-CN" altLang="en-US" dirty="0">
                <a:latin typeface="微软雅黑" panose="020B0503020204020204" pitchFamily="34" charset="-122"/>
                <a:ea typeface="微软雅黑" panose="020B0503020204020204" pitchFamily="34" charset="-122"/>
              </a:rPr>
              <a:t>才能到</a:t>
            </a:r>
            <a:r>
              <a:rPr lang="en-US" altLang="zh-CN" dirty="0">
                <a:latin typeface="微软雅黑" panose="020B0503020204020204" pitchFamily="34" charset="-122"/>
                <a:ea typeface="微软雅黑" panose="020B0503020204020204" pitchFamily="34" charset="-122"/>
              </a:rPr>
              <a:t>Forwarding</a:t>
            </a:r>
            <a:r>
              <a:rPr lang="zh-CN" altLang="en-US" dirty="0">
                <a:latin typeface="微软雅黑" panose="020B0503020204020204" pitchFamily="34" charset="-122"/>
                <a:ea typeface="微软雅黑" panose="020B0503020204020204" pitchFamily="34" charset="-122"/>
              </a:rPr>
              <a:t>状态；</a:t>
            </a:r>
          </a:p>
          <a:p>
            <a:pPr lvl="1" algn="just">
              <a:lnSpc>
                <a:spcPct val="130000"/>
              </a:lnSpc>
            </a:pPr>
            <a:r>
              <a:rPr lang="zh-CN" altLang="en-US" dirty="0">
                <a:latin typeface="微软雅黑" panose="020B0503020204020204" pitchFamily="34" charset="-122"/>
                <a:ea typeface="微软雅黑" panose="020B0503020204020204" pitchFamily="34" charset="-122"/>
              </a:rPr>
              <a:t>默认的</a:t>
            </a:r>
            <a:r>
              <a:rPr lang="en-US" altLang="zh-CN" dirty="0">
                <a:latin typeface="微软雅黑" panose="020B0503020204020204" pitchFamily="34" charset="-122"/>
                <a:ea typeface="微软雅黑" panose="020B0503020204020204" pitchFamily="34" charset="-122"/>
              </a:rPr>
              <a:t>Forwarding Delay</a:t>
            </a:r>
            <a:r>
              <a:rPr lang="zh-CN" altLang="en-US" dirty="0">
                <a:latin typeface="微软雅黑" panose="020B0503020204020204" pitchFamily="34" charset="-122"/>
                <a:ea typeface="微软雅黑" panose="020B0503020204020204" pitchFamily="34" charset="-122"/>
              </a:rPr>
              <a:t>时间是</a:t>
            </a:r>
            <a:r>
              <a:rPr lang="en-US" altLang="zh-CN" dirty="0">
                <a:solidFill>
                  <a:srgbClr val="C00000"/>
                </a:solidFill>
                <a:latin typeface="微软雅黑" panose="020B0503020204020204" pitchFamily="34" charset="-122"/>
                <a:ea typeface="微软雅黑" panose="020B0503020204020204" pitchFamily="34" charset="-122"/>
              </a:rPr>
              <a:t>15</a:t>
            </a:r>
            <a:r>
              <a:rPr lang="zh-CN" altLang="en-US" dirty="0">
                <a:solidFill>
                  <a:srgbClr val="C00000"/>
                </a:solidFill>
                <a:latin typeface="微软雅黑" panose="020B0503020204020204" pitchFamily="34" charset="-122"/>
                <a:ea typeface="微软雅黑" panose="020B0503020204020204" pitchFamily="34" charset="-122"/>
              </a:rPr>
              <a:t>秒</a:t>
            </a:r>
            <a:r>
              <a:rPr lang="zh-CN" altLang="en-US" dirty="0">
                <a:latin typeface="微软雅黑" panose="020B0503020204020204" pitchFamily="34" charset="-122"/>
                <a:ea typeface="微软雅黑" panose="020B0503020204020204" pitchFamily="34" charset="-122"/>
              </a:rPr>
              <a:t>，能保证当网络的拓扑发生改变时，新的配置信息能够传遍整个网络，从而避免由于网络为收敛而造成临时环路。</a:t>
            </a:r>
            <a:endParaRPr lang="en-US" altLang="zh-CN" dirty="0">
              <a:latin typeface="微软雅黑" panose="020B0503020204020204" pitchFamily="34" charset="-122"/>
              <a:ea typeface="微软雅黑" panose="020B0503020204020204" pitchFamily="34" charset="-122"/>
            </a:endParaRPr>
          </a:p>
        </p:txBody>
      </p:sp>
      <p:sp>
        <p:nvSpPr>
          <p:cNvPr id="6" name="AutoShape 49">
            <a:extLst>
              <a:ext uri="{FF2B5EF4-FFF2-40B4-BE49-F238E27FC236}">
                <a16:creationId xmlns:a16="http://schemas.microsoft.com/office/drawing/2014/main" id="{CB1B647A-117E-4482-8FA0-3BCCBBF120C0}"/>
              </a:ext>
            </a:extLst>
          </p:cNvPr>
          <p:cNvSpPr>
            <a:spLocks noChangeArrowheads="1"/>
          </p:cNvSpPr>
          <p:nvPr/>
        </p:nvSpPr>
        <p:spPr bwMode="auto">
          <a:xfrm>
            <a:off x="7589195" y="5437763"/>
            <a:ext cx="2221567" cy="576262"/>
          </a:xfrm>
          <a:prstGeom prst="flowChartProcess">
            <a:avLst/>
          </a:prstGeom>
          <a:solidFill>
            <a:schemeClr val="bg1">
              <a:lumMod val="85000"/>
            </a:schemeClr>
          </a:solidFill>
          <a:ln w="9525" algn="ctr">
            <a:solidFill>
              <a:srgbClr val="7030A0"/>
            </a:solidFill>
            <a:miter lim="800000"/>
            <a:headEnd/>
            <a:tailEnd/>
          </a:ln>
          <a:effectLst/>
        </p:spPr>
        <p:txBody>
          <a:bodyPr wrap="none" anchor="ctr"/>
          <a:lstStyle>
            <a:lvl1pPr>
              <a:lnSpc>
                <a:spcPct val="110000"/>
              </a:lnSpc>
              <a:buClr>
                <a:schemeClr val="tx1"/>
              </a:buClr>
              <a:buFont typeface="Wingdings" panose="05000000000000000000" pitchFamily="2" charset="2"/>
              <a:buChar char="l"/>
              <a:defRPr sz="2800" b="1">
                <a:solidFill>
                  <a:srgbClr val="000000"/>
                </a:solidFill>
                <a:latin typeface="Arial" panose="020B0604020202020204" pitchFamily="34" charset="0"/>
                <a:ea typeface="华文细黑" panose="02010600040101010101" pitchFamily="2" charset="-122"/>
              </a:defRPr>
            </a:lvl1pPr>
            <a:lvl2pPr marL="742950" indent="-285750">
              <a:lnSpc>
                <a:spcPct val="110000"/>
              </a:lnSpc>
              <a:buClr>
                <a:schemeClr val="tx1"/>
              </a:buClr>
              <a:buFont typeface="Wingdings" panose="05000000000000000000" pitchFamily="2" charset="2"/>
              <a:buChar char="à"/>
              <a:defRPr sz="2400">
                <a:solidFill>
                  <a:srgbClr val="000000"/>
                </a:solidFill>
                <a:latin typeface="Arial" panose="020B0604020202020204" pitchFamily="34" charset="0"/>
                <a:ea typeface="华文细黑" panose="02010600040101010101" pitchFamily="2" charset="-122"/>
              </a:defRPr>
            </a:lvl2pPr>
            <a:lvl3pPr marL="1143000" indent="-228600">
              <a:lnSpc>
                <a:spcPct val="110000"/>
              </a:lnSpc>
              <a:buClr>
                <a:schemeClr val="tx1"/>
              </a:buClr>
              <a:buFont typeface="Wingdings" panose="05000000000000000000" pitchFamily="2" charset="2"/>
              <a:buChar char="Ø"/>
              <a:defRPr sz="2000">
                <a:solidFill>
                  <a:srgbClr val="000000"/>
                </a:solidFill>
                <a:latin typeface="Arial" panose="020B0604020202020204" pitchFamily="34" charset="0"/>
                <a:ea typeface="华文细黑" panose="02010600040101010101" pitchFamily="2" charset="-122"/>
              </a:defRPr>
            </a:lvl3pPr>
            <a:lvl4pPr marL="1600200" indent="-228600">
              <a:lnSpc>
                <a:spcPct val="110000"/>
              </a:lnSpc>
              <a:buClr>
                <a:schemeClr val="tx1"/>
              </a:buClr>
              <a:buFont typeface="Arial" panose="020B0604020202020204" pitchFamily="34" charset="0"/>
              <a:buChar char="—"/>
              <a:defRPr>
                <a:solidFill>
                  <a:srgbClr val="000000"/>
                </a:solidFill>
                <a:latin typeface="Arial" panose="020B0604020202020204" pitchFamily="34" charset="0"/>
                <a:ea typeface="华文细黑" panose="02010600040101010101" pitchFamily="2" charset="-122"/>
              </a:defRPr>
            </a:lvl4pPr>
            <a:lvl5pPr marL="2057400" indent="-228600">
              <a:lnSpc>
                <a:spcPct val="110000"/>
              </a:lnSpc>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9pPr>
          </a:lstStyle>
          <a:p>
            <a:pPr algn="ctr" eaLnBrk="1" hangingPunct="1">
              <a:lnSpc>
                <a:spcPct val="100000"/>
              </a:lnSpc>
              <a:buClrTx/>
              <a:buFontTx/>
              <a:buNone/>
            </a:pPr>
            <a:r>
              <a:rPr kumimoji="1" lang="zh-CN" altLang="en-US" sz="1800" b="0" dirty="0">
                <a:solidFill>
                  <a:schemeClr val="tx1"/>
                </a:solidFill>
                <a:ea typeface="黑体" panose="02010609060101010101" pitchFamily="49" charset="-122"/>
              </a:rPr>
              <a:t>转发（</a:t>
            </a:r>
            <a:r>
              <a:rPr kumimoji="1" lang="en-US" altLang="zh-CN" sz="1800" b="0" dirty="0">
                <a:solidFill>
                  <a:schemeClr val="tx1"/>
                </a:solidFill>
                <a:ea typeface="黑体" panose="02010609060101010101" pitchFamily="49" charset="-122"/>
              </a:rPr>
              <a:t>Forwarding</a:t>
            </a:r>
            <a:r>
              <a:rPr kumimoji="1" lang="zh-CN" altLang="en-US" sz="1800" b="0" dirty="0">
                <a:solidFill>
                  <a:schemeClr val="tx1"/>
                </a:solidFill>
                <a:ea typeface="黑体" panose="02010609060101010101" pitchFamily="49" charset="-122"/>
              </a:rPr>
              <a:t>）</a:t>
            </a:r>
            <a:endParaRPr kumimoji="1" lang="en-US" altLang="zh-CN" sz="1800" b="0" dirty="0">
              <a:solidFill>
                <a:schemeClr val="tx1"/>
              </a:solidFill>
              <a:ea typeface="黑体" panose="02010609060101010101" pitchFamily="49" charset="-122"/>
            </a:endParaRPr>
          </a:p>
        </p:txBody>
      </p:sp>
      <p:sp>
        <p:nvSpPr>
          <p:cNvPr id="7" name="AutoShape 50">
            <a:extLst>
              <a:ext uri="{FF2B5EF4-FFF2-40B4-BE49-F238E27FC236}">
                <a16:creationId xmlns:a16="http://schemas.microsoft.com/office/drawing/2014/main" id="{A9B183C2-ADFC-40D2-B0AA-4C4BAF0B43A7}"/>
              </a:ext>
            </a:extLst>
          </p:cNvPr>
          <p:cNvSpPr>
            <a:spLocks noChangeArrowheads="1"/>
          </p:cNvSpPr>
          <p:nvPr/>
        </p:nvSpPr>
        <p:spPr bwMode="auto">
          <a:xfrm>
            <a:off x="7589195" y="4177661"/>
            <a:ext cx="2221567" cy="576262"/>
          </a:xfrm>
          <a:prstGeom prst="flowChartProcess">
            <a:avLst/>
          </a:prstGeom>
          <a:solidFill>
            <a:schemeClr val="bg1">
              <a:lumMod val="85000"/>
            </a:schemeClr>
          </a:solidFill>
          <a:ln w="9525" algn="ctr">
            <a:solidFill>
              <a:srgbClr val="7030A0"/>
            </a:solidFill>
            <a:miter lim="800000"/>
            <a:headEnd/>
            <a:tailEnd/>
          </a:ln>
          <a:effectLst/>
        </p:spPr>
        <p:txBody>
          <a:bodyPr wrap="none" anchor="ctr"/>
          <a:lstStyle>
            <a:lvl1pPr>
              <a:lnSpc>
                <a:spcPct val="110000"/>
              </a:lnSpc>
              <a:buClr>
                <a:schemeClr val="tx1"/>
              </a:buClr>
              <a:buFont typeface="Wingdings" panose="05000000000000000000" pitchFamily="2" charset="2"/>
              <a:buChar char="l"/>
              <a:defRPr sz="2800" b="1">
                <a:solidFill>
                  <a:srgbClr val="000000"/>
                </a:solidFill>
                <a:latin typeface="Arial" panose="020B0604020202020204" pitchFamily="34" charset="0"/>
                <a:ea typeface="华文细黑" panose="02010600040101010101" pitchFamily="2" charset="-122"/>
              </a:defRPr>
            </a:lvl1pPr>
            <a:lvl2pPr marL="742950" indent="-285750">
              <a:lnSpc>
                <a:spcPct val="110000"/>
              </a:lnSpc>
              <a:buClr>
                <a:schemeClr val="tx1"/>
              </a:buClr>
              <a:buFont typeface="Wingdings" panose="05000000000000000000" pitchFamily="2" charset="2"/>
              <a:buChar char="à"/>
              <a:defRPr sz="2400">
                <a:solidFill>
                  <a:srgbClr val="000000"/>
                </a:solidFill>
                <a:latin typeface="Arial" panose="020B0604020202020204" pitchFamily="34" charset="0"/>
                <a:ea typeface="华文细黑" panose="02010600040101010101" pitchFamily="2" charset="-122"/>
              </a:defRPr>
            </a:lvl2pPr>
            <a:lvl3pPr marL="1143000" indent="-228600">
              <a:lnSpc>
                <a:spcPct val="110000"/>
              </a:lnSpc>
              <a:buClr>
                <a:schemeClr val="tx1"/>
              </a:buClr>
              <a:buFont typeface="Wingdings" panose="05000000000000000000" pitchFamily="2" charset="2"/>
              <a:buChar char="Ø"/>
              <a:defRPr sz="2000">
                <a:solidFill>
                  <a:srgbClr val="000000"/>
                </a:solidFill>
                <a:latin typeface="Arial" panose="020B0604020202020204" pitchFamily="34" charset="0"/>
                <a:ea typeface="华文细黑" panose="02010600040101010101" pitchFamily="2" charset="-122"/>
              </a:defRPr>
            </a:lvl3pPr>
            <a:lvl4pPr marL="1600200" indent="-228600">
              <a:lnSpc>
                <a:spcPct val="110000"/>
              </a:lnSpc>
              <a:buClr>
                <a:schemeClr val="tx1"/>
              </a:buClr>
              <a:buFont typeface="Arial" panose="020B0604020202020204" pitchFamily="34" charset="0"/>
              <a:buChar char="—"/>
              <a:defRPr>
                <a:solidFill>
                  <a:srgbClr val="000000"/>
                </a:solidFill>
                <a:latin typeface="Arial" panose="020B0604020202020204" pitchFamily="34" charset="0"/>
                <a:ea typeface="华文细黑" panose="02010600040101010101" pitchFamily="2" charset="-122"/>
              </a:defRPr>
            </a:lvl4pPr>
            <a:lvl5pPr marL="2057400" indent="-228600">
              <a:lnSpc>
                <a:spcPct val="110000"/>
              </a:lnSpc>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9pPr>
          </a:lstStyle>
          <a:p>
            <a:pPr algn="ctr" eaLnBrk="1" hangingPunct="1">
              <a:lnSpc>
                <a:spcPct val="100000"/>
              </a:lnSpc>
              <a:buClrTx/>
              <a:buFontTx/>
              <a:buNone/>
            </a:pPr>
            <a:r>
              <a:rPr kumimoji="1" lang="zh-CN" altLang="en-US" sz="1800" b="0" dirty="0">
                <a:solidFill>
                  <a:schemeClr val="tx1"/>
                </a:solidFill>
                <a:ea typeface="黑体" panose="02010609060101010101" pitchFamily="49" charset="-122"/>
              </a:rPr>
              <a:t>学习（</a:t>
            </a:r>
            <a:r>
              <a:rPr kumimoji="1" lang="en-US" altLang="zh-CN" sz="1800" b="0" dirty="0">
                <a:solidFill>
                  <a:schemeClr val="tx1"/>
                </a:solidFill>
                <a:ea typeface="黑体" panose="02010609060101010101" pitchFamily="49" charset="-122"/>
              </a:rPr>
              <a:t>Learning</a:t>
            </a:r>
            <a:r>
              <a:rPr kumimoji="1" lang="zh-CN" altLang="en-US" sz="1800" b="0" dirty="0">
                <a:solidFill>
                  <a:schemeClr val="tx1"/>
                </a:solidFill>
                <a:ea typeface="黑体" panose="02010609060101010101" pitchFamily="49" charset="-122"/>
              </a:rPr>
              <a:t>）</a:t>
            </a:r>
            <a:endParaRPr kumimoji="1" lang="en-US" altLang="zh-CN" sz="1800" b="0" dirty="0">
              <a:solidFill>
                <a:schemeClr val="tx1"/>
              </a:solidFill>
              <a:ea typeface="黑体" panose="02010609060101010101" pitchFamily="49" charset="-122"/>
            </a:endParaRPr>
          </a:p>
        </p:txBody>
      </p:sp>
      <p:sp>
        <p:nvSpPr>
          <p:cNvPr id="8" name="AutoShape 51">
            <a:extLst>
              <a:ext uri="{FF2B5EF4-FFF2-40B4-BE49-F238E27FC236}">
                <a16:creationId xmlns:a16="http://schemas.microsoft.com/office/drawing/2014/main" id="{9E7619F3-9055-4548-84F7-52D21A2F72F7}"/>
              </a:ext>
            </a:extLst>
          </p:cNvPr>
          <p:cNvSpPr>
            <a:spLocks noChangeArrowheads="1"/>
          </p:cNvSpPr>
          <p:nvPr/>
        </p:nvSpPr>
        <p:spPr bwMode="auto">
          <a:xfrm>
            <a:off x="7589195" y="2876805"/>
            <a:ext cx="2221567" cy="576262"/>
          </a:xfrm>
          <a:prstGeom prst="flowChartProcess">
            <a:avLst/>
          </a:prstGeom>
          <a:solidFill>
            <a:schemeClr val="bg1">
              <a:lumMod val="85000"/>
            </a:schemeClr>
          </a:solidFill>
          <a:ln w="9525" algn="ctr">
            <a:solidFill>
              <a:srgbClr val="7030A0"/>
            </a:solidFill>
            <a:miter lim="800000"/>
            <a:headEnd/>
            <a:tailEnd/>
          </a:ln>
          <a:effectLst/>
        </p:spPr>
        <p:txBody>
          <a:bodyPr wrap="none" anchor="ctr"/>
          <a:lstStyle>
            <a:lvl1pPr>
              <a:lnSpc>
                <a:spcPct val="110000"/>
              </a:lnSpc>
              <a:buClr>
                <a:schemeClr val="tx1"/>
              </a:buClr>
              <a:buFont typeface="Wingdings" panose="05000000000000000000" pitchFamily="2" charset="2"/>
              <a:buChar char="l"/>
              <a:defRPr sz="2800" b="1">
                <a:solidFill>
                  <a:srgbClr val="000000"/>
                </a:solidFill>
                <a:latin typeface="Arial" panose="020B0604020202020204" pitchFamily="34" charset="0"/>
                <a:ea typeface="华文细黑" panose="02010600040101010101" pitchFamily="2" charset="-122"/>
              </a:defRPr>
            </a:lvl1pPr>
            <a:lvl2pPr marL="742950" indent="-285750">
              <a:lnSpc>
                <a:spcPct val="110000"/>
              </a:lnSpc>
              <a:buClr>
                <a:schemeClr val="tx1"/>
              </a:buClr>
              <a:buFont typeface="Wingdings" panose="05000000000000000000" pitchFamily="2" charset="2"/>
              <a:buChar char="à"/>
              <a:defRPr sz="2400">
                <a:solidFill>
                  <a:srgbClr val="000000"/>
                </a:solidFill>
                <a:latin typeface="Arial" panose="020B0604020202020204" pitchFamily="34" charset="0"/>
                <a:ea typeface="华文细黑" panose="02010600040101010101" pitchFamily="2" charset="-122"/>
              </a:defRPr>
            </a:lvl2pPr>
            <a:lvl3pPr marL="1143000" indent="-228600">
              <a:lnSpc>
                <a:spcPct val="110000"/>
              </a:lnSpc>
              <a:buClr>
                <a:schemeClr val="tx1"/>
              </a:buClr>
              <a:buFont typeface="Wingdings" panose="05000000000000000000" pitchFamily="2" charset="2"/>
              <a:buChar char="Ø"/>
              <a:defRPr sz="2000">
                <a:solidFill>
                  <a:srgbClr val="000000"/>
                </a:solidFill>
                <a:latin typeface="Arial" panose="020B0604020202020204" pitchFamily="34" charset="0"/>
                <a:ea typeface="华文细黑" panose="02010600040101010101" pitchFamily="2" charset="-122"/>
              </a:defRPr>
            </a:lvl3pPr>
            <a:lvl4pPr marL="1600200" indent="-228600">
              <a:lnSpc>
                <a:spcPct val="110000"/>
              </a:lnSpc>
              <a:buClr>
                <a:schemeClr val="tx1"/>
              </a:buClr>
              <a:buFont typeface="Arial" panose="020B0604020202020204" pitchFamily="34" charset="0"/>
              <a:buChar char="—"/>
              <a:defRPr>
                <a:solidFill>
                  <a:srgbClr val="000000"/>
                </a:solidFill>
                <a:latin typeface="Arial" panose="020B0604020202020204" pitchFamily="34" charset="0"/>
                <a:ea typeface="华文细黑" panose="02010600040101010101" pitchFamily="2" charset="-122"/>
              </a:defRPr>
            </a:lvl4pPr>
            <a:lvl5pPr marL="2057400" indent="-228600">
              <a:lnSpc>
                <a:spcPct val="110000"/>
              </a:lnSpc>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9pPr>
          </a:lstStyle>
          <a:p>
            <a:pPr algn="ctr" eaLnBrk="1" hangingPunct="1">
              <a:lnSpc>
                <a:spcPct val="100000"/>
              </a:lnSpc>
              <a:buClrTx/>
              <a:buFontTx/>
              <a:buNone/>
            </a:pPr>
            <a:r>
              <a:rPr kumimoji="1" lang="zh-CN" altLang="en-US" sz="1800" b="0" dirty="0">
                <a:solidFill>
                  <a:schemeClr val="tx1"/>
                </a:solidFill>
                <a:ea typeface="黑体" panose="02010609060101010101" pitchFamily="49" charset="-122"/>
              </a:rPr>
              <a:t>监听（</a:t>
            </a:r>
            <a:r>
              <a:rPr kumimoji="1" lang="en-US" altLang="zh-CN" sz="1800" b="0" dirty="0">
                <a:solidFill>
                  <a:schemeClr val="tx1"/>
                </a:solidFill>
                <a:ea typeface="黑体" panose="02010609060101010101" pitchFamily="49" charset="-122"/>
              </a:rPr>
              <a:t>Listening)</a:t>
            </a:r>
          </a:p>
        </p:txBody>
      </p:sp>
      <p:sp>
        <p:nvSpPr>
          <p:cNvPr id="9" name="AutoShape 52">
            <a:extLst>
              <a:ext uri="{FF2B5EF4-FFF2-40B4-BE49-F238E27FC236}">
                <a16:creationId xmlns:a16="http://schemas.microsoft.com/office/drawing/2014/main" id="{4F8BD686-67F8-4314-86CC-69C85B231C68}"/>
              </a:ext>
            </a:extLst>
          </p:cNvPr>
          <p:cNvSpPr>
            <a:spLocks noChangeArrowheads="1"/>
          </p:cNvSpPr>
          <p:nvPr/>
        </p:nvSpPr>
        <p:spPr bwMode="auto">
          <a:xfrm>
            <a:off x="7589195" y="1650561"/>
            <a:ext cx="2221567" cy="576263"/>
          </a:xfrm>
          <a:prstGeom prst="flowChartProcess">
            <a:avLst/>
          </a:prstGeom>
          <a:solidFill>
            <a:schemeClr val="bg1">
              <a:lumMod val="85000"/>
            </a:schemeClr>
          </a:solidFill>
          <a:ln w="9525" algn="ctr">
            <a:solidFill>
              <a:srgbClr val="7030A0"/>
            </a:solidFill>
            <a:miter lim="800000"/>
            <a:headEnd/>
            <a:tailEnd/>
          </a:ln>
          <a:effectLst/>
        </p:spPr>
        <p:txBody>
          <a:bodyPr wrap="none" anchor="ctr"/>
          <a:lstStyle>
            <a:lvl1pPr>
              <a:lnSpc>
                <a:spcPct val="110000"/>
              </a:lnSpc>
              <a:buClr>
                <a:schemeClr val="tx1"/>
              </a:buClr>
              <a:buFont typeface="Wingdings" panose="05000000000000000000" pitchFamily="2" charset="2"/>
              <a:buChar char="l"/>
              <a:defRPr sz="2800" b="1">
                <a:solidFill>
                  <a:srgbClr val="000000"/>
                </a:solidFill>
                <a:latin typeface="Arial" panose="020B0604020202020204" pitchFamily="34" charset="0"/>
                <a:ea typeface="华文细黑" panose="02010600040101010101" pitchFamily="2" charset="-122"/>
              </a:defRPr>
            </a:lvl1pPr>
            <a:lvl2pPr marL="742950" indent="-285750">
              <a:lnSpc>
                <a:spcPct val="110000"/>
              </a:lnSpc>
              <a:buClr>
                <a:schemeClr val="tx1"/>
              </a:buClr>
              <a:buFont typeface="Wingdings" panose="05000000000000000000" pitchFamily="2" charset="2"/>
              <a:buChar char="à"/>
              <a:defRPr sz="2400">
                <a:solidFill>
                  <a:srgbClr val="000000"/>
                </a:solidFill>
                <a:latin typeface="Arial" panose="020B0604020202020204" pitchFamily="34" charset="0"/>
                <a:ea typeface="华文细黑" panose="02010600040101010101" pitchFamily="2" charset="-122"/>
              </a:defRPr>
            </a:lvl2pPr>
            <a:lvl3pPr marL="1143000" indent="-228600">
              <a:lnSpc>
                <a:spcPct val="110000"/>
              </a:lnSpc>
              <a:buClr>
                <a:schemeClr val="tx1"/>
              </a:buClr>
              <a:buFont typeface="Wingdings" panose="05000000000000000000" pitchFamily="2" charset="2"/>
              <a:buChar char="Ø"/>
              <a:defRPr sz="2000">
                <a:solidFill>
                  <a:srgbClr val="000000"/>
                </a:solidFill>
                <a:latin typeface="Arial" panose="020B0604020202020204" pitchFamily="34" charset="0"/>
                <a:ea typeface="华文细黑" panose="02010600040101010101" pitchFamily="2" charset="-122"/>
              </a:defRPr>
            </a:lvl3pPr>
            <a:lvl4pPr marL="1600200" indent="-228600">
              <a:lnSpc>
                <a:spcPct val="110000"/>
              </a:lnSpc>
              <a:buClr>
                <a:schemeClr val="tx1"/>
              </a:buClr>
              <a:buFont typeface="Arial" panose="020B0604020202020204" pitchFamily="34" charset="0"/>
              <a:buChar char="—"/>
              <a:defRPr>
                <a:solidFill>
                  <a:srgbClr val="000000"/>
                </a:solidFill>
                <a:latin typeface="Arial" panose="020B0604020202020204" pitchFamily="34" charset="0"/>
                <a:ea typeface="华文细黑" panose="02010600040101010101" pitchFamily="2" charset="-122"/>
              </a:defRPr>
            </a:lvl4pPr>
            <a:lvl5pPr marL="2057400" indent="-228600">
              <a:lnSpc>
                <a:spcPct val="110000"/>
              </a:lnSpc>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9pPr>
          </a:lstStyle>
          <a:p>
            <a:pPr algn="ctr" eaLnBrk="1" hangingPunct="1">
              <a:lnSpc>
                <a:spcPct val="100000"/>
              </a:lnSpc>
              <a:buClrTx/>
              <a:buFontTx/>
              <a:buNone/>
            </a:pPr>
            <a:r>
              <a:rPr kumimoji="1" lang="zh-CN" altLang="en-US" sz="1800" b="0" dirty="0">
                <a:solidFill>
                  <a:schemeClr val="tx1"/>
                </a:solidFill>
                <a:ea typeface="黑体" panose="02010609060101010101" pitchFamily="49" charset="-122"/>
              </a:rPr>
              <a:t>阻塞（</a:t>
            </a:r>
            <a:r>
              <a:rPr kumimoji="1" lang="en-US" altLang="zh-CN" sz="1800" b="0" dirty="0">
                <a:solidFill>
                  <a:schemeClr val="tx1"/>
                </a:solidFill>
                <a:ea typeface="黑体" panose="02010609060101010101" pitchFamily="49" charset="-122"/>
              </a:rPr>
              <a:t>Blocking</a:t>
            </a:r>
            <a:r>
              <a:rPr kumimoji="1" lang="zh-CN" altLang="en-US" sz="1800" b="0" dirty="0">
                <a:solidFill>
                  <a:schemeClr val="tx1"/>
                </a:solidFill>
                <a:ea typeface="黑体" panose="02010609060101010101" pitchFamily="49" charset="-122"/>
              </a:rPr>
              <a:t>）</a:t>
            </a:r>
            <a:endParaRPr kumimoji="1" lang="en-US" altLang="zh-CN" sz="1800" b="0" dirty="0">
              <a:solidFill>
                <a:schemeClr val="tx1"/>
              </a:solidFill>
              <a:ea typeface="黑体" panose="02010609060101010101" pitchFamily="49" charset="-122"/>
            </a:endParaRPr>
          </a:p>
        </p:txBody>
      </p:sp>
      <p:cxnSp>
        <p:nvCxnSpPr>
          <p:cNvPr id="10" name="AutoShape 55">
            <a:extLst>
              <a:ext uri="{FF2B5EF4-FFF2-40B4-BE49-F238E27FC236}">
                <a16:creationId xmlns:a16="http://schemas.microsoft.com/office/drawing/2014/main" id="{CD2608BB-7ECC-433A-B31C-7259A09A1E83}"/>
              </a:ext>
            </a:extLst>
          </p:cNvPr>
          <p:cNvCxnSpPr>
            <a:cxnSpLocks noChangeShapeType="1"/>
            <a:stCxn id="9" idx="2"/>
            <a:endCxn id="8" idx="0"/>
          </p:cNvCxnSpPr>
          <p:nvPr/>
        </p:nvCxnSpPr>
        <p:spPr bwMode="auto">
          <a:xfrm>
            <a:off x="8699979" y="2226824"/>
            <a:ext cx="0" cy="64998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56">
            <a:extLst>
              <a:ext uri="{FF2B5EF4-FFF2-40B4-BE49-F238E27FC236}">
                <a16:creationId xmlns:a16="http://schemas.microsoft.com/office/drawing/2014/main" id="{E46C6D52-CBA4-4695-B289-A7AE6798B89A}"/>
              </a:ext>
            </a:extLst>
          </p:cNvPr>
          <p:cNvCxnSpPr>
            <a:cxnSpLocks noChangeShapeType="1"/>
            <a:stCxn id="6" idx="0"/>
            <a:endCxn id="7" idx="2"/>
          </p:cNvCxnSpPr>
          <p:nvPr/>
        </p:nvCxnSpPr>
        <p:spPr bwMode="auto">
          <a:xfrm flipV="1">
            <a:off x="8699979" y="4753923"/>
            <a:ext cx="0" cy="683840"/>
          </a:xfrm>
          <a:prstGeom prst="straightConnector1">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57">
            <a:extLst>
              <a:ext uri="{FF2B5EF4-FFF2-40B4-BE49-F238E27FC236}">
                <a16:creationId xmlns:a16="http://schemas.microsoft.com/office/drawing/2014/main" id="{FB3A9A2B-6593-4CF1-9513-04232D7FBC1A}"/>
              </a:ext>
            </a:extLst>
          </p:cNvPr>
          <p:cNvCxnSpPr>
            <a:cxnSpLocks noChangeShapeType="1"/>
            <a:stCxn id="8" idx="2"/>
            <a:endCxn id="7" idx="0"/>
          </p:cNvCxnSpPr>
          <p:nvPr/>
        </p:nvCxnSpPr>
        <p:spPr bwMode="auto">
          <a:xfrm>
            <a:off x="8699979" y="3453067"/>
            <a:ext cx="0" cy="72459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 Box 72">
            <a:extLst>
              <a:ext uri="{FF2B5EF4-FFF2-40B4-BE49-F238E27FC236}">
                <a16:creationId xmlns:a16="http://schemas.microsoft.com/office/drawing/2014/main" id="{0396EBBC-2CCA-43AE-8961-D53E51638260}"/>
              </a:ext>
            </a:extLst>
          </p:cNvPr>
          <p:cNvSpPr txBox="1">
            <a:spLocks noChangeArrowheads="1"/>
          </p:cNvSpPr>
          <p:nvPr/>
        </p:nvSpPr>
        <p:spPr bwMode="auto">
          <a:xfrm>
            <a:off x="8699978" y="3635813"/>
            <a:ext cx="25193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buClr>
                <a:schemeClr val="tx1"/>
              </a:buClr>
              <a:buFont typeface="Wingdings" panose="05000000000000000000" pitchFamily="2" charset="2"/>
              <a:buChar char="l"/>
              <a:defRPr sz="2800" b="1">
                <a:solidFill>
                  <a:srgbClr val="000000"/>
                </a:solidFill>
                <a:latin typeface="Arial" panose="020B0604020202020204" pitchFamily="34" charset="0"/>
                <a:ea typeface="华文细黑" panose="02010600040101010101" pitchFamily="2" charset="-122"/>
              </a:defRPr>
            </a:lvl1pPr>
            <a:lvl2pPr marL="742950" indent="-285750">
              <a:lnSpc>
                <a:spcPct val="110000"/>
              </a:lnSpc>
              <a:buClr>
                <a:schemeClr val="tx1"/>
              </a:buClr>
              <a:buFont typeface="Wingdings" panose="05000000000000000000" pitchFamily="2" charset="2"/>
              <a:buChar char="à"/>
              <a:defRPr sz="2400">
                <a:solidFill>
                  <a:srgbClr val="000000"/>
                </a:solidFill>
                <a:latin typeface="Arial" panose="020B0604020202020204" pitchFamily="34" charset="0"/>
                <a:ea typeface="华文细黑" panose="02010600040101010101" pitchFamily="2" charset="-122"/>
              </a:defRPr>
            </a:lvl2pPr>
            <a:lvl3pPr marL="1143000" indent="-228600">
              <a:lnSpc>
                <a:spcPct val="110000"/>
              </a:lnSpc>
              <a:buClr>
                <a:schemeClr val="tx1"/>
              </a:buClr>
              <a:buFont typeface="Wingdings" panose="05000000000000000000" pitchFamily="2" charset="2"/>
              <a:buChar char="Ø"/>
              <a:defRPr sz="2000">
                <a:solidFill>
                  <a:srgbClr val="000000"/>
                </a:solidFill>
                <a:latin typeface="Arial" panose="020B0604020202020204" pitchFamily="34" charset="0"/>
                <a:ea typeface="华文细黑" panose="02010600040101010101" pitchFamily="2" charset="-122"/>
              </a:defRPr>
            </a:lvl3pPr>
            <a:lvl4pPr marL="1600200" indent="-228600">
              <a:lnSpc>
                <a:spcPct val="110000"/>
              </a:lnSpc>
              <a:buClr>
                <a:schemeClr val="tx1"/>
              </a:buClr>
              <a:buFont typeface="Arial" panose="020B0604020202020204" pitchFamily="34" charset="0"/>
              <a:buChar char="—"/>
              <a:defRPr>
                <a:solidFill>
                  <a:srgbClr val="000000"/>
                </a:solidFill>
                <a:latin typeface="Arial" panose="020B0604020202020204" pitchFamily="34" charset="0"/>
                <a:ea typeface="华文细黑" panose="02010600040101010101" pitchFamily="2" charset="-122"/>
              </a:defRPr>
            </a:lvl4pPr>
            <a:lvl5pPr marL="2057400" indent="-228600">
              <a:lnSpc>
                <a:spcPct val="110000"/>
              </a:lnSpc>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9pPr>
          </a:lstStyle>
          <a:p>
            <a:pPr algn="ctr" eaLnBrk="1" hangingPunct="1">
              <a:lnSpc>
                <a:spcPct val="100000"/>
              </a:lnSpc>
              <a:spcBef>
                <a:spcPct val="50000"/>
              </a:spcBef>
              <a:buClrTx/>
              <a:buFontTx/>
              <a:buNone/>
            </a:pPr>
            <a:r>
              <a:rPr lang="en-US" altLang="zh-CN" sz="1600" b="0" dirty="0">
                <a:solidFill>
                  <a:srgbClr val="C00000"/>
                </a:solidFill>
                <a:ea typeface="黑体" panose="02010609060101010101" pitchFamily="49" charset="-122"/>
              </a:rPr>
              <a:t>Forwarding Delay</a:t>
            </a:r>
            <a:r>
              <a:rPr lang="zh-CN" altLang="en-US" sz="1600" b="0" dirty="0">
                <a:solidFill>
                  <a:srgbClr val="C00000"/>
                </a:solidFill>
                <a:ea typeface="黑体" panose="02010609060101010101" pitchFamily="49" charset="-122"/>
              </a:rPr>
              <a:t>时间</a:t>
            </a:r>
          </a:p>
        </p:txBody>
      </p:sp>
      <p:sp>
        <p:nvSpPr>
          <p:cNvPr id="14" name="Text Box 73">
            <a:extLst>
              <a:ext uri="{FF2B5EF4-FFF2-40B4-BE49-F238E27FC236}">
                <a16:creationId xmlns:a16="http://schemas.microsoft.com/office/drawing/2014/main" id="{E7177DA1-DE48-4B27-8F1C-7DA3E0B60D01}"/>
              </a:ext>
            </a:extLst>
          </p:cNvPr>
          <p:cNvSpPr txBox="1">
            <a:spLocks noChangeArrowheads="1"/>
          </p:cNvSpPr>
          <p:nvPr/>
        </p:nvSpPr>
        <p:spPr bwMode="auto">
          <a:xfrm>
            <a:off x="8699979" y="4903291"/>
            <a:ext cx="25193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buClr>
                <a:schemeClr val="tx1"/>
              </a:buClr>
              <a:buFont typeface="Wingdings" panose="05000000000000000000" pitchFamily="2" charset="2"/>
              <a:buChar char="l"/>
              <a:defRPr sz="2800" b="1">
                <a:solidFill>
                  <a:srgbClr val="000000"/>
                </a:solidFill>
                <a:latin typeface="Arial" panose="020B0604020202020204" pitchFamily="34" charset="0"/>
                <a:ea typeface="华文细黑" panose="02010600040101010101" pitchFamily="2" charset="-122"/>
              </a:defRPr>
            </a:lvl1pPr>
            <a:lvl2pPr marL="742950" indent="-285750">
              <a:lnSpc>
                <a:spcPct val="110000"/>
              </a:lnSpc>
              <a:buClr>
                <a:schemeClr val="tx1"/>
              </a:buClr>
              <a:buFont typeface="Wingdings" panose="05000000000000000000" pitchFamily="2" charset="2"/>
              <a:buChar char="à"/>
              <a:defRPr sz="2400">
                <a:solidFill>
                  <a:srgbClr val="000000"/>
                </a:solidFill>
                <a:latin typeface="Arial" panose="020B0604020202020204" pitchFamily="34" charset="0"/>
                <a:ea typeface="华文细黑" panose="02010600040101010101" pitchFamily="2" charset="-122"/>
              </a:defRPr>
            </a:lvl2pPr>
            <a:lvl3pPr marL="1143000" indent="-228600">
              <a:lnSpc>
                <a:spcPct val="110000"/>
              </a:lnSpc>
              <a:buClr>
                <a:schemeClr val="tx1"/>
              </a:buClr>
              <a:buFont typeface="Wingdings" panose="05000000000000000000" pitchFamily="2" charset="2"/>
              <a:buChar char="Ø"/>
              <a:defRPr sz="2000">
                <a:solidFill>
                  <a:srgbClr val="000000"/>
                </a:solidFill>
                <a:latin typeface="Arial" panose="020B0604020202020204" pitchFamily="34" charset="0"/>
                <a:ea typeface="华文细黑" panose="02010600040101010101" pitchFamily="2" charset="-122"/>
              </a:defRPr>
            </a:lvl3pPr>
            <a:lvl4pPr marL="1600200" indent="-228600">
              <a:lnSpc>
                <a:spcPct val="110000"/>
              </a:lnSpc>
              <a:buClr>
                <a:schemeClr val="tx1"/>
              </a:buClr>
              <a:buFont typeface="Arial" panose="020B0604020202020204" pitchFamily="34" charset="0"/>
              <a:buChar char="—"/>
              <a:defRPr>
                <a:solidFill>
                  <a:srgbClr val="000000"/>
                </a:solidFill>
                <a:latin typeface="Arial" panose="020B0604020202020204" pitchFamily="34" charset="0"/>
                <a:ea typeface="华文细黑" panose="02010600040101010101" pitchFamily="2" charset="-122"/>
              </a:defRPr>
            </a:lvl4pPr>
            <a:lvl5pPr marL="2057400" indent="-228600">
              <a:lnSpc>
                <a:spcPct val="110000"/>
              </a:lnSpc>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buChar char="Ü"/>
              <a:defRPr sz="1600">
                <a:solidFill>
                  <a:srgbClr val="000000"/>
                </a:solidFill>
                <a:latin typeface="Arial" panose="020B0604020202020204" pitchFamily="34" charset="0"/>
                <a:ea typeface="华文细黑" panose="02010600040101010101" pitchFamily="2" charset="-122"/>
              </a:defRPr>
            </a:lvl9pPr>
          </a:lstStyle>
          <a:p>
            <a:pPr algn="ctr" eaLnBrk="1" hangingPunct="1">
              <a:lnSpc>
                <a:spcPct val="100000"/>
              </a:lnSpc>
              <a:spcBef>
                <a:spcPct val="50000"/>
              </a:spcBef>
              <a:buClrTx/>
              <a:buFontTx/>
              <a:buNone/>
            </a:pPr>
            <a:r>
              <a:rPr lang="en-US" altLang="zh-CN" sz="1600" b="0" dirty="0">
                <a:solidFill>
                  <a:srgbClr val="C00000"/>
                </a:solidFill>
                <a:ea typeface="黑体" panose="02010609060101010101" pitchFamily="49" charset="-122"/>
              </a:rPr>
              <a:t>Forwarding Delay</a:t>
            </a:r>
            <a:r>
              <a:rPr lang="zh-CN" altLang="en-US" sz="1600" b="0" dirty="0">
                <a:solidFill>
                  <a:srgbClr val="C00000"/>
                </a:solidFill>
                <a:ea typeface="黑体" panose="02010609060101010101" pitchFamily="49" charset="-122"/>
              </a:rPr>
              <a:t>时间</a:t>
            </a:r>
          </a:p>
        </p:txBody>
      </p:sp>
      <p:sp>
        <p:nvSpPr>
          <p:cNvPr id="17" name="日期占位符 36">
            <a:extLst>
              <a:ext uri="{FF2B5EF4-FFF2-40B4-BE49-F238E27FC236}">
                <a16:creationId xmlns:a16="http://schemas.microsoft.com/office/drawing/2014/main" id="{A08B550C-2A85-4840-9B6B-612786869F28}"/>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8" name="灯片编号占位符 38">
            <a:extLst>
              <a:ext uri="{FF2B5EF4-FFF2-40B4-BE49-F238E27FC236}">
                <a16:creationId xmlns:a16="http://schemas.microsoft.com/office/drawing/2014/main" id="{4A047281-ECB2-4638-BEF5-B6DC611FCDCD}"/>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119</a:t>
            </a:fld>
            <a:endParaRPr kumimoji="1" lang="zh-CN" altLang="en-US" dirty="0"/>
          </a:p>
        </p:txBody>
      </p:sp>
    </p:spTree>
    <p:extLst>
      <p:ext uri="{BB962C8B-B14F-4D97-AF65-F5344CB8AC3E}">
        <p14:creationId xmlns:p14="http://schemas.microsoft.com/office/powerpoint/2010/main" val="144627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静态分配的性能分析</a:t>
            </a:r>
          </a:p>
        </p:txBody>
      </p:sp>
      <p:sp>
        <p:nvSpPr>
          <p:cNvPr id="3" name="内容占位符 2"/>
          <p:cNvSpPr>
            <a:spLocks noGrp="1"/>
          </p:cNvSpPr>
          <p:nvPr>
            <p:ph idx="1"/>
          </p:nvPr>
        </p:nvSpPr>
        <p:spPr/>
        <p:txBody>
          <a:bodyPr>
            <a:normAutofit lnSpcReduction="10000"/>
          </a:bodyPr>
          <a:lstStyle/>
          <a:p>
            <a:pPr>
              <a:lnSpc>
                <a:spcPct val="150000"/>
              </a:lnSpc>
            </a:pPr>
            <a:r>
              <a:rPr lang="zh-CN" altLang="en-US" dirty="0"/>
              <a:t>静态分配方法：</a:t>
            </a:r>
            <a:r>
              <a:rPr lang="en-US" altLang="zh-CN" dirty="0"/>
              <a:t>TDM</a:t>
            </a:r>
            <a:r>
              <a:rPr lang="zh-CN" altLang="en-US" dirty="0"/>
              <a:t>、</a:t>
            </a:r>
            <a:r>
              <a:rPr lang="en-US" altLang="zh-CN" dirty="0"/>
              <a:t>FDM</a:t>
            </a:r>
          </a:p>
          <a:p>
            <a:pPr>
              <a:lnSpc>
                <a:spcPct val="150000"/>
              </a:lnSpc>
            </a:pPr>
            <a:r>
              <a:rPr lang="zh-CN" altLang="en-US" dirty="0"/>
              <a:t>静态分配的排队论分析（</a:t>
            </a:r>
            <a:r>
              <a:rPr lang="en-US" altLang="zh-CN" dirty="0">
                <a:solidFill>
                  <a:schemeClr val="hlink"/>
                </a:solidFill>
              </a:rPr>
              <a:t> M</a:t>
            </a:r>
            <a:r>
              <a:rPr lang="en-US" altLang="zh-CN" dirty="0"/>
              <a:t>/</a:t>
            </a:r>
            <a:r>
              <a:rPr lang="en-US" altLang="zh-CN" dirty="0">
                <a:solidFill>
                  <a:schemeClr val="folHlink"/>
                </a:solidFill>
              </a:rPr>
              <a:t>M</a:t>
            </a:r>
            <a:r>
              <a:rPr lang="en-US" altLang="zh-CN" dirty="0"/>
              <a:t>/</a:t>
            </a:r>
            <a:r>
              <a:rPr lang="en-US" altLang="zh-CN" dirty="0">
                <a:solidFill>
                  <a:srgbClr val="33CC33"/>
                </a:solidFill>
              </a:rPr>
              <a:t>1</a:t>
            </a:r>
            <a:r>
              <a:rPr lang="zh-CN" altLang="en-US" dirty="0"/>
              <a:t>排队系统模型）</a:t>
            </a:r>
            <a:endParaRPr lang="en-US" altLang="zh-CN" dirty="0"/>
          </a:p>
          <a:p>
            <a:pPr lvl="1">
              <a:lnSpc>
                <a:spcPct val="120000"/>
              </a:lnSpc>
            </a:pPr>
            <a:r>
              <a:rPr lang="en-US" altLang="zh-CN" dirty="0">
                <a:solidFill>
                  <a:schemeClr val="hlink"/>
                </a:solidFill>
              </a:rPr>
              <a:t>M</a:t>
            </a:r>
            <a:r>
              <a:rPr lang="zh-CN" altLang="en-US" dirty="0"/>
              <a:t>（顾客到达时间间隔分布）</a:t>
            </a:r>
          </a:p>
          <a:p>
            <a:pPr lvl="2">
              <a:lnSpc>
                <a:spcPct val="120000"/>
              </a:lnSpc>
            </a:pPr>
            <a:r>
              <a:rPr lang="zh-CN" altLang="en-US" dirty="0"/>
              <a:t>帧到达时间间隔服从</a:t>
            </a:r>
            <a:r>
              <a:rPr lang="zh-CN" altLang="en-US" dirty="0">
                <a:sym typeface="Symbol" panose="05050102010706020507" pitchFamily="18" charset="2"/>
              </a:rPr>
              <a:t>指数分布</a:t>
            </a:r>
          </a:p>
          <a:p>
            <a:pPr lvl="2">
              <a:lnSpc>
                <a:spcPct val="120000"/>
              </a:lnSpc>
            </a:pPr>
            <a:r>
              <a:rPr lang="zh-CN" altLang="en-US" dirty="0">
                <a:sym typeface="Symbol" panose="05050102010706020507" pitchFamily="18" charset="2"/>
              </a:rPr>
              <a:t>平均到达率（输入率）：</a:t>
            </a:r>
            <a:r>
              <a:rPr lang="zh-CN" altLang="en-US" i="1" dirty="0">
                <a:sym typeface="Symbol" panose="05050102010706020507" pitchFamily="18" charset="2"/>
              </a:rPr>
              <a:t> </a:t>
            </a:r>
            <a:r>
              <a:rPr lang="zh-CN" altLang="en-US" dirty="0">
                <a:sym typeface="Symbol" panose="05050102010706020507" pitchFamily="18" charset="2"/>
              </a:rPr>
              <a:t>帧</a:t>
            </a:r>
            <a:r>
              <a:rPr lang="en-US" altLang="zh-CN" dirty="0">
                <a:sym typeface="Symbol" panose="05050102010706020507" pitchFamily="18" charset="2"/>
              </a:rPr>
              <a:t>/</a:t>
            </a:r>
            <a:r>
              <a:rPr lang="zh-CN" altLang="en-US" dirty="0">
                <a:sym typeface="Symbol" panose="05050102010706020507" pitchFamily="18" charset="2"/>
              </a:rPr>
              <a:t>秒</a:t>
            </a:r>
            <a:endParaRPr lang="zh-CN" altLang="en-US" dirty="0">
              <a:solidFill>
                <a:schemeClr val="hlink"/>
              </a:solidFill>
            </a:endParaRPr>
          </a:p>
          <a:p>
            <a:pPr lvl="1">
              <a:lnSpc>
                <a:spcPct val="120000"/>
              </a:lnSpc>
            </a:pPr>
            <a:r>
              <a:rPr lang="en-US" altLang="zh-CN" dirty="0">
                <a:solidFill>
                  <a:schemeClr val="folHlink"/>
                </a:solidFill>
              </a:rPr>
              <a:t>M</a:t>
            </a:r>
            <a:r>
              <a:rPr lang="zh-CN" altLang="en-US" dirty="0"/>
              <a:t>（服务时间分布）</a:t>
            </a:r>
          </a:p>
          <a:p>
            <a:pPr lvl="2">
              <a:lnSpc>
                <a:spcPct val="120000"/>
              </a:lnSpc>
            </a:pPr>
            <a:r>
              <a:rPr lang="zh-CN" altLang="en-US" dirty="0"/>
              <a:t>帧长度服从指数分布，平均长度</a:t>
            </a:r>
            <a:r>
              <a:rPr lang="en-US" altLang="zh-CN" i="1" dirty="0"/>
              <a:t>1/</a:t>
            </a:r>
            <a:r>
              <a:rPr lang="en-US" altLang="zh-CN" i="1" dirty="0">
                <a:sym typeface="Symbol" panose="05050102010706020507" pitchFamily="18" charset="2"/>
              </a:rPr>
              <a:t></a:t>
            </a:r>
            <a:r>
              <a:rPr lang="en-US" altLang="zh-CN" dirty="0">
                <a:sym typeface="Symbol" panose="05050102010706020507" pitchFamily="18" charset="2"/>
              </a:rPr>
              <a:t> </a:t>
            </a:r>
            <a:r>
              <a:rPr lang="zh-CN" altLang="en-US" dirty="0">
                <a:sym typeface="Symbol" panose="05050102010706020507" pitchFamily="18" charset="2"/>
              </a:rPr>
              <a:t>位</a:t>
            </a:r>
            <a:r>
              <a:rPr lang="en-US" altLang="zh-CN" dirty="0">
                <a:sym typeface="Symbol" panose="05050102010706020507" pitchFamily="18" charset="2"/>
              </a:rPr>
              <a:t>/</a:t>
            </a:r>
            <a:r>
              <a:rPr lang="zh-CN" altLang="en-US" dirty="0">
                <a:sym typeface="Symbol" panose="05050102010706020507" pitchFamily="18" charset="2"/>
              </a:rPr>
              <a:t>帧</a:t>
            </a:r>
          </a:p>
          <a:p>
            <a:pPr lvl="2">
              <a:lnSpc>
                <a:spcPct val="120000"/>
              </a:lnSpc>
            </a:pPr>
            <a:r>
              <a:rPr lang="zh-CN" altLang="en-US" dirty="0">
                <a:sym typeface="Symbol" panose="05050102010706020507" pitchFamily="18" charset="2"/>
              </a:rPr>
              <a:t>信道容量为</a:t>
            </a:r>
            <a:r>
              <a:rPr lang="en-US" altLang="zh-CN" i="1" dirty="0">
                <a:sym typeface="Symbol" panose="05050102010706020507" pitchFamily="18" charset="2"/>
              </a:rPr>
              <a:t>C </a:t>
            </a:r>
            <a:r>
              <a:rPr lang="zh-CN" altLang="en-US" dirty="0">
                <a:sym typeface="Symbol" panose="05050102010706020507" pitchFamily="18" charset="2"/>
              </a:rPr>
              <a:t>位</a:t>
            </a:r>
            <a:r>
              <a:rPr lang="en-US" altLang="zh-CN" dirty="0">
                <a:sym typeface="Symbol" panose="05050102010706020507" pitchFamily="18" charset="2"/>
              </a:rPr>
              <a:t>/</a:t>
            </a:r>
            <a:r>
              <a:rPr lang="zh-CN" altLang="en-US" dirty="0">
                <a:sym typeface="Symbol" panose="05050102010706020507" pitchFamily="18" charset="2"/>
              </a:rPr>
              <a:t>秒，则信道服务率为</a:t>
            </a:r>
            <a:r>
              <a:rPr lang="zh-CN" altLang="en-US" i="1" dirty="0">
                <a:sym typeface="Symbol" panose="05050102010706020507" pitchFamily="18" charset="2"/>
              </a:rPr>
              <a:t></a:t>
            </a:r>
            <a:r>
              <a:rPr lang="en-US" altLang="zh-CN" i="1" dirty="0">
                <a:sym typeface="Symbol" panose="05050102010706020507" pitchFamily="18" charset="2"/>
              </a:rPr>
              <a:t>C </a:t>
            </a:r>
            <a:r>
              <a:rPr lang="zh-CN" altLang="en-US" dirty="0">
                <a:sym typeface="Symbol" panose="05050102010706020507" pitchFamily="18" charset="2"/>
              </a:rPr>
              <a:t>帧</a:t>
            </a:r>
            <a:r>
              <a:rPr lang="en-US" altLang="zh-CN" dirty="0">
                <a:sym typeface="Symbol" panose="05050102010706020507" pitchFamily="18" charset="2"/>
              </a:rPr>
              <a:t>/</a:t>
            </a:r>
            <a:r>
              <a:rPr lang="zh-CN" altLang="en-US" dirty="0">
                <a:sym typeface="Symbol" panose="05050102010706020507" pitchFamily="18" charset="2"/>
              </a:rPr>
              <a:t>秒</a:t>
            </a:r>
          </a:p>
          <a:p>
            <a:pPr lvl="1">
              <a:lnSpc>
                <a:spcPct val="120000"/>
              </a:lnSpc>
            </a:pPr>
            <a:r>
              <a:rPr lang="en-US" altLang="zh-CN" dirty="0">
                <a:solidFill>
                  <a:srgbClr val="33CC33"/>
                </a:solidFill>
                <a:sym typeface="Symbol" panose="05050102010706020507" pitchFamily="18" charset="2"/>
              </a:rPr>
              <a:t>1</a:t>
            </a:r>
            <a:r>
              <a:rPr lang="zh-CN" altLang="en-US" dirty="0">
                <a:sym typeface="Symbol" panose="05050102010706020507" pitchFamily="18" charset="2"/>
              </a:rPr>
              <a:t>（并列服务台个数）</a:t>
            </a:r>
            <a:endParaRPr lang="zh-CN" altLang="en-US" i="1" dirty="0">
              <a:sym typeface="Symbol" panose="05050102010706020507" pitchFamily="18" charset="2"/>
            </a:endParaRPr>
          </a:p>
          <a:p>
            <a:pPr lvl="1">
              <a:lnSpc>
                <a:spcPct val="150000"/>
              </a:lnSpc>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a:t>
            </a:fld>
            <a:endParaRPr kumimoji="1" lang="zh-CN" altLang="en-US" dirty="0"/>
          </a:p>
        </p:txBody>
      </p:sp>
      <p:sp>
        <p:nvSpPr>
          <p:cNvPr id="7" name="日期占位符 3"/>
          <p:cNvSpPr>
            <a:spLocks noGrp="1"/>
          </p:cNvSpPr>
          <p:nvPr>
            <p:ph type="dt" sz="half" idx="10"/>
          </p:nvPr>
        </p:nvSpPr>
        <p:spPr>
          <a:xfrm>
            <a:off x="197335" y="6489303"/>
            <a:ext cx="2743200" cy="365125"/>
          </a:xfrm>
        </p:spPr>
        <p:txBody>
          <a:bodyPr/>
          <a:lstStyle/>
          <a:p>
            <a:r>
              <a:rPr kumimoji="1" lang="en-US" altLang="zh-CN" dirty="0"/>
              <a:t>4.1.2 </a:t>
            </a:r>
            <a:r>
              <a:rPr kumimoji="1" lang="zh-CN" altLang="en-US" dirty="0"/>
              <a:t>静态分配</a:t>
            </a:r>
          </a:p>
        </p:txBody>
      </p:sp>
      <p:pic>
        <p:nvPicPr>
          <p:cNvPr id="5" name="图片 4"/>
          <p:cNvPicPr>
            <a:picLocks noChangeAspect="1"/>
          </p:cNvPicPr>
          <p:nvPr/>
        </p:nvPicPr>
        <p:blipFill>
          <a:blip r:embed="rId3"/>
          <a:stretch>
            <a:fillRect/>
          </a:stretch>
        </p:blipFill>
        <p:spPr>
          <a:xfrm>
            <a:off x="7202115" y="3057057"/>
            <a:ext cx="4305003" cy="1605337"/>
          </a:xfrm>
          <a:prstGeom prst="rect">
            <a:avLst/>
          </a:prstGeom>
        </p:spPr>
      </p:pic>
    </p:spTree>
    <p:extLst>
      <p:ext uri="{BB962C8B-B14F-4D97-AF65-F5344CB8AC3E}">
        <p14:creationId xmlns:p14="http://schemas.microsoft.com/office/powerpoint/2010/main" val="4270928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 name="直接连接符 128">
            <a:extLst>
              <a:ext uri="{FF2B5EF4-FFF2-40B4-BE49-F238E27FC236}">
                <a16:creationId xmlns:a16="http://schemas.microsoft.com/office/drawing/2014/main" id="{D9835661-439B-48DB-A0C7-6E6C5C5B0D10}"/>
              </a:ext>
            </a:extLst>
          </p:cNvPr>
          <p:cNvCxnSpPr>
            <a:cxnSpLocks/>
          </p:cNvCxnSpPr>
          <p:nvPr/>
        </p:nvCxnSpPr>
        <p:spPr>
          <a:xfrm flipV="1">
            <a:off x="2802147" y="3288370"/>
            <a:ext cx="1588618" cy="10133"/>
          </a:xfrm>
          <a:prstGeom prst="line">
            <a:avLst/>
          </a:prstGeom>
        </p:spPr>
        <p:style>
          <a:lnRef idx="3">
            <a:schemeClr val="accent1"/>
          </a:lnRef>
          <a:fillRef idx="0">
            <a:schemeClr val="accent1"/>
          </a:fillRef>
          <a:effectRef idx="2">
            <a:schemeClr val="accent1"/>
          </a:effectRef>
          <a:fontRef idx="minor">
            <a:schemeClr val="tx1"/>
          </a:fontRef>
        </p:style>
      </p:cxn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en-US" dirty="0"/>
              <a:t>生成树的某“枝”断掉了，怎么办？</a:t>
            </a:r>
            <a:endParaRPr kumimoji="1" lang="en-US" altLang="zh-CN" dirty="0"/>
          </a:p>
          <a:p>
            <a:pPr lvl="1">
              <a:lnSpc>
                <a:spcPct val="120000"/>
              </a:lnSpc>
            </a:pPr>
            <a:r>
              <a:rPr lang="zh-CN" altLang="en-US" dirty="0">
                <a:latin typeface="微软雅黑" panose="020B0503020204020204" pitchFamily="34" charset="-122"/>
                <a:ea typeface="微软雅黑" panose="020B0503020204020204" pitchFamily="34" charset="-122"/>
              </a:rPr>
              <a:t>当由交换机（网桥）或链路故障导致网络拓扑改变时，</a:t>
            </a:r>
            <a:r>
              <a:rPr kumimoji="0" lang="zh-CN" altLang="en-US" dirty="0">
                <a:latin typeface="微软雅黑" panose="020B0503020204020204" pitchFamily="34" charset="-122"/>
                <a:ea typeface="微软雅黑" panose="020B0503020204020204" pitchFamily="34" charset="-122"/>
              </a:rPr>
              <a:t>重新构造生成树。</a:t>
            </a:r>
          </a:p>
          <a:p>
            <a:pPr marL="457200" lvl="1" indent="0">
              <a:lnSpc>
                <a:spcPct val="120000"/>
              </a:lnSpc>
              <a:buNone/>
            </a:pPr>
            <a:endParaRPr kumimoji="0" lang="zh-CN" altLang="en-US" dirty="0">
              <a:ea typeface="黑体" panose="02010609060101010101" pitchFamily="49" charset="-122"/>
            </a:endParaRPr>
          </a:p>
          <a:p>
            <a:pPr marL="0" indent="0">
              <a:lnSpc>
                <a:spcPct val="120000"/>
              </a:lnSpc>
              <a:buNone/>
            </a:pPr>
            <a:endParaRPr kumimoji="1" lang="zh-CN" altLang="en-US" dirty="0"/>
          </a:p>
        </p:txBody>
      </p:sp>
      <p:cxnSp>
        <p:nvCxnSpPr>
          <p:cNvPr id="5" name="直接连接符 4">
            <a:extLst>
              <a:ext uri="{FF2B5EF4-FFF2-40B4-BE49-F238E27FC236}">
                <a16:creationId xmlns:a16="http://schemas.microsoft.com/office/drawing/2014/main" id="{D9414BCC-6997-4137-B433-1C8DAD9EEB67}"/>
              </a:ext>
            </a:extLst>
          </p:cNvPr>
          <p:cNvCxnSpPr>
            <a:cxnSpLocks/>
            <a:stCxn id="8" idx="0"/>
            <a:endCxn id="10" idx="2"/>
          </p:cNvCxnSpPr>
          <p:nvPr/>
        </p:nvCxnSpPr>
        <p:spPr>
          <a:xfrm flipV="1">
            <a:off x="2357001" y="3619844"/>
            <a:ext cx="0" cy="1171812"/>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直接连接符 5">
            <a:extLst>
              <a:ext uri="{FF2B5EF4-FFF2-40B4-BE49-F238E27FC236}">
                <a16:creationId xmlns:a16="http://schemas.microsoft.com/office/drawing/2014/main" id="{2E9C0E85-E71B-4D71-A460-D0CCC74E2B3E}"/>
              </a:ext>
            </a:extLst>
          </p:cNvPr>
          <p:cNvCxnSpPr>
            <a:cxnSpLocks/>
            <a:stCxn id="9" idx="0"/>
            <a:endCxn id="67" idx="2"/>
          </p:cNvCxnSpPr>
          <p:nvPr/>
        </p:nvCxnSpPr>
        <p:spPr>
          <a:xfrm flipV="1">
            <a:off x="4860019" y="3579285"/>
            <a:ext cx="1914" cy="1202238"/>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直接连接符 6">
            <a:extLst>
              <a:ext uri="{FF2B5EF4-FFF2-40B4-BE49-F238E27FC236}">
                <a16:creationId xmlns:a16="http://schemas.microsoft.com/office/drawing/2014/main" id="{1AFD430C-0F8E-4EBF-8FCB-8D5AE3E6310A}"/>
              </a:ext>
            </a:extLst>
          </p:cNvPr>
          <p:cNvCxnSpPr>
            <a:cxnSpLocks/>
            <a:stCxn id="8" idx="3"/>
            <a:endCxn id="9" idx="1"/>
          </p:cNvCxnSpPr>
          <p:nvPr/>
        </p:nvCxnSpPr>
        <p:spPr>
          <a:xfrm flipV="1">
            <a:off x="2814201" y="5114105"/>
            <a:ext cx="1588618" cy="10133"/>
          </a:xfrm>
          <a:prstGeom prst="line">
            <a:avLst/>
          </a:prstGeom>
        </p:spPr>
        <p:style>
          <a:lnRef idx="3">
            <a:schemeClr val="accent1"/>
          </a:lnRef>
          <a:fillRef idx="0">
            <a:schemeClr val="accent1"/>
          </a:fillRef>
          <a:effectRef idx="2">
            <a:schemeClr val="accent1"/>
          </a:effectRef>
          <a:fontRef idx="minor">
            <a:schemeClr val="tx1"/>
          </a:fontRef>
        </p:style>
      </p:cxnSp>
      <p:pic>
        <p:nvPicPr>
          <p:cNvPr id="8" name="Picture 5" descr="通用交换机">
            <a:extLst>
              <a:ext uri="{FF2B5EF4-FFF2-40B4-BE49-F238E27FC236}">
                <a16:creationId xmlns:a16="http://schemas.microsoft.com/office/drawing/2014/main" id="{3DF96146-9330-46F1-A6CC-00F6F055A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801" y="4791656"/>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通用交换机">
            <a:extLst>
              <a:ext uri="{FF2B5EF4-FFF2-40B4-BE49-F238E27FC236}">
                <a16:creationId xmlns:a16="http://schemas.microsoft.com/office/drawing/2014/main" id="{21BAD85B-641D-48DA-ACAE-84AC5FBAE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819" y="4781523"/>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通用交换机">
            <a:extLst>
              <a:ext uri="{FF2B5EF4-FFF2-40B4-BE49-F238E27FC236}">
                <a16:creationId xmlns:a16="http://schemas.microsoft.com/office/drawing/2014/main" id="{6855B1B7-CEB2-4210-8808-B3CBE51ED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801" y="2954681"/>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21467A1D-3CE1-49B3-9198-9B0689E11E33}"/>
              </a:ext>
            </a:extLst>
          </p:cNvPr>
          <p:cNvSpPr txBox="1"/>
          <p:nvPr/>
        </p:nvSpPr>
        <p:spPr>
          <a:xfrm>
            <a:off x="1652986" y="2647132"/>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根桥</a:t>
            </a:r>
          </a:p>
        </p:txBody>
      </p:sp>
      <p:sp>
        <p:nvSpPr>
          <p:cNvPr id="12" name="文本框 11">
            <a:extLst>
              <a:ext uri="{FF2B5EF4-FFF2-40B4-BE49-F238E27FC236}">
                <a16:creationId xmlns:a16="http://schemas.microsoft.com/office/drawing/2014/main" id="{AC1D1235-B9F4-4F06-A1A3-E0A685A4BC36}"/>
              </a:ext>
            </a:extLst>
          </p:cNvPr>
          <p:cNvSpPr txBox="1"/>
          <p:nvPr/>
        </p:nvSpPr>
        <p:spPr>
          <a:xfrm>
            <a:off x="1842122" y="3548724"/>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F0/1</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AE7D45A0-6022-4D2C-9987-345D68B8A3F5}"/>
              </a:ext>
            </a:extLst>
          </p:cNvPr>
          <p:cNvSpPr txBox="1"/>
          <p:nvPr/>
        </p:nvSpPr>
        <p:spPr>
          <a:xfrm>
            <a:off x="1824891" y="4552502"/>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F0/1</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文本框 13">
            <a:extLst>
              <a:ext uri="{FF2B5EF4-FFF2-40B4-BE49-F238E27FC236}">
                <a16:creationId xmlns:a16="http://schemas.microsoft.com/office/drawing/2014/main" id="{7BE60176-9A99-4681-8CEB-941608DE31F8}"/>
              </a:ext>
            </a:extLst>
          </p:cNvPr>
          <p:cNvSpPr txBox="1"/>
          <p:nvPr/>
        </p:nvSpPr>
        <p:spPr>
          <a:xfrm>
            <a:off x="2693995" y="5193518"/>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F0/2</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B49A9875-72C9-4755-9AA6-CD9BD1942AC2}"/>
              </a:ext>
            </a:extLst>
          </p:cNvPr>
          <p:cNvSpPr txBox="1"/>
          <p:nvPr/>
        </p:nvSpPr>
        <p:spPr>
          <a:xfrm>
            <a:off x="4931387" y="4508992"/>
            <a:ext cx="5998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F0/2</a:t>
            </a:r>
            <a:endParaRPr kumimoji="0" lang="zh-CN" altLang="en-US" sz="16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16" name="文本框 15">
            <a:extLst>
              <a:ext uri="{FF2B5EF4-FFF2-40B4-BE49-F238E27FC236}">
                <a16:creationId xmlns:a16="http://schemas.microsoft.com/office/drawing/2014/main" id="{A6CD163C-830A-4671-89FD-7D78F91F4923}"/>
              </a:ext>
            </a:extLst>
          </p:cNvPr>
          <p:cNvSpPr txBox="1"/>
          <p:nvPr/>
        </p:nvSpPr>
        <p:spPr>
          <a:xfrm>
            <a:off x="3947534" y="3316477"/>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F0/1</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6FCA2150-7519-4889-A63A-0269FAD78CB8}"/>
              </a:ext>
            </a:extLst>
          </p:cNvPr>
          <p:cNvSpPr txBox="1"/>
          <p:nvPr/>
        </p:nvSpPr>
        <p:spPr>
          <a:xfrm>
            <a:off x="2716411" y="3292168"/>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F0/2</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8" name="文本框 17">
            <a:extLst>
              <a:ext uri="{FF2B5EF4-FFF2-40B4-BE49-F238E27FC236}">
                <a16:creationId xmlns:a16="http://schemas.microsoft.com/office/drawing/2014/main" id="{12E1D53C-CA98-43FC-B1CA-935329292AA8}"/>
              </a:ext>
            </a:extLst>
          </p:cNvPr>
          <p:cNvSpPr txBox="1"/>
          <p:nvPr/>
        </p:nvSpPr>
        <p:spPr>
          <a:xfrm>
            <a:off x="1517060" y="3008988"/>
            <a:ext cx="3802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6036E5BA-D4E3-4DEE-8639-D95A84EBC227}"/>
              </a:ext>
            </a:extLst>
          </p:cNvPr>
          <p:cNvSpPr txBox="1"/>
          <p:nvPr/>
        </p:nvSpPr>
        <p:spPr>
          <a:xfrm>
            <a:off x="1517060" y="4962685"/>
            <a:ext cx="3561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0" name="文本框 19">
            <a:extLst>
              <a:ext uri="{FF2B5EF4-FFF2-40B4-BE49-F238E27FC236}">
                <a16:creationId xmlns:a16="http://schemas.microsoft.com/office/drawing/2014/main" id="{68732A4F-9CFA-4BAD-9443-89FA7698E484}"/>
              </a:ext>
            </a:extLst>
          </p:cNvPr>
          <p:cNvSpPr txBox="1"/>
          <p:nvPr/>
        </p:nvSpPr>
        <p:spPr>
          <a:xfrm>
            <a:off x="5328638" y="3014366"/>
            <a:ext cx="37542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6AC0155A-1B18-442C-B847-2A5CFE4AE3CB}"/>
              </a:ext>
            </a:extLst>
          </p:cNvPr>
          <p:cNvSpPr/>
          <p:nvPr/>
        </p:nvSpPr>
        <p:spPr>
          <a:xfrm>
            <a:off x="2301606" y="4685943"/>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360D7471-C4C5-4ECB-BC88-CCCC93339D7B}"/>
              </a:ext>
            </a:extLst>
          </p:cNvPr>
          <p:cNvSpPr/>
          <p:nvPr/>
        </p:nvSpPr>
        <p:spPr>
          <a:xfrm>
            <a:off x="4304734" y="3205534"/>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430796A2-971B-4584-8D61-1B0ED7660851}"/>
              </a:ext>
            </a:extLst>
          </p:cNvPr>
          <p:cNvSpPr txBox="1"/>
          <p:nvPr/>
        </p:nvSpPr>
        <p:spPr>
          <a:xfrm>
            <a:off x="247462" y="3663042"/>
            <a:ext cx="1005403" cy="1249188"/>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根端口</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冗余端口</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故障</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id="{680D0928-7E7F-4C23-BF8A-3977F31261F7}"/>
              </a:ext>
            </a:extLst>
          </p:cNvPr>
          <p:cNvSpPr/>
          <p:nvPr/>
        </p:nvSpPr>
        <p:spPr>
          <a:xfrm>
            <a:off x="158123" y="3809282"/>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50AAA499-3285-4EC4-9864-8B617D4A102E}"/>
              </a:ext>
            </a:extLst>
          </p:cNvPr>
          <p:cNvSpPr/>
          <p:nvPr/>
        </p:nvSpPr>
        <p:spPr>
          <a:xfrm>
            <a:off x="78516" y="3643713"/>
            <a:ext cx="1300829" cy="96288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5" name="Text Box 30">
            <a:extLst>
              <a:ext uri="{FF2B5EF4-FFF2-40B4-BE49-F238E27FC236}">
                <a16:creationId xmlns:a16="http://schemas.microsoft.com/office/drawing/2014/main" id="{FADD1A38-B47C-472C-B8BE-2B139503F1A4}"/>
              </a:ext>
            </a:extLst>
          </p:cNvPr>
          <p:cNvSpPr txBox="1">
            <a:spLocks noChangeArrowheads="1"/>
          </p:cNvSpPr>
          <p:nvPr/>
        </p:nvSpPr>
        <p:spPr bwMode="auto">
          <a:xfrm>
            <a:off x="3733563" y="4927161"/>
            <a:ext cx="431528" cy="48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3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a:t>
            </a:r>
          </a:p>
        </p:txBody>
      </p:sp>
      <p:sp>
        <p:nvSpPr>
          <p:cNvPr id="4" name="箭头: 右 3">
            <a:extLst>
              <a:ext uri="{FF2B5EF4-FFF2-40B4-BE49-F238E27FC236}">
                <a16:creationId xmlns:a16="http://schemas.microsoft.com/office/drawing/2014/main" id="{99D343F6-621E-4DB8-B224-980B47B6A7BA}"/>
              </a:ext>
            </a:extLst>
          </p:cNvPr>
          <p:cNvSpPr/>
          <p:nvPr/>
        </p:nvSpPr>
        <p:spPr>
          <a:xfrm>
            <a:off x="5893329" y="3793991"/>
            <a:ext cx="1107214" cy="708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STP</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7" name="Picture 5" descr="通用交换机">
            <a:extLst>
              <a:ext uri="{FF2B5EF4-FFF2-40B4-BE49-F238E27FC236}">
                <a16:creationId xmlns:a16="http://schemas.microsoft.com/office/drawing/2014/main" id="{2A7C0B44-4A63-42C8-86E6-C8A9A95B1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733" y="2914122"/>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椭圆 129">
            <a:extLst>
              <a:ext uri="{FF2B5EF4-FFF2-40B4-BE49-F238E27FC236}">
                <a16:creationId xmlns:a16="http://schemas.microsoft.com/office/drawing/2014/main" id="{3612254E-0371-4A9E-8C4F-430709D60AFE}"/>
              </a:ext>
            </a:extLst>
          </p:cNvPr>
          <p:cNvSpPr/>
          <p:nvPr/>
        </p:nvSpPr>
        <p:spPr>
          <a:xfrm>
            <a:off x="4292642" y="5064482"/>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B050"/>
              </a:solidFill>
              <a:effectLst/>
              <a:uLnTx/>
              <a:uFillTx/>
              <a:latin typeface="等线" panose="020F0502020204030204"/>
              <a:ea typeface="等线" panose="02010600030101010101" pitchFamily="2" charset="-122"/>
              <a:cs typeface="+mn-cs"/>
            </a:endParaRPr>
          </a:p>
        </p:txBody>
      </p:sp>
      <p:sp>
        <p:nvSpPr>
          <p:cNvPr id="133" name="文本框 132">
            <a:extLst>
              <a:ext uri="{FF2B5EF4-FFF2-40B4-BE49-F238E27FC236}">
                <a16:creationId xmlns:a16="http://schemas.microsoft.com/office/drawing/2014/main" id="{D5973C18-6213-4B13-8974-619DCA174340}"/>
              </a:ext>
            </a:extLst>
          </p:cNvPr>
          <p:cNvSpPr txBox="1"/>
          <p:nvPr/>
        </p:nvSpPr>
        <p:spPr>
          <a:xfrm>
            <a:off x="4861933" y="3492803"/>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F0/2</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4" name="文本框 133">
            <a:extLst>
              <a:ext uri="{FF2B5EF4-FFF2-40B4-BE49-F238E27FC236}">
                <a16:creationId xmlns:a16="http://schemas.microsoft.com/office/drawing/2014/main" id="{16A7323C-D5FE-478B-A983-A0EAE37BBABD}"/>
              </a:ext>
            </a:extLst>
          </p:cNvPr>
          <p:cNvSpPr txBox="1"/>
          <p:nvPr/>
        </p:nvSpPr>
        <p:spPr>
          <a:xfrm>
            <a:off x="4007126" y="5199604"/>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F0/1</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5" name="文本框 134">
            <a:extLst>
              <a:ext uri="{FF2B5EF4-FFF2-40B4-BE49-F238E27FC236}">
                <a16:creationId xmlns:a16="http://schemas.microsoft.com/office/drawing/2014/main" id="{64767FFF-A4E6-437D-906B-80E20804BFCE}"/>
              </a:ext>
            </a:extLst>
          </p:cNvPr>
          <p:cNvSpPr txBox="1"/>
          <p:nvPr/>
        </p:nvSpPr>
        <p:spPr>
          <a:xfrm>
            <a:off x="5328638" y="4957078"/>
            <a:ext cx="3962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136" name="直接连接符 135">
            <a:extLst>
              <a:ext uri="{FF2B5EF4-FFF2-40B4-BE49-F238E27FC236}">
                <a16:creationId xmlns:a16="http://schemas.microsoft.com/office/drawing/2014/main" id="{4AC189AE-DE8F-49C7-995E-578A78C24B81}"/>
              </a:ext>
            </a:extLst>
          </p:cNvPr>
          <p:cNvCxnSpPr>
            <a:cxnSpLocks/>
          </p:cNvCxnSpPr>
          <p:nvPr/>
        </p:nvCxnSpPr>
        <p:spPr>
          <a:xfrm flipV="1">
            <a:off x="8430437" y="3292032"/>
            <a:ext cx="1588618" cy="10133"/>
          </a:xfrm>
          <a:prstGeom prst="line">
            <a:avLst/>
          </a:prstGeom>
        </p:spPr>
        <p:style>
          <a:lnRef idx="3">
            <a:schemeClr val="accent1"/>
          </a:lnRef>
          <a:fillRef idx="0">
            <a:schemeClr val="accent1"/>
          </a:fillRef>
          <a:effectRef idx="2">
            <a:schemeClr val="accent1"/>
          </a:effectRef>
          <a:fontRef idx="minor">
            <a:schemeClr val="tx1"/>
          </a:fontRef>
        </p:style>
      </p:cxnSp>
      <p:cxnSp>
        <p:nvCxnSpPr>
          <p:cNvPr id="137" name="直接连接符 136">
            <a:extLst>
              <a:ext uri="{FF2B5EF4-FFF2-40B4-BE49-F238E27FC236}">
                <a16:creationId xmlns:a16="http://schemas.microsoft.com/office/drawing/2014/main" id="{C9B89004-6C90-4C0D-9AAD-A7E0753C79C9}"/>
              </a:ext>
            </a:extLst>
          </p:cNvPr>
          <p:cNvCxnSpPr>
            <a:cxnSpLocks/>
            <a:stCxn id="140" idx="0"/>
            <a:endCxn id="142" idx="2"/>
          </p:cNvCxnSpPr>
          <p:nvPr/>
        </p:nvCxnSpPr>
        <p:spPr>
          <a:xfrm flipV="1">
            <a:off x="7985291" y="3623506"/>
            <a:ext cx="0" cy="1171812"/>
          </a:xfrm>
          <a:prstGeom prst="line">
            <a:avLst/>
          </a:prstGeom>
        </p:spPr>
        <p:style>
          <a:lnRef idx="3">
            <a:schemeClr val="accent1"/>
          </a:lnRef>
          <a:fillRef idx="0">
            <a:schemeClr val="accent1"/>
          </a:fillRef>
          <a:effectRef idx="2">
            <a:schemeClr val="accent1"/>
          </a:effectRef>
          <a:fontRef idx="minor">
            <a:schemeClr val="tx1"/>
          </a:fontRef>
        </p:style>
      </p:cxnSp>
      <p:cxnSp>
        <p:nvCxnSpPr>
          <p:cNvPr id="138" name="直接连接符 137">
            <a:extLst>
              <a:ext uri="{FF2B5EF4-FFF2-40B4-BE49-F238E27FC236}">
                <a16:creationId xmlns:a16="http://schemas.microsoft.com/office/drawing/2014/main" id="{98902CC8-3313-4524-AF5E-A5E33DF2F88B}"/>
              </a:ext>
            </a:extLst>
          </p:cNvPr>
          <p:cNvCxnSpPr>
            <a:cxnSpLocks/>
            <a:stCxn id="141" idx="0"/>
            <a:endCxn id="157" idx="2"/>
          </p:cNvCxnSpPr>
          <p:nvPr/>
        </p:nvCxnSpPr>
        <p:spPr>
          <a:xfrm flipV="1">
            <a:off x="10488309" y="3582947"/>
            <a:ext cx="1914" cy="1202238"/>
          </a:xfrm>
          <a:prstGeom prst="line">
            <a:avLst/>
          </a:prstGeom>
        </p:spPr>
        <p:style>
          <a:lnRef idx="3">
            <a:schemeClr val="accent1"/>
          </a:lnRef>
          <a:fillRef idx="0">
            <a:schemeClr val="accent1"/>
          </a:fillRef>
          <a:effectRef idx="2">
            <a:schemeClr val="accent1"/>
          </a:effectRef>
          <a:fontRef idx="minor">
            <a:schemeClr val="tx1"/>
          </a:fontRef>
        </p:style>
      </p:cxnSp>
      <p:cxnSp>
        <p:nvCxnSpPr>
          <p:cNvPr id="139" name="直接连接符 138">
            <a:extLst>
              <a:ext uri="{FF2B5EF4-FFF2-40B4-BE49-F238E27FC236}">
                <a16:creationId xmlns:a16="http://schemas.microsoft.com/office/drawing/2014/main" id="{BB12EDAC-3E66-415E-86EE-1D3E78DF32E9}"/>
              </a:ext>
            </a:extLst>
          </p:cNvPr>
          <p:cNvCxnSpPr>
            <a:cxnSpLocks/>
            <a:stCxn id="140" idx="3"/>
            <a:endCxn id="141" idx="1"/>
          </p:cNvCxnSpPr>
          <p:nvPr/>
        </p:nvCxnSpPr>
        <p:spPr>
          <a:xfrm flipV="1">
            <a:off x="8442491" y="5117767"/>
            <a:ext cx="1588618" cy="10133"/>
          </a:xfrm>
          <a:prstGeom prst="line">
            <a:avLst/>
          </a:prstGeom>
        </p:spPr>
        <p:style>
          <a:lnRef idx="3">
            <a:schemeClr val="accent1"/>
          </a:lnRef>
          <a:fillRef idx="0">
            <a:schemeClr val="accent1"/>
          </a:fillRef>
          <a:effectRef idx="2">
            <a:schemeClr val="accent1"/>
          </a:effectRef>
          <a:fontRef idx="minor">
            <a:schemeClr val="tx1"/>
          </a:fontRef>
        </p:style>
      </p:cxnSp>
      <p:pic>
        <p:nvPicPr>
          <p:cNvPr id="140" name="Picture 5" descr="通用交换机">
            <a:extLst>
              <a:ext uri="{FF2B5EF4-FFF2-40B4-BE49-F238E27FC236}">
                <a16:creationId xmlns:a16="http://schemas.microsoft.com/office/drawing/2014/main" id="{AA81F76A-76C1-4E2F-BA8F-9CB41A7F0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091" y="4795318"/>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Picture 5" descr="通用交换机">
            <a:extLst>
              <a:ext uri="{FF2B5EF4-FFF2-40B4-BE49-F238E27FC236}">
                <a16:creationId xmlns:a16="http://schemas.microsoft.com/office/drawing/2014/main" id="{233A6575-1829-4353-941E-ED471D010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1109" y="4785185"/>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5" descr="通用交换机">
            <a:extLst>
              <a:ext uri="{FF2B5EF4-FFF2-40B4-BE49-F238E27FC236}">
                <a16:creationId xmlns:a16="http://schemas.microsoft.com/office/drawing/2014/main" id="{7802AE8C-CBA7-419A-B679-22B87729D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091" y="2958343"/>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文本框 142">
            <a:extLst>
              <a:ext uri="{FF2B5EF4-FFF2-40B4-BE49-F238E27FC236}">
                <a16:creationId xmlns:a16="http://schemas.microsoft.com/office/drawing/2014/main" id="{21F556E4-0478-4403-BA13-22F73FE90E1C}"/>
              </a:ext>
            </a:extLst>
          </p:cNvPr>
          <p:cNvSpPr txBox="1"/>
          <p:nvPr/>
        </p:nvSpPr>
        <p:spPr>
          <a:xfrm>
            <a:off x="7281276" y="2650794"/>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根桥</a:t>
            </a:r>
          </a:p>
        </p:txBody>
      </p:sp>
      <p:sp>
        <p:nvSpPr>
          <p:cNvPr id="144" name="文本框 143">
            <a:extLst>
              <a:ext uri="{FF2B5EF4-FFF2-40B4-BE49-F238E27FC236}">
                <a16:creationId xmlns:a16="http://schemas.microsoft.com/office/drawing/2014/main" id="{E7CDE33A-676D-44AA-8904-501D2C3F79D0}"/>
              </a:ext>
            </a:extLst>
          </p:cNvPr>
          <p:cNvSpPr txBox="1"/>
          <p:nvPr/>
        </p:nvSpPr>
        <p:spPr>
          <a:xfrm>
            <a:off x="7470412" y="3552386"/>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F0/1</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5" name="文本框 144">
            <a:extLst>
              <a:ext uri="{FF2B5EF4-FFF2-40B4-BE49-F238E27FC236}">
                <a16:creationId xmlns:a16="http://schemas.microsoft.com/office/drawing/2014/main" id="{886C3DD4-633C-4D2D-8645-CF80BA5896AE}"/>
              </a:ext>
            </a:extLst>
          </p:cNvPr>
          <p:cNvSpPr txBox="1"/>
          <p:nvPr/>
        </p:nvSpPr>
        <p:spPr>
          <a:xfrm>
            <a:off x="7453181" y="4556164"/>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F0/1</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6" name="文本框 145">
            <a:extLst>
              <a:ext uri="{FF2B5EF4-FFF2-40B4-BE49-F238E27FC236}">
                <a16:creationId xmlns:a16="http://schemas.microsoft.com/office/drawing/2014/main" id="{FC7A27A1-5860-4D2D-8A4C-AB12F6F259F1}"/>
              </a:ext>
            </a:extLst>
          </p:cNvPr>
          <p:cNvSpPr txBox="1"/>
          <p:nvPr/>
        </p:nvSpPr>
        <p:spPr>
          <a:xfrm>
            <a:off x="8322285" y="5197180"/>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F0/2</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7" name="文本框 146">
            <a:extLst>
              <a:ext uri="{FF2B5EF4-FFF2-40B4-BE49-F238E27FC236}">
                <a16:creationId xmlns:a16="http://schemas.microsoft.com/office/drawing/2014/main" id="{4CE7C8F1-7CD5-4EC2-A291-74FD9B749369}"/>
              </a:ext>
            </a:extLst>
          </p:cNvPr>
          <p:cNvSpPr txBox="1"/>
          <p:nvPr/>
        </p:nvSpPr>
        <p:spPr>
          <a:xfrm>
            <a:off x="10500999" y="4448699"/>
            <a:ext cx="5998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030A0"/>
                </a:solidFill>
                <a:effectLst/>
                <a:uLnTx/>
                <a:uFillTx/>
                <a:latin typeface="等线" panose="020F0502020204030204"/>
                <a:ea typeface="等线" panose="02010600030101010101" pitchFamily="2" charset="-122"/>
                <a:cs typeface="+mn-cs"/>
              </a:rPr>
              <a:t>F0/2</a:t>
            </a:r>
            <a:endParaRPr kumimoji="0" lang="zh-CN" altLang="en-US" sz="1600" b="1" i="0" u="none" strike="noStrike" kern="1200" cap="none" spc="0" normalizeH="0" baseline="0" noProof="0" dirty="0">
              <a:ln>
                <a:noFill/>
              </a:ln>
              <a:solidFill>
                <a:srgbClr val="7030A0"/>
              </a:solidFill>
              <a:effectLst/>
              <a:uLnTx/>
              <a:uFillTx/>
              <a:latin typeface="等线" panose="020F0502020204030204"/>
              <a:ea typeface="等线" panose="02010600030101010101" pitchFamily="2" charset="-122"/>
              <a:cs typeface="+mn-cs"/>
            </a:endParaRPr>
          </a:p>
        </p:txBody>
      </p:sp>
      <p:sp>
        <p:nvSpPr>
          <p:cNvPr id="148" name="文本框 147">
            <a:extLst>
              <a:ext uri="{FF2B5EF4-FFF2-40B4-BE49-F238E27FC236}">
                <a16:creationId xmlns:a16="http://schemas.microsoft.com/office/drawing/2014/main" id="{14BF4972-42EA-4D3F-AA49-3B6CF8B1FB37}"/>
              </a:ext>
            </a:extLst>
          </p:cNvPr>
          <p:cNvSpPr txBox="1"/>
          <p:nvPr/>
        </p:nvSpPr>
        <p:spPr>
          <a:xfrm>
            <a:off x="9575824" y="3320139"/>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F0/1</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9" name="文本框 148">
            <a:extLst>
              <a:ext uri="{FF2B5EF4-FFF2-40B4-BE49-F238E27FC236}">
                <a16:creationId xmlns:a16="http://schemas.microsoft.com/office/drawing/2014/main" id="{658AC3D3-BF1C-4BEA-8096-04502107CC75}"/>
              </a:ext>
            </a:extLst>
          </p:cNvPr>
          <p:cNvSpPr txBox="1"/>
          <p:nvPr/>
        </p:nvSpPr>
        <p:spPr>
          <a:xfrm>
            <a:off x="8344701" y="3295830"/>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F0/2</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0" name="文本框 149">
            <a:extLst>
              <a:ext uri="{FF2B5EF4-FFF2-40B4-BE49-F238E27FC236}">
                <a16:creationId xmlns:a16="http://schemas.microsoft.com/office/drawing/2014/main" id="{C5B2A712-911D-44BA-95CF-3A4CE9445B47}"/>
              </a:ext>
            </a:extLst>
          </p:cNvPr>
          <p:cNvSpPr txBox="1"/>
          <p:nvPr/>
        </p:nvSpPr>
        <p:spPr>
          <a:xfrm>
            <a:off x="7145350" y="3012650"/>
            <a:ext cx="3802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1" name="文本框 150">
            <a:extLst>
              <a:ext uri="{FF2B5EF4-FFF2-40B4-BE49-F238E27FC236}">
                <a16:creationId xmlns:a16="http://schemas.microsoft.com/office/drawing/2014/main" id="{E621AAA6-C5E6-4344-99E9-C2856A479B1E}"/>
              </a:ext>
            </a:extLst>
          </p:cNvPr>
          <p:cNvSpPr txBox="1"/>
          <p:nvPr/>
        </p:nvSpPr>
        <p:spPr>
          <a:xfrm>
            <a:off x="7145350" y="4966347"/>
            <a:ext cx="3561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2" name="文本框 151">
            <a:extLst>
              <a:ext uri="{FF2B5EF4-FFF2-40B4-BE49-F238E27FC236}">
                <a16:creationId xmlns:a16="http://schemas.microsoft.com/office/drawing/2014/main" id="{43A139CB-CA24-48F8-A24D-97606E597D39}"/>
              </a:ext>
            </a:extLst>
          </p:cNvPr>
          <p:cNvSpPr txBox="1"/>
          <p:nvPr/>
        </p:nvSpPr>
        <p:spPr>
          <a:xfrm>
            <a:off x="10956928" y="3018028"/>
            <a:ext cx="37542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3" name="椭圆 152">
            <a:extLst>
              <a:ext uri="{FF2B5EF4-FFF2-40B4-BE49-F238E27FC236}">
                <a16:creationId xmlns:a16="http://schemas.microsoft.com/office/drawing/2014/main" id="{58B86293-8A14-4A34-9B9D-85F52165E5D9}"/>
              </a:ext>
            </a:extLst>
          </p:cNvPr>
          <p:cNvSpPr/>
          <p:nvPr/>
        </p:nvSpPr>
        <p:spPr>
          <a:xfrm>
            <a:off x="7929896" y="4689605"/>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sp>
        <p:nvSpPr>
          <p:cNvPr id="154" name="椭圆 153">
            <a:extLst>
              <a:ext uri="{FF2B5EF4-FFF2-40B4-BE49-F238E27FC236}">
                <a16:creationId xmlns:a16="http://schemas.microsoft.com/office/drawing/2014/main" id="{ED0EA111-568F-4465-AFFF-4EEF637D0C79}"/>
              </a:ext>
            </a:extLst>
          </p:cNvPr>
          <p:cNvSpPr/>
          <p:nvPr/>
        </p:nvSpPr>
        <p:spPr>
          <a:xfrm>
            <a:off x="9922514" y="3209196"/>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sp>
        <p:nvSpPr>
          <p:cNvPr id="155" name="Text Box 30">
            <a:extLst>
              <a:ext uri="{FF2B5EF4-FFF2-40B4-BE49-F238E27FC236}">
                <a16:creationId xmlns:a16="http://schemas.microsoft.com/office/drawing/2014/main" id="{65B26CC3-E7C1-4F51-9853-46133A8226A1}"/>
              </a:ext>
            </a:extLst>
          </p:cNvPr>
          <p:cNvSpPr txBox="1">
            <a:spLocks noChangeArrowheads="1"/>
          </p:cNvSpPr>
          <p:nvPr/>
        </p:nvSpPr>
        <p:spPr bwMode="auto">
          <a:xfrm>
            <a:off x="9361853" y="4930823"/>
            <a:ext cx="431528" cy="48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3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a:t>
            </a:r>
          </a:p>
        </p:txBody>
      </p:sp>
      <p:sp>
        <p:nvSpPr>
          <p:cNvPr id="156" name="椭圆 155">
            <a:extLst>
              <a:ext uri="{FF2B5EF4-FFF2-40B4-BE49-F238E27FC236}">
                <a16:creationId xmlns:a16="http://schemas.microsoft.com/office/drawing/2014/main" id="{15BFD040-BB37-4F80-943A-1700B5DA23DF}"/>
              </a:ext>
            </a:extLst>
          </p:cNvPr>
          <p:cNvSpPr/>
          <p:nvPr/>
        </p:nvSpPr>
        <p:spPr>
          <a:xfrm>
            <a:off x="10444280" y="4681825"/>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pic>
        <p:nvPicPr>
          <p:cNvPr id="157" name="Picture 5" descr="通用交换机">
            <a:extLst>
              <a:ext uri="{FF2B5EF4-FFF2-40B4-BE49-F238E27FC236}">
                <a16:creationId xmlns:a16="http://schemas.microsoft.com/office/drawing/2014/main" id="{8C672D19-316C-4E7D-BEA5-449D0BD5F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23" y="2917784"/>
            <a:ext cx="9144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文本框 158">
            <a:extLst>
              <a:ext uri="{FF2B5EF4-FFF2-40B4-BE49-F238E27FC236}">
                <a16:creationId xmlns:a16="http://schemas.microsoft.com/office/drawing/2014/main" id="{D5AAFFCB-C23A-46A2-B30B-5AA965CD88FF}"/>
              </a:ext>
            </a:extLst>
          </p:cNvPr>
          <p:cNvSpPr txBox="1"/>
          <p:nvPr/>
        </p:nvSpPr>
        <p:spPr>
          <a:xfrm>
            <a:off x="10490223" y="3496465"/>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F0/2</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60" name="文本框 159">
            <a:extLst>
              <a:ext uri="{FF2B5EF4-FFF2-40B4-BE49-F238E27FC236}">
                <a16:creationId xmlns:a16="http://schemas.microsoft.com/office/drawing/2014/main" id="{0ED8CD00-E2A1-4439-9D8D-9471A432BE60}"/>
              </a:ext>
            </a:extLst>
          </p:cNvPr>
          <p:cNvSpPr txBox="1"/>
          <p:nvPr/>
        </p:nvSpPr>
        <p:spPr>
          <a:xfrm>
            <a:off x="9635416" y="5203266"/>
            <a:ext cx="5741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F0/1</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61" name="文本框 160">
            <a:extLst>
              <a:ext uri="{FF2B5EF4-FFF2-40B4-BE49-F238E27FC236}">
                <a16:creationId xmlns:a16="http://schemas.microsoft.com/office/drawing/2014/main" id="{4E2F003A-E999-402A-95F1-7C7DE609B115}"/>
              </a:ext>
            </a:extLst>
          </p:cNvPr>
          <p:cNvSpPr txBox="1"/>
          <p:nvPr/>
        </p:nvSpPr>
        <p:spPr>
          <a:xfrm>
            <a:off x="10956928" y="4960740"/>
            <a:ext cx="3962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63" name="Text Box 30">
            <a:extLst>
              <a:ext uri="{FF2B5EF4-FFF2-40B4-BE49-F238E27FC236}">
                <a16:creationId xmlns:a16="http://schemas.microsoft.com/office/drawing/2014/main" id="{3D95D6EF-A7AA-4E6D-AD57-D02DB4FC35BD}"/>
              </a:ext>
            </a:extLst>
          </p:cNvPr>
          <p:cNvSpPr txBox="1">
            <a:spLocks noChangeArrowheads="1"/>
          </p:cNvSpPr>
          <p:nvPr/>
        </p:nvSpPr>
        <p:spPr bwMode="auto">
          <a:xfrm flipH="1">
            <a:off x="78516" y="4167247"/>
            <a:ext cx="299920"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r>
              <a:rPr kumimoji="0" lang="en-US" altLang="zh-CN" sz="14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a:t>
            </a:r>
          </a:p>
        </p:txBody>
      </p:sp>
      <p:sp>
        <p:nvSpPr>
          <p:cNvPr id="164" name="AutoShape 67">
            <a:extLst>
              <a:ext uri="{FF2B5EF4-FFF2-40B4-BE49-F238E27FC236}">
                <a16:creationId xmlns:a16="http://schemas.microsoft.com/office/drawing/2014/main" id="{46C721CE-73A5-4943-A5EE-278330B10F9B}"/>
              </a:ext>
            </a:extLst>
          </p:cNvPr>
          <p:cNvSpPr>
            <a:spLocks noChangeAspect="1" noChangeArrowheads="1"/>
          </p:cNvSpPr>
          <p:nvPr/>
        </p:nvSpPr>
        <p:spPr bwMode="auto">
          <a:xfrm>
            <a:off x="4752902" y="4595596"/>
            <a:ext cx="216000" cy="217201"/>
          </a:xfrm>
          <a:custGeom>
            <a:avLst/>
            <a:gdLst>
              <a:gd name="T0" fmla="*/ 142875 w 21600"/>
              <a:gd name="T1" fmla="*/ 0 h 21600"/>
              <a:gd name="T2" fmla="*/ 41844 w 21600"/>
              <a:gd name="T3" fmla="*/ 42076 h 21600"/>
              <a:gd name="T4" fmla="*/ 0 w 21600"/>
              <a:gd name="T5" fmla="*/ 143669 h 21600"/>
              <a:gd name="T6" fmla="*/ 41844 w 21600"/>
              <a:gd name="T7" fmla="*/ 245261 h 21600"/>
              <a:gd name="T8" fmla="*/ 142875 w 21600"/>
              <a:gd name="T9" fmla="*/ 287337 h 21600"/>
              <a:gd name="T10" fmla="*/ 243906 w 21600"/>
              <a:gd name="T11" fmla="*/ 245261 h 21600"/>
              <a:gd name="T12" fmla="*/ 285750 w 21600"/>
              <a:gd name="T13" fmla="*/ 143669 h 21600"/>
              <a:gd name="T14" fmla="*/ 243906 w 21600"/>
              <a:gd name="T15" fmla="*/ 4207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AutoShape 67">
            <a:extLst>
              <a:ext uri="{FF2B5EF4-FFF2-40B4-BE49-F238E27FC236}">
                <a16:creationId xmlns:a16="http://schemas.microsoft.com/office/drawing/2014/main" id="{C2B509AF-03BB-40FA-9B5F-5A8B4344CB02}"/>
              </a:ext>
            </a:extLst>
          </p:cNvPr>
          <p:cNvSpPr>
            <a:spLocks noChangeAspect="1" noChangeArrowheads="1"/>
          </p:cNvSpPr>
          <p:nvPr/>
        </p:nvSpPr>
        <p:spPr bwMode="auto">
          <a:xfrm>
            <a:off x="165297" y="4106226"/>
            <a:ext cx="89502" cy="90000"/>
          </a:xfrm>
          <a:custGeom>
            <a:avLst/>
            <a:gdLst>
              <a:gd name="T0" fmla="*/ 142875 w 21600"/>
              <a:gd name="T1" fmla="*/ 0 h 21600"/>
              <a:gd name="T2" fmla="*/ 41844 w 21600"/>
              <a:gd name="T3" fmla="*/ 42076 h 21600"/>
              <a:gd name="T4" fmla="*/ 0 w 21600"/>
              <a:gd name="T5" fmla="*/ 143669 h 21600"/>
              <a:gd name="T6" fmla="*/ 41844 w 21600"/>
              <a:gd name="T7" fmla="*/ 245261 h 21600"/>
              <a:gd name="T8" fmla="*/ 142875 w 21600"/>
              <a:gd name="T9" fmla="*/ 287337 h 21600"/>
              <a:gd name="T10" fmla="*/ 243906 w 21600"/>
              <a:gd name="T11" fmla="*/ 245261 h 21600"/>
              <a:gd name="T12" fmla="*/ 285750 w 21600"/>
              <a:gd name="T13" fmla="*/ 143669 h 21600"/>
              <a:gd name="T14" fmla="*/ 243906 w 21600"/>
              <a:gd name="T15" fmla="*/ 4207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文本框 23">
            <a:extLst>
              <a:ext uri="{FF2B5EF4-FFF2-40B4-BE49-F238E27FC236}">
                <a16:creationId xmlns:a16="http://schemas.microsoft.com/office/drawing/2014/main" id="{56DE4A65-E63B-42F0-94DB-EE289EEAA087}"/>
              </a:ext>
            </a:extLst>
          </p:cNvPr>
          <p:cNvSpPr txBox="1"/>
          <p:nvPr/>
        </p:nvSpPr>
        <p:spPr>
          <a:xfrm>
            <a:off x="1961028" y="5642090"/>
            <a:ext cx="8527281" cy="799706"/>
          </a:xfrm>
          <a:prstGeom prst="rect">
            <a:avLst/>
          </a:prstGeom>
          <a:solidFill>
            <a:schemeClr val="bg1">
              <a:lumMod val="95000"/>
            </a:schemeClr>
          </a:solidFill>
          <a:ln>
            <a:solidFill>
              <a:srgbClr val="7030A0"/>
            </a:solidFill>
          </a:ln>
        </p:spPr>
        <p:txBody>
          <a:bodyPr wrap="square" rtlCol="0">
            <a:spAutoFit/>
          </a:bodyPr>
          <a:lstStyle/>
          <a:p>
            <a:pPr>
              <a:lnSpc>
                <a:spcPct val="120000"/>
              </a:lnSpc>
            </a:pPr>
            <a:r>
              <a:rPr lang="zh-CN" altLang="en-US" sz="2000" dirty="0">
                <a:latin typeface="微软雅黑" panose="020B0503020204020204" pitchFamily="34" charset="-122"/>
                <a:ea typeface="微软雅黑" panose="020B0503020204020204" pitchFamily="34" charset="-122"/>
              </a:rPr>
              <a:t>交换机</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的端口</a:t>
            </a:r>
            <a:r>
              <a:rPr lang="en-US" altLang="zh-CN" sz="2000" dirty="0">
                <a:latin typeface="微软雅黑" panose="020B0503020204020204" pitchFamily="34" charset="-122"/>
                <a:ea typeface="微软雅黑" panose="020B0503020204020204" pitchFamily="34" charset="-122"/>
              </a:rPr>
              <a:t>F0/2</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Blocking</a:t>
            </a:r>
            <a:r>
              <a:rPr lang="zh-CN" altLang="en-US" sz="2000" dirty="0">
                <a:latin typeface="微软雅黑" panose="020B0503020204020204" pitchFamily="34" charset="-122"/>
                <a:ea typeface="微软雅黑" panose="020B0503020204020204" pitchFamily="34" charset="-122"/>
              </a:rPr>
              <a:t>状态到</a:t>
            </a:r>
            <a:r>
              <a:rPr lang="en-US" altLang="zh-CN" sz="2000" dirty="0">
                <a:latin typeface="微软雅黑" panose="020B0503020204020204" pitchFamily="34" charset="-122"/>
                <a:ea typeface="微软雅黑" panose="020B0503020204020204" pitchFamily="34" charset="-122"/>
              </a:rPr>
              <a:t>Forwarding</a:t>
            </a:r>
            <a:r>
              <a:rPr lang="zh-CN" altLang="en-US" sz="2000" dirty="0">
                <a:latin typeface="微软雅黑" panose="020B0503020204020204" pitchFamily="34" charset="-122"/>
                <a:ea typeface="微软雅黑" panose="020B0503020204020204" pitchFamily="34" charset="-122"/>
              </a:rPr>
              <a:t>状态至少要经过两倍</a:t>
            </a:r>
            <a:r>
              <a:rPr lang="en-US" altLang="zh-CN" sz="2000" dirty="0">
                <a:latin typeface="微软雅黑" panose="020B0503020204020204" pitchFamily="34" charset="-122"/>
                <a:ea typeface="微软雅黑" panose="020B0503020204020204" pitchFamily="34" charset="-122"/>
              </a:rPr>
              <a:t>Forwarding Delay</a:t>
            </a:r>
            <a:r>
              <a:rPr lang="zh-CN" altLang="en-US" sz="2000" dirty="0">
                <a:latin typeface="微软雅黑" panose="020B0503020204020204" pitchFamily="34" charset="-122"/>
                <a:ea typeface="微软雅黑" panose="020B0503020204020204" pitchFamily="34" charset="-122"/>
              </a:rPr>
              <a:t>时间，导致网络的连通性至少要</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秒之后才能恢复。</a:t>
            </a:r>
            <a:endParaRPr lang="en-US" altLang="zh-CN" sz="2000" dirty="0">
              <a:latin typeface="微软雅黑" panose="020B0503020204020204" pitchFamily="34" charset="-122"/>
              <a:ea typeface="微软雅黑" panose="020B0503020204020204" pitchFamily="34" charset="-122"/>
            </a:endParaRPr>
          </a:p>
        </p:txBody>
      </p:sp>
      <p:sp>
        <p:nvSpPr>
          <p:cNvPr id="66" name="日期占位符 36">
            <a:extLst>
              <a:ext uri="{FF2B5EF4-FFF2-40B4-BE49-F238E27FC236}">
                <a16:creationId xmlns:a16="http://schemas.microsoft.com/office/drawing/2014/main" id="{7BA4049F-1686-4D67-8E9B-32DCCE629519}"/>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68" name="灯片编号占位符 38">
            <a:extLst>
              <a:ext uri="{FF2B5EF4-FFF2-40B4-BE49-F238E27FC236}">
                <a16:creationId xmlns:a16="http://schemas.microsoft.com/office/drawing/2014/main" id="{D1EF31FB-E86E-4BAD-B223-1D27C5BBE17E}"/>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120</a:t>
            </a:fld>
            <a:endParaRPr kumimoji="1" lang="zh-CN" altLang="en-US" dirty="0"/>
          </a:p>
        </p:txBody>
      </p:sp>
    </p:spTree>
    <p:extLst>
      <p:ext uri="{BB962C8B-B14F-4D97-AF65-F5344CB8AC3E}">
        <p14:creationId xmlns:p14="http://schemas.microsoft.com/office/powerpoint/2010/main" val="234257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fade">
                                      <p:cBhvr>
                                        <p:cTn id="19" dur="500"/>
                                        <p:tgtEl>
                                          <p:spTgt spid="136"/>
                                        </p:tgtEl>
                                      </p:cBhvr>
                                    </p:animEffect>
                                  </p:childTnLst>
                                </p:cTn>
                              </p:par>
                              <p:par>
                                <p:cTn id="20" presetID="10"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500"/>
                                        <p:tgtEl>
                                          <p:spTgt spid="137"/>
                                        </p:tgtEl>
                                      </p:cBhvr>
                                    </p:animEffect>
                                  </p:childTnLst>
                                </p:cTn>
                              </p:par>
                              <p:par>
                                <p:cTn id="23" presetID="10" presetClass="entr" presetSubtype="0" fill="hold" nodeType="withEffect">
                                  <p:stCondLst>
                                    <p:cond delay="0"/>
                                  </p:stCondLst>
                                  <p:childTnLst>
                                    <p:set>
                                      <p:cBhvr>
                                        <p:cTn id="24" dur="1" fill="hold">
                                          <p:stCondLst>
                                            <p:cond delay="0"/>
                                          </p:stCondLst>
                                        </p:cTn>
                                        <p:tgtEl>
                                          <p:spTgt spid="138"/>
                                        </p:tgtEl>
                                        <p:attrNameLst>
                                          <p:attrName>style.visibility</p:attrName>
                                        </p:attrNameLst>
                                      </p:cBhvr>
                                      <p:to>
                                        <p:strVal val="visible"/>
                                      </p:to>
                                    </p:set>
                                    <p:animEffect transition="in" filter="fade">
                                      <p:cBhvr>
                                        <p:cTn id="25" dur="500"/>
                                        <p:tgtEl>
                                          <p:spTgt spid="138"/>
                                        </p:tgtEl>
                                      </p:cBhvr>
                                    </p:animEffect>
                                  </p:childTnLst>
                                </p:cTn>
                              </p:par>
                              <p:par>
                                <p:cTn id="26" presetID="10" presetClass="entr" presetSubtype="0" fill="hold" nodeType="with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fade">
                                      <p:cBhvr>
                                        <p:cTn id="28" dur="500"/>
                                        <p:tgtEl>
                                          <p:spTgt spid="139"/>
                                        </p:tgtEl>
                                      </p:cBhvr>
                                    </p:animEffect>
                                  </p:childTnLst>
                                </p:cTn>
                              </p:par>
                              <p:par>
                                <p:cTn id="29" presetID="10" presetClass="entr" presetSubtype="0" fill="hold" nodeType="withEffect">
                                  <p:stCondLst>
                                    <p:cond delay="0"/>
                                  </p:stCondLst>
                                  <p:childTnLst>
                                    <p:set>
                                      <p:cBhvr>
                                        <p:cTn id="30" dur="1" fill="hold">
                                          <p:stCondLst>
                                            <p:cond delay="0"/>
                                          </p:stCondLst>
                                        </p:cTn>
                                        <p:tgtEl>
                                          <p:spTgt spid="140"/>
                                        </p:tgtEl>
                                        <p:attrNameLst>
                                          <p:attrName>style.visibility</p:attrName>
                                        </p:attrNameLst>
                                      </p:cBhvr>
                                      <p:to>
                                        <p:strVal val="visible"/>
                                      </p:to>
                                    </p:set>
                                    <p:animEffect transition="in" filter="fade">
                                      <p:cBhvr>
                                        <p:cTn id="31" dur="500"/>
                                        <p:tgtEl>
                                          <p:spTgt spid="140"/>
                                        </p:tgtEl>
                                      </p:cBhvr>
                                    </p:animEffect>
                                  </p:childTnLst>
                                </p:cTn>
                              </p:par>
                              <p:par>
                                <p:cTn id="32" presetID="10" presetClass="entr" presetSubtype="0" fill="hold" nodeType="withEffect">
                                  <p:stCondLst>
                                    <p:cond delay="0"/>
                                  </p:stCondLst>
                                  <p:childTnLst>
                                    <p:set>
                                      <p:cBhvr>
                                        <p:cTn id="33" dur="1" fill="hold">
                                          <p:stCondLst>
                                            <p:cond delay="0"/>
                                          </p:stCondLst>
                                        </p:cTn>
                                        <p:tgtEl>
                                          <p:spTgt spid="141"/>
                                        </p:tgtEl>
                                        <p:attrNameLst>
                                          <p:attrName>style.visibility</p:attrName>
                                        </p:attrNameLst>
                                      </p:cBhvr>
                                      <p:to>
                                        <p:strVal val="visible"/>
                                      </p:to>
                                    </p:set>
                                    <p:animEffect transition="in" filter="fade">
                                      <p:cBhvr>
                                        <p:cTn id="34" dur="500"/>
                                        <p:tgtEl>
                                          <p:spTgt spid="141"/>
                                        </p:tgtEl>
                                      </p:cBhvr>
                                    </p:animEffect>
                                  </p:childTnLst>
                                </p:cTn>
                              </p:par>
                              <p:par>
                                <p:cTn id="35" presetID="10" presetClass="entr" presetSubtype="0" fill="hold" nodeType="withEffect">
                                  <p:stCondLst>
                                    <p:cond delay="0"/>
                                  </p:stCondLst>
                                  <p:childTnLst>
                                    <p:set>
                                      <p:cBhvr>
                                        <p:cTn id="36" dur="1" fill="hold">
                                          <p:stCondLst>
                                            <p:cond delay="0"/>
                                          </p:stCondLst>
                                        </p:cTn>
                                        <p:tgtEl>
                                          <p:spTgt spid="142"/>
                                        </p:tgtEl>
                                        <p:attrNameLst>
                                          <p:attrName>style.visibility</p:attrName>
                                        </p:attrNameLst>
                                      </p:cBhvr>
                                      <p:to>
                                        <p:strVal val="visible"/>
                                      </p:to>
                                    </p:set>
                                    <p:animEffect transition="in" filter="fade">
                                      <p:cBhvr>
                                        <p:cTn id="37" dur="500"/>
                                        <p:tgtEl>
                                          <p:spTgt spid="1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fade">
                                      <p:cBhvr>
                                        <p:cTn id="40" dur="500"/>
                                        <p:tgtEl>
                                          <p:spTgt spid="1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4"/>
                                        </p:tgtEl>
                                        <p:attrNameLst>
                                          <p:attrName>style.visibility</p:attrName>
                                        </p:attrNameLst>
                                      </p:cBhvr>
                                      <p:to>
                                        <p:strVal val="visible"/>
                                      </p:to>
                                    </p:set>
                                    <p:animEffect transition="in" filter="fade">
                                      <p:cBhvr>
                                        <p:cTn id="43" dur="500"/>
                                        <p:tgtEl>
                                          <p:spTgt spid="1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5"/>
                                        </p:tgtEl>
                                        <p:attrNameLst>
                                          <p:attrName>style.visibility</p:attrName>
                                        </p:attrNameLst>
                                      </p:cBhvr>
                                      <p:to>
                                        <p:strVal val="visible"/>
                                      </p:to>
                                    </p:set>
                                    <p:animEffect transition="in" filter="fade">
                                      <p:cBhvr>
                                        <p:cTn id="46" dur="500"/>
                                        <p:tgtEl>
                                          <p:spTgt spid="1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6"/>
                                        </p:tgtEl>
                                        <p:attrNameLst>
                                          <p:attrName>style.visibility</p:attrName>
                                        </p:attrNameLst>
                                      </p:cBhvr>
                                      <p:to>
                                        <p:strVal val="visible"/>
                                      </p:to>
                                    </p:set>
                                    <p:animEffect transition="in" filter="fade">
                                      <p:cBhvr>
                                        <p:cTn id="49" dur="500"/>
                                        <p:tgtEl>
                                          <p:spTgt spid="1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500"/>
                                        <p:tgtEl>
                                          <p:spTgt spid="1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500"/>
                                        <p:tgtEl>
                                          <p:spTgt spid="1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fade">
                                      <p:cBhvr>
                                        <p:cTn id="61" dur="500"/>
                                        <p:tgtEl>
                                          <p:spTgt spid="1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500"/>
                                        <p:tgtEl>
                                          <p:spTgt spid="1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3"/>
                                        </p:tgtEl>
                                        <p:attrNameLst>
                                          <p:attrName>style.visibility</p:attrName>
                                        </p:attrNameLst>
                                      </p:cBhvr>
                                      <p:to>
                                        <p:strVal val="visible"/>
                                      </p:to>
                                    </p:set>
                                    <p:animEffect transition="in" filter="fade">
                                      <p:cBhvr>
                                        <p:cTn id="67" dur="500"/>
                                        <p:tgtEl>
                                          <p:spTgt spid="1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4"/>
                                        </p:tgtEl>
                                        <p:attrNameLst>
                                          <p:attrName>style.visibility</p:attrName>
                                        </p:attrNameLst>
                                      </p:cBhvr>
                                      <p:to>
                                        <p:strVal val="visible"/>
                                      </p:to>
                                    </p:set>
                                    <p:animEffect transition="in" filter="fade">
                                      <p:cBhvr>
                                        <p:cTn id="70" dur="500"/>
                                        <p:tgtEl>
                                          <p:spTgt spid="1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5"/>
                                        </p:tgtEl>
                                        <p:attrNameLst>
                                          <p:attrName>style.visibility</p:attrName>
                                        </p:attrNameLst>
                                      </p:cBhvr>
                                      <p:to>
                                        <p:strVal val="visible"/>
                                      </p:to>
                                    </p:set>
                                    <p:animEffect transition="in" filter="fade">
                                      <p:cBhvr>
                                        <p:cTn id="73" dur="500"/>
                                        <p:tgtEl>
                                          <p:spTgt spid="155"/>
                                        </p:tgtEl>
                                      </p:cBhvr>
                                    </p:animEffect>
                                  </p:childTnLst>
                                </p:cTn>
                              </p:par>
                              <p:par>
                                <p:cTn id="74" presetID="10" presetClass="entr" presetSubtype="0" fill="hold" nodeType="with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fade">
                                      <p:cBhvr>
                                        <p:cTn id="76" dur="500"/>
                                        <p:tgtEl>
                                          <p:spTgt spid="15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9"/>
                                        </p:tgtEl>
                                        <p:attrNameLst>
                                          <p:attrName>style.visibility</p:attrName>
                                        </p:attrNameLst>
                                      </p:cBhvr>
                                      <p:to>
                                        <p:strVal val="visible"/>
                                      </p:to>
                                    </p:set>
                                    <p:animEffect transition="in" filter="fade">
                                      <p:cBhvr>
                                        <p:cTn id="79" dur="500"/>
                                        <p:tgtEl>
                                          <p:spTgt spid="15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0"/>
                                        </p:tgtEl>
                                        <p:attrNameLst>
                                          <p:attrName>style.visibility</p:attrName>
                                        </p:attrNameLst>
                                      </p:cBhvr>
                                      <p:to>
                                        <p:strVal val="visible"/>
                                      </p:to>
                                    </p:set>
                                    <p:animEffect transition="in" filter="fade">
                                      <p:cBhvr>
                                        <p:cTn id="82" dur="500"/>
                                        <p:tgtEl>
                                          <p:spTgt spid="16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61"/>
                                        </p:tgtEl>
                                        <p:attrNameLst>
                                          <p:attrName>style.visibility</p:attrName>
                                        </p:attrNameLst>
                                      </p:cBhvr>
                                      <p:to>
                                        <p:strVal val="visible"/>
                                      </p:to>
                                    </p:set>
                                    <p:animEffect transition="in" filter="fade">
                                      <p:cBhvr>
                                        <p:cTn id="85" dur="500"/>
                                        <p:tgtEl>
                                          <p:spTgt spid="16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7"/>
                                        </p:tgtEl>
                                        <p:attrNameLst>
                                          <p:attrName>style.visibility</p:attrName>
                                        </p:attrNameLst>
                                      </p:cBhvr>
                                      <p:to>
                                        <p:strVal val="visible"/>
                                      </p:to>
                                    </p:set>
                                    <p:animEffect transition="in" filter="fade">
                                      <p:cBhvr>
                                        <p:cTn id="88" dur="500"/>
                                        <p:tgtEl>
                                          <p:spTgt spid="1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6"/>
                                        </p:tgtEl>
                                        <p:attrNameLst>
                                          <p:attrName>style.visibility</p:attrName>
                                        </p:attrNameLst>
                                      </p:cBhvr>
                                      <p:to>
                                        <p:strVal val="visible"/>
                                      </p:to>
                                    </p:set>
                                    <p:animEffect transition="in" filter="fade">
                                      <p:cBhvr>
                                        <p:cTn id="91" dur="500"/>
                                        <p:tgtEl>
                                          <p:spTgt spid="15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down)">
                                      <p:cBhvr>
                                        <p:cTn id="9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4" grpId="0" animBg="1"/>
      <p:bldP spid="143" grpId="0"/>
      <p:bldP spid="144" grpId="0"/>
      <p:bldP spid="145" grpId="0"/>
      <p:bldP spid="146" grpId="0"/>
      <p:bldP spid="147" grpId="0"/>
      <p:bldP spid="148" grpId="0"/>
      <p:bldP spid="149" grpId="0"/>
      <p:bldP spid="150" grpId="0"/>
      <p:bldP spid="151" grpId="0"/>
      <p:bldP spid="152" grpId="0"/>
      <p:bldP spid="153" grpId="0" animBg="1"/>
      <p:bldP spid="154" grpId="0" animBg="1"/>
      <p:bldP spid="155" grpId="0"/>
      <p:bldP spid="156" grpId="0" animBg="1"/>
      <p:bldP spid="159" grpId="0"/>
      <p:bldP spid="160" grpId="0"/>
      <p:bldP spid="161" grpId="0"/>
      <p:bldP spid="2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en-US" dirty="0"/>
              <a:t>重新构建生成树太慢了，怎么办？</a:t>
            </a:r>
            <a:endParaRPr kumimoji="1" lang="en-US" altLang="zh-CN" dirty="0"/>
          </a:p>
          <a:p>
            <a:pPr lvl="1">
              <a:lnSpc>
                <a:spcPct val="120000"/>
              </a:lnSpc>
            </a:pPr>
            <a:r>
              <a:rPr kumimoji="1" lang="zh-CN" altLang="en-US" dirty="0">
                <a:solidFill>
                  <a:srgbClr val="C00000"/>
                </a:solidFill>
              </a:rPr>
              <a:t>快速生成树协议</a:t>
            </a:r>
            <a:r>
              <a:rPr kumimoji="1" lang="zh-CN" altLang="en-US" dirty="0"/>
              <a:t>（</a:t>
            </a:r>
            <a:r>
              <a:rPr lang="en-US" altLang="zh-CN" dirty="0"/>
              <a:t>Rapid Spanning Tree Protocol, </a:t>
            </a:r>
            <a:r>
              <a:rPr kumimoji="1" lang="en-US" altLang="zh-CN" dirty="0"/>
              <a:t>RSTP</a:t>
            </a:r>
            <a:r>
              <a:rPr kumimoji="1" lang="zh-CN" altLang="en-US" dirty="0"/>
              <a:t>）</a:t>
            </a:r>
            <a:endParaRPr lang="en-US" altLang="zh-CN" dirty="0">
              <a:latin typeface="微软雅黑" panose="020B0503020204020204" pitchFamily="34" charset="-122"/>
              <a:ea typeface="微软雅黑" panose="020B0503020204020204" pitchFamily="34" charset="-122"/>
            </a:endParaRPr>
          </a:p>
          <a:p>
            <a:pPr lvl="2">
              <a:lnSpc>
                <a:spcPct val="120000"/>
              </a:lnSpc>
            </a:pPr>
            <a:r>
              <a:rPr kumimoji="1" lang="en-US" altLang="zh-CN" sz="2400" dirty="0"/>
              <a:t>RSTP</a:t>
            </a:r>
            <a:r>
              <a:rPr kumimoji="1" lang="zh-CN" altLang="en-US" sz="2400" dirty="0"/>
              <a:t>是</a:t>
            </a:r>
            <a:r>
              <a:rPr kumimoji="1" lang="en-US" altLang="zh-CN" sz="2400" dirty="0"/>
              <a:t>STP</a:t>
            </a:r>
            <a:r>
              <a:rPr kumimoji="1" lang="zh-CN" altLang="en-US" sz="2400" dirty="0"/>
              <a:t>的优化版，在</a:t>
            </a:r>
            <a:r>
              <a:rPr kumimoji="1" lang="en-US" altLang="zh-CN" sz="2400" dirty="0">
                <a:solidFill>
                  <a:srgbClr val="C00000"/>
                </a:solidFill>
              </a:rPr>
              <a:t>IEEE802.1W</a:t>
            </a:r>
            <a:r>
              <a:rPr kumimoji="1" lang="zh-CN" altLang="en-US" sz="2400" dirty="0"/>
              <a:t>中定义；</a:t>
            </a:r>
            <a:endParaRPr kumimoji="1" lang="en-US" altLang="zh-CN" sz="2400" dirty="0"/>
          </a:p>
          <a:p>
            <a:pPr lvl="2">
              <a:lnSpc>
                <a:spcPct val="120000"/>
              </a:lnSpc>
            </a:pPr>
            <a:r>
              <a:rPr kumimoji="1" lang="en-US" altLang="zh-CN" sz="2400" dirty="0"/>
              <a:t>2004</a:t>
            </a:r>
            <a:r>
              <a:rPr kumimoji="1" lang="zh-CN" altLang="en-US" sz="2400" dirty="0"/>
              <a:t>年</a:t>
            </a:r>
            <a:r>
              <a:rPr kumimoji="1" lang="en-US" altLang="zh-CN" sz="2400" dirty="0"/>
              <a:t>IEEE</a:t>
            </a:r>
            <a:r>
              <a:rPr kumimoji="1" lang="zh-CN" altLang="en-US" sz="2400" dirty="0"/>
              <a:t>将</a:t>
            </a:r>
            <a:r>
              <a:rPr kumimoji="1" lang="en-US" altLang="zh-CN" sz="2400" dirty="0"/>
              <a:t>RSTP</a:t>
            </a:r>
            <a:r>
              <a:rPr kumimoji="1" lang="zh-CN" altLang="en-US" sz="2400" dirty="0"/>
              <a:t>整合到</a:t>
            </a:r>
            <a:r>
              <a:rPr kumimoji="1" lang="en-US" altLang="zh-CN" sz="2400" dirty="0"/>
              <a:t>802.1D</a:t>
            </a:r>
            <a:r>
              <a:rPr kumimoji="1" lang="zh-CN" altLang="en-US" sz="2400" dirty="0"/>
              <a:t>中，新规范为</a:t>
            </a:r>
            <a:r>
              <a:rPr kumimoji="1" lang="en-US" altLang="zh-CN" sz="2400" dirty="0"/>
              <a:t>IEEE802.1D-2004</a:t>
            </a:r>
            <a:r>
              <a:rPr kumimoji="1" lang="zh-CN" altLang="en-US" sz="2400" dirty="0"/>
              <a:t>；</a:t>
            </a:r>
            <a:endParaRPr kumimoji="1" lang="en-US" altLang="zh-CN" sz="2400" dirty="0"/>
          </a:p>
          <a:p>
            <a:pPr lvl="2">
              <a:lnSpc>
                <a:spcPct val="120000"/>
              </a:lnSpc>
            </a:pPr>
            <a:r>
              <a:rPr kumimoji="1" lang="en-US" altLang="zh-CN" sz="2400" dirty="0"/>
              <a:t>RSTP</a:t>
            </a:r>
            <a:r>
              <a:rPr kumimoji="1" lang="zh-CN" altLang="en-US" sz="2400" dirty="0"/>
              <a:t>协议能够在拓扑改变时加速重新计算生成树的过程。</a:t>
            </a:r>
            <a:endParaRPr kumimoji="1" lang="en-US" altLang="zh-CN" sz="2400" dirty="0"/>
          </a:p>
          <a:p>
            <a:pPr lvl="2">
              <a:lnSpc>
                <a:spcPct val="120000"/>
              </a:lnSpc>
            </a:pPr>
            <a:r>
              <a:rPr lang="en-US" altLang="zh-CN" sz="2400" dirty="0">
                <a:latin typeface="微软雅黑" panose="020B0503020204020204" pitchFamily="34" charset="-122"/>
                <a:ea typeface="微软雅黑" panose="020B0503020204020204" pitchFamily="34" charset="-122"/>
              </a:rPr>
              <a:t>RSTP</a:t>
            </a:r>
            <a:r>
              <a:rPr lang="zh-CN" altLang="en-US" sz="2400" dirty="0">
                <a:latin typeface="微软雅黑" panose="020B0503020204020204" pitchFamily="34" charset="-122"/>
                <a:ea typeface="微软雅黑" panose="020B0503020204020204" pitchFamily="34" charset="-122"/>
              </a:rPr>
              <a:t>能够达到更快的收敛速度，有时甚至只需几百毫秒。</a:t>
            </a:r>
            <a:endParaRPr lang="en-US" altLang="zh-CN" sz="2400" dirty="0">
              <a:latin typeface="微软雅黑" panose="020B0503020204020204" pitchFamily="34" charset="-122"/>
              <a:ea typeface="微软雅黑" panose="020B0503020204020204" pitchFamily="34" charset="-122"/>
            </a:endParaRPr>
          </a:p>
        </p:txBody>
      </p:sp>
      <p:sp>
        <p:nvSpPr>
          <p:cNvPr id="8" name="日期占位符 36">
            <a:extLst>
              <a:ext uri="{FF2B5EF4-FFF2-40B4-BE49-F238E27FC236}">
                <a16:creationId xmlns:a16="http://schemas.microsoft.com/office/drawing/2014/main" id="{19A7AAD0-AC3C-4AF1-BF47-2ECBF59E6FBB}"/>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4FCC926C-3835-4792-939F-25CB43D17553}"/>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121</a:t>
            </a:fld>
            <a:endParaRPr kumimoji="1" lang="zh-CN" altLang="en-US" dirty="0"/>
          </a:p>
        </p:txBody>
      </p:sp>
    </p:spTree>
    <p:extLst>
      <p:ext uri="{BB962C8B-B14F-4D97-AF65-F5344CB8AC3E}">
        <p14:creationId xmlns:p14="http://schemas.microsoft.com/office/powerpoint/2010/main" val="34543330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生成树协议</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en-US" altLang="zh-CN" dirty="0">
                <a:latin typeface="微软雅黑" panose="020B0503020204020204" pitchFamily="34" charset="-122"/>
                <a:ea typeface="微软雅黑" panose="020B0503020204020204" pitchFamily="34" charset="-122"/>
              </a:rPr>
              <a:t>RSTP</a:t>
            </a:r>
            <a:r>
              <a:rPr kumimoji="1" lang="zh-CN" altLang="en-US" dirty="0">
                <a:latin typeface="微软雅黑" panose="020B0503020204020204" pitchFamily="34" charset="-122"/>
                <a:ea typeface="微软雅黑" panose="020B0503020204020204" pitchFamily="34" charset="-122"/>
              </a:rPr>
              <a:t>的改进</a:t>
            </a:r>
            <a:endParaRPr kumimoji="1" lang="en-US" altLang="zh-CN" dirty="0">
              <a:latin typeface="微软雅黑" panose="020B0503020204020204" pitchFamily="34" charset="-122"/>
              <a:ea typeface="微软雅黑" panose="020B0503020204020204" pitchFamily="34" charset="-122"/>
            </a:endParaRPr>
          </a:p>
        </p:txBody>
      </p:sp>
      <p:graphicFrame>
        <p:nvGraphicFramePr>
          <p:cNvPr id="3" name="表格 3">
            <a:extLst>
              <a:ext uri="{FF2B5EF4-FFF2-40B4-BE49-F238E27FC236}">
                <a16:creationId xmlns:a16="http://schemas.microsoft.com/office/drawing/2014/main" id="{E3C5452D-B81C-4D84-A93C-626A9F9F4A1F}"/>
              </a:ext>
            </a:extLst>
          </p:cNvPr>
          <p:cNvGraphicFramePr>
            <a:graphicFrameLocks noGrp="1"/>
          </p:cNvGraphicFramePr>
          <p:nvPr/>
        </p:nvGraphicFramePr>
        <p:xfrm>
          <a:off x="1174612" y="2162780"/>
          <a:ext cx="10179187" cy="3491785"/>
        </p:xfrm>
        <a:graphic>
          <a:graphicData uri="http://schemas.openxmlformats.org/drawingml/2006/table">
            <a:tbl>
              <a:tblPr firstRow="1" bandRow="1">
                <a:tableStyleId>{BC89EF96-8CEA-46FF-86C4-4CE0E7609802}</a:tableStyleId>
              </a:tblPr>
              <a:tblGrid>
                <a:gridCol w="2472478">
                  <a:extLst>
                    <a:ext uri="{9D8B030D-6E8A-4147-A177-3AD203B41FA5}">
                      <a16:colId xmlns:a16="http://schemas.microsoft.com/office/drawing/2014/main" val="3726347331"/>
                    </a:ext>
                  </a:extLst>
                </a:gridCol>
                <a:gridCol w="3804744">
                  <a:extLst>
                    <a:ext uri="{9D8B030D-6E8A-4147-A177-3AD203B41FA5}">
                      <a16:colId xmlns:a16="http://schemas.microsoft.com/office/drawing/2014/main" val="3661564252"/>
                    </a:ext>
                  </a:extLst>
                </a:gridCol>
                <a:gridCol w="3901965">
                  <a:extLst>
                    <a:ext uri="{9D8B030D-6E8A-4147-A177-3AD203B41FA5}">
                      <a16:colId xmlns:a16="http://schemas.microsoft.com/office/drawing/2014/main" val="3999585935"/>
                    </a:ext>
                  </a:extLst>
                </a:gridCol>
              </a:tblGrid>
              <a:tr h="471268">
                <a:tc>
                  <a:txBody>
                    <a:bodyPr/>
                    <a:lstStyle/>
                    <a:p>
                      <a:pPr algn="ctr"/>
                      <a:r>
                        <a:rPr lang="zh-CN" altLang="en-US" sz="2000" b="0" dirty="0">
                          <a:latin typeface="微软雅黑" panose="020B0503020204020204" pitchFamily="34" charset="-122"/>
                          <a:ea typeface="微软雅黑" panose="020B0503020204020204" pitchFamily="34" charset="-122"/>
                        </a:rPr>
                        <a:t>端口角色变化</a:t>
                      </a:r>
                    </a:p>
                  </a:txBody>
                  <a:tcP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Arial"/>
                          <a:ea typeface="华文细黑"/>
                        </a:defRPr>
                      </a:lvl1pPr>
                      <a:lvl2pPr marL="457200" algn="l" defTabSz="914400" rtl="0" eaLnBrk="1" latinLnBrk="0" hangingPunct="1">
                        <a:defRPr sz="1800" kern="1200">
                          <a:solidFill>
                            <a:schemeClr val="tx1"/>
                          </a:solidFill>
                          <a:latin typeface="Arial"/>
                          <a:ea typeface="华文细黑"/>
                        </a:defRPr>
                      </a:lvl2pPr>
                      <a:lvl3pPr marL="914400" algn="l" defTabSz="914400" rtl="0" eaLnBrk="1" latinLnBrk="0" hangingPunct="1">
                        <a:defRPr sz="1800" kern="1200">
                          <a:solidFill>
                            <a:schemeClr val="tx1"/>
                          </a:solidFill>
                          <a:latin typeface="Arial"/>
                          <a:ea typeface="华文细黑"/>
                        </a:defRPr>
                      </a:lvl3pPr>
                      <a:lvl4pPr marL="1371600" algn="l" defTabSz="914400" rtl="0" eaLnBrk="1" latinLnBrk="0" hangingPunct="1">
                        <a:defRPr sz="1800" kern="1200">
                          <a:solidFill>
                            <a:schemeClr val="tx1"/>
                          </a:solidFill>
                          <a:latin typeface="Arial"/>
                          <a:ea typeface="华文细黑"/>
                        </a:defRPr>
                      </a:lvl4pPr>
                      <a:lvl5pPr marL="1828800" algn="l" defTabSz="914400" rtl="0" eaLnBrk="1" latinLnBrk="0" hangingPunct="1">
                        <a:defRPr sz="1800" kern="1200">
                          <a:solidFill>
                            <a:schemeClr val="tx1"/>
                          </a:solidFill>
                          <a:latin typeface="Arial"/>
                          <a:ea typeface="华文细黑"/>
                        </a:defRPr>
                      </a:lvl5pPr>
                      <a:lvl6pPr marL="2286000" algn="l" defTabSz="914400" rtl="0" eaLnBrk="1" latinLnBrk="0" hangingPunct="1">
                        <a:defRPr sz="1800" kern="1200">
                          <a:solidFill>
                            <a:schemeClr val="tx1"/>
                          </a:solidFill>
                          <a:latin typeface="Arial"/>
                          <a:ea typeface="华文细黑"/>
                        </a:defRPr>
                      </a:lvl6pPr>
                      <a:lvl7pPr marL="2743200" algn="l" defTabSz="914400" rtl="0" eaLnBrk="1" latinLnBrk="0" hangingPunct="1">
                        <a:defRPr sz="1800" kern="1200">
                          <a:solidFill>
                            <a:schemeClr val="tx1"/>
                          </a:solidFill>
                          <a:latin typeface="Arial"/>
                          <a:ea typeface="华文细黑"/>
                        </a:defRPr>
                      </a:lvl7pPr>
                      <a:lvl8pPr marL="3200400" algn="l" defTabSz="914400" rtl="0" eaLnBrk="1" latinLnBrk="0" hangingPunct="1">
                        <a:defRPr sz="1800" kern="1200">
                          <a:solidFill>
                            <a:schemeClr val="tx1"/>
                          </a:solidFill>
                          <a:latin typeface="Arial"/>
                          <a:ea typeface="华文细黑"/>
                        </a:defRPr>
                      </a:lvl8pPr>
                      <a:lvl9pPr marL="3657600" algn="l" defTabSz="914400" rtl="0" eaLnBrk="1" latinLnBrk="0" hangingPunct="1">
                        <a:defRPr sz="1800" kern="1200">
                          <a:solidFill>
                            <a:schemeClr val="tx1"/>
                          </a:solidFill>
                          <a:latin typeface="Arial"/>
                          <a:ea typeface="华文细黑"/>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STP</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行为</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9" marB="46799" anchor="ctr" anchorCtr="1" horzOverflow="overflow">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Arial"/>
                          <a:ea typeface="华文细黑"/>
                        </a:defRPr>
                      </a:lvl1pPr>
                      <a:lvl2pPr marL="457200" algn="l" defTabSz="914400" rtl="0" eaLnBrk="1" latinLnBrk="0" hangingPunct="1">
                        <a:defRPr sz="1800" kern="1200">
                          <a:solidFill>
                            <a:schemeClr val="tx1"/>
                          </a:solidFill>
                          <a:latin typeface="Arial"/>
                          <a:ea typeface="华文细黑"/>
                        </a:defRPr>
                      </a:lvl2pPr>
                      <a:lvl3pPr marL="914400" algn="l" defTabSz="914400" rtl="0" eaLnBrk="1" latinLnBrk="0" hangingPunct="1">
                        <a:defRPr sz="1800" kern="1200">
                          <a:solidFill>
                            <a:schemeClr val="tx1"/>
                          </a:solidFill>
                          <a:latin typeface="Arial"/>
                          <a:ea typeface="华文细黑"/>
                        </a:defRPr>
                      </a:lvl3pPr>
                      <a:lvl4pPr marL="1371600" algn="l" defTabSz="914400" rtl="0" eaLnBrk="1" latinLnBrk="0" hangingPunct="1">
                        <a:defRPr sz="1800" kern="1200">
                          <a:solidFill>
                            <a:schemeClr val="tx1"/>
                          </a:solidFill>
                          <a:latin typeface="Arial"/>
                          <a:ea typeface="华文细黑"/>
                        </a:defRPr>
                      </a:lvl4pPr>
                      <a:lvl5pPr marL="1828800" algn="l" defTabSz="914400" rtl="0" eaLnBrk="1" latinLnBrk="0" hangingPunct="1">
                        <a:defRPr sz="1800" kern="1200">
                          <a:solidFill>
                            <a:schemeClr val="tx1"/>
                          </a:solidFill>
                          <a:latin typeface="Arial"/>
                          <a:ea typeface="华文细黑"/>
                        </a:defRPr>
                      </a:lvl5pPr>
                      <a:lvl6pPr marL="2286000" algn="l" defTabSz="914400" rtl="0" eaLnBrk="1" latinLnBrk="0" hangingPunct="1">
                        <a:defRPr sz="1800" kern="1200">
                          <a:solidFill>
                            <a:schemeClr val="tx1"/>
                          </a:solidFill>
                          <a:latin typeface="Arial"/>
                          <a:ea typeface="华文细黑"/>
                        </a:defRPr>
                      </a:lvl6pPr>
                      <a:lvl7pPr marL="2743200" algn="l" defTabSz="914400" rtl="0" eaLnBrk="1" latinLnBrk="0" hangingPunct="1">
                        <a:defRPr sz="1800" kern="1200">
                          <a:solidFill>
                            <a:schemeClr val="tx1"/>
                          </a:solidFill>
                          <a:latin typeface="Arial"/>
                          <a:ea typeface="华文细黑"/>
                        </a:defRPr>
                      </a:lvl7pPr>
                      <a:lvl8pPr marL="3200400" algn="l" defTabSz="914400" rtl="0" eaLnBrk="1" latinLnBrk="0" hangingPunct="1">
                        <a:defRPr sz="1800" kern="1200">
                          <a:solidFill>
                            <a:schemeClr val="tx1"/>
                          </a:solidFill>
                          <a:latin typeface="Arial"/>
                          <a:ea typeface="华文细黑"/>
                        </a:defRPr>
                      </a:lvl8pPr>
                      <a:lvl9pPr marL="3657600" algn="l" defTabSz="914400" rtl="0" eaLnBrk="1" latinLnBrk="0" hangingPunct="1">
                        <a:defRPr sz="1800" kern="1200">
                          <a:solidFill>
                            <a:schemeClr val="tx1"/>
                          </a:solidFill>
                          <a:latin typeface="Arial"/>
                          <a:ea typeface="华文细黑"/>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RSTP</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行为</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9" marB="46799" anchor="ctr" anchorCtr="1" horzOverflow="overflow">
                    <a:solidFill>
                      <a:schemeClr val="accent1">
                        <a:lumMod val="20000"/>
                        <a:lumOff val="80000"/>
                      </a:schemeClr>
                    </a:solidFill>
                  </a:tcPr>
                </a:tc>
                <a:extLst>
                  <a:ext uri="{0D108BD9-81ED-4DB2-BD59-A6C34878D82A}">
                    <a16:rowId xmlns:a16="http://schemas.microsoft.com/office/drawing/2014/main" val="1843179799"/>
                  </a:ext>
                </a:extLst>
              </a:tr>
              <a:tr h="1036850">
                <a:tc>
                  <a:txBody>
                    <a:bodyPr/>
                    <a:lstStyle>
                      <a:lvl1pPr marL="0" algn="l" defTabSz="914400" rtl="0" eaLnBrk="1" latinLnBrk="0" hangingPunct="1">
                        <a:defRPr sz="1800" kern="1200">
                          <a:solidFill>
                            <a:schemeClr val="tx1"/>
                          </a:solidFill>
                          <a:latin typeface="Arial"/>
                          <a:ea typeface="华文细黑"/>
                        </a:defRPr>
                      </a:lvl1pPr>
                      <a:lvl2pPr marL="457200" algn="l" defTabSz="914400" rtl="0" eaLnBrk="1" latinLnBrk="0" hangingPunct="1">
                        <a:defRPr sz="1800" kern="1200">
                          <a:solidFill>
                            <a:schemeClr val="tx1"/>
                          </a:solidFill>
                          <a:latin typeface="Arial"/>
                          <a:ea typeface="华文细黑"/>
                        </a:defRPr>
                      </a:lvl2pPr>
                      <a:lvl3pPr marL="914400" algn="l" defTabSz="914400" rtl="0" eaLnBrk="1" latinLnBrk="0" hangingPunct="1">
                        <a:defRPr sz="1800" kern="1200">
                          <a:solidFill>
                            <a:schemeClr val="tx1"/>
                          </a:solidFill>
                          <a:latin typeface="Arial"/>
                          <a:ea typeface="华文细黑"/>
                        </a:defRPr>
                      </a:lvl3pPr>
                      <a:lvl4pPr marL="1371600" algn="l" defTabSz="914400" rtl="0" eaLnBrk="1" latinLnBrk="0" hangingPunct="1">
                        <a:defRPr sz="1800" kern="1200">
                          <a:solidFill>
                            <a:schemeClr val="tx1"/>
                          </a:solidFill>
                          <a:latin typeface="Arial"/>
                          <a:ea typeface="华文细黑"/>
                        </a:defRPr>
                      </a:lvl4pPr>
                      <a:lvl5pPr marL="1828800" algn="l" defTabSz="914400" rtl="0" eaLnBrk="1" latinLnBrk="0" hangingPunct="1">
                        <a:defRPr sz="1800" kern="1200">
                          <a:solidFill>
                            <a:schemeClr val="tx1"/>
                          </a:solidFill>
                          <a:latin typeface="Arial"/>
                          <a:ea typeface="华文细黑"/>
                        </a:defRPr>
                      </a:lvl5pPr>
                      <a:lvl6pPr marL="2286000" algn="l" defTabSz="914400" rtl="0" eaLnBrk="1" latinLnBrk="0" hangingPunct="1">
                        <a:defRPr sz="1800" kern="1200">
                          <a:solidFill>
                            <a:schemeClr val="tx1"/>
                          </a:solidFill>
                          <a:latin typeface="Arial"/>
                          <a:ea typeface="华文细黑"/>
                        </a:defRPr>
                      </a:lvl6pPr>
                      <a:lvl7pPr marL="2743200" algn="l" defTabSz="914400" rtl="0" eaLnBrk="1" latinLnBrk="0" hangingPunct="1">
                        <a:defRPr sz="1800" kern="1200">
                          <a:solidFill>
                            <a:schemeClr val="tx1"/>
                          </a:solidFill>
                          <a:latin typeface="Arial"/>
                          <a:ea typeface="华文细黑"/>
                        </a:defRPr>
                      </a:lvl7pPr>
                      <a:lvl8pPr marL="3200400" algn="l" defTabSz="914400" rtl="0" eaLnBrk="1" latinLnBrk="0" hangingPunct="1">
                        <a:defRPr sz="1800" kern="1200">
                          <a:solidFill>
                            <a:schemeClr val="tx1"/>
                          </a:solidFill>
                          <a:latin typeface="Arial"/>
                          <a:ea typeface="华文细黑"/>
                        </a:defRPr>
                      </a:lvl8pPr>
                      <a:lvl9pPr marL="3657600" algn="l" defTabSz="914400" rtl="0" eaLnBrk="1" latinLnBrk="0" hangingPunct="1">
                        <a:defRPr sz="1800" kern="1200">
                          <a:solidFill>
                            <a:schemeClr val="tx1"/>
                          </a:solidFill>
                          <a:latin typeface="Arial"/>
                          <a:ea typeface="华文细黑"/>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端口被选为根端口</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9" marB="46799" anchor="ctr" anchorCtr="1" horzOverflow="overflow">
                    <a:solidFill>
                      <a:schemeClr val="bg1"/>
                    </a:solidFill>
                  </a:tcPr>
                </a:tc>
                <a:tc>
                  <a:txBody>
                    <a:bodyPr/>
                    <a:lstStyle>
                      <a:lvl1pPr marL="0" algn="l" defTabSz="914400" rtl="0" eaLnBrk="1" latinLnBrk="0" hangingPunct="1">
                        <a:defRPr sz="1800" kern="1200">
                          <a:solidFill>
                            <a:schemeClr val="tx1"/>
                          </a:solidFill>
                          <a:latin typeface="Arial"/>
                          <a:ea typeface="华文细黑"/>
                        </a:defRPr>
                      </a:lvl1pPr>
                      <a:lvl2pPr marL="457200" algn="l" defTabSz="914400" rtl="0" eaLnBrk="1" latinLnBrk="0" hangingPunct="1">
                        <a:defRPr sz="1800" kern="1200">
                          <a:solidFill>
                            <a:schemeClr val="tx1"/>
                          </a:solidFill>
                          <a:latin typeface="Arial"/>
                          <a:ea typeface="华文细黑"/>
                        </a:defRPr>
                      </a:lvl2pPr>
                      <a:lvl3pPr marL="914400" algn="l" defTabSz="914400" rtl="0" eaLnBrk="1" latinLnBrk="0" hangingPunct="1">
                        <a:defRPr sz="1800" kern="1200">
                          <a:solidFill>
                            <a:schemeClr val="tx1"/>
                          </a:solidFill>
                          <a:latin typeface="Arial"/>
                          <a:ea typeface="华文细黑"/>
                        </a:defRPr>
                      </a:lvl3pPr>
                      <a:lvl4pPr marL="1371600" algn="l" defTabSz="914400" rtl="0" eaLnBrk="1" latinLnBrk="0" hangingPunct="1">
                        <a:defRPr sz="1800" kern="1200">
                          <a:solidFill>
                            <a:schemeClr val="tx1"/>
                          </a:solidFill>
                          <a:latin typeface="Arial"/>
                          <a:ea typeface="华文细黑"/>
                        </a:defRPr>
                      </a:lvl4pPr>
                      <a:lvl5pPr marL="1828800" algn="l" defTabSz="914400" rtl="0" eaLnBrk="1" latinLnBrk="0" hangingPunct="1">
                        <a:defRPr sz="1800" kern="1200">
                          <a:solidFill>
                            <a:schemeClr val="tx1"/>
                          </a:solidFill>
                          <a:latin typeface="Arial"/>
                          <a:ea typeface="华文细黑"/>
                        </a:defRPr>
                      </a:lvl5pPr>
                      <a:lvl6pPr marL="2286000" algn="l" defTabSz="914400" rtl="0" eaLnBrk="1" latinLnBrk="0" hangingPunct="1">
                        <a:defRPr sz="1800" kern="1200">
                          <a:solidFill>
                            <a:schemeClr val="tx1"/>
                          </a:solidFill>
                          <a:latin typeface="Arial"/>
                          <a:ea typeface="华文细黑"/>
                        </a:defRPr>
                      </a:lvl6pPr>
                      <a:lvl7pPr marL="2743200" algn="l" defTabSz="914400" rtl="0" eaLnBrk="1" latinLnBrk="0" hangingPunct="1">
                        <a:defRPr sz="1800" kern="1200">
                          <a:solidFill>
                            <a:schemeClr val="tx1"/>
                          </a:solidFill>
                          <a:latin typeface="Arial"/>
                          <a:ea typeface="华文细黑"/>
                        </a:defRPr>
                      </a:lvl7pPr>
                      <a:lvl8pPr marL="3200400" algn="l" defTabSz="914400" rtl="0" eaLnBrk="1" latinLnBrk="0" hangingPunct="1">
                        <a:defRPr sz="1800" kern="1200">
                          <a:solidFill>
                            <a:schemeClr val="tx1"/>
                          </a:solidFill>
                          <a:latin typeface="Arial"/>
                          <a:ea typeface="华文细黑"/>
                        </a:defRPr>
                      </a:lvl8pPr>
                      <a:lvl9pPr marL="3657600" algn="l" defTabSz="914400" rtl="0" eaLnBrk="1" latinLnBrk="0" hangingPunct="1">
                        <a:defRPr sz="1800" kern="1200">
                          <a:solidFill>
                            <a:schemeClr val="tx1"/>
                          </a:solidFill>
                          <a:latin typeface="Arial"/>
                          <a:ea typeface="华文细黑"/>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默认情况下，</a:t>
                      </a: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倍的</a:t>
                      </a: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Forwarding Delay</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的时间延迟。</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9" marB="46799" anchor="ctr" anchorCtr="1" horzOverflow="overflow">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存在阻塞的备份根端口情况下，仅有数毫秒延迟。</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a:solidFill>
                      <a:schemeClr val="bg1"/>
                    </a:solidFill>
                  </a:tcPr>
                </a:tc>
                <a:extLst>
                  <a:ext uri="{0D108BD9-81ED-4DB2-BD59-A6C34878D82A}">
                    <a16:rowId xmlns:a16="http://schemas.microsoft.com/office/drawing/2014/main" val="3124744500"/>
                  </a:ext>
                </a:extLst>
              </a:tr>
              <a:tr h="814720">
                <a:tc rowSpan="2">
                  <a:txBody>
                    <a:bodyPr/>
                    <a:lstStyle>
                      <a:lvl1pPr marL="0" algn="l" defTabSz="914400" rtl="0" eaLnBrk="1" latinLnBrk="0" hangingPunct="1">
                        <a:defRPr sz="1800" kern="1200">
                          <a:solidFill>
                            <a:schemeClr val="tx1"/>
                          </a:solidFill>
                          <a:latin typeface="Arial"/>
                          <a:ea typeface="华文细黑"/>
                        </a:defRPr>
                      </a:lvl1pPr>
                      <a:lvl2pPr marL="457200" algn="l" defTabSz="914400" rtl="0" eaLnBrk="1" latinLnBrk="0" hangingPunct="1">
                        <a:defRPr sz="1800" kern="1200">
                          <a:solidFill>
                            <a:schemeClr val="tx1"/>
                          </a:solidFill>
                          <a:latin typeface="Arial"/>
                          <a:ea typeface="华文细黑"/>
                        </a:defRPr>
                      </a:lvl2pPr>
                      <a:lvl3pPr marL="914400" algn="l" defTabSz="914400" rtl="0" eaLnBrk="1" latinLnBrk="0" hangingPunct="1">
                        <a:defRPr sz="1800" kern="1200">
                          <a:solidFill>
                            <a:schemeClr val="tx1"/>
                          </a:solidFill>
                          <a:latin typeface="Arial"/>
                          <a:ea typeface="华文细黑"/>
                        </a:defRPr>
                      </a:lvl3pPr>
                      <a:lvl4pPr marL="1371600" algn="l" defTabSz="914400" rtl="0" eaLnBrk="1" latinLnBrk="0" hangingPunct="1">
                        <a:defRPr sz="1800" kern="1200">
                          <a:solidFill>
                            <a:schemeClr val="tx1"/>
                          </a:solidFill>
                          <a:latin typeface="Arial"/>
                          <a:ea typeface="华文细黑"/>
                        </a:defRPr>
                      </a:lvl4pPr>
                      <a:lvl5pPr marL="1828800" algn="l" defTabSz="914400" rtl="0" eaLnBrk="1" latinLnBrk="0" hangingPunct="1">
                        <a:defRPr sz="1800" kern="1200">
                          <a:solidFill>
                            <a:schemeClr val="tx1"/>
                          </a:solidFill>
                          <a:latin typeface="Arial"/>
                          <a:ea typeface="华文细黑"/>
                        </a:defRPr>
                      </a:lvl5pPr>
                      <a:lvl6pPr marL="2286000" algn="l" defTabSz="914400" rtl="0" eaLnBrk="1" latinLnBrk="0" hangingPunct="1">
                        <a:defRPr sz="1800" kern="1200">
                          <a:solidFill>
                            <a:schemeClr val="tx1"/>
                          </a:solidFill>
                          <a:latin typeface="Arial"/>
                          <a:ea typeface="华文细黑"/>
                        </a:defRPr>
                      </a:lvl6pPr>
                      <a:lvl7pPr marL="2743200" algn="l" defTabSz="914400" rtl="0" eaLnBrk="1" latinLnBrk="0" hangingPunct="1">
                        <a:defRPr sz="1800" kern="1200">
                          <a:solidFill>
                            <a:schemeClr val="tx1"/>
                          </a:solidFill>
                          <a:latin typeface="Arial"/>
                          <a:ea typeface="华文细黑"/>
                        </a:defRPr>
                      </a:lvl7pPr>
                      <a:lvl8pPr marL="3200400" algn="l" defTabSz="914400" rtl="0" eaLnBrk="1" latinLnBrk="0" hangingPunct="1">
                        <a:defRPr sz="1800" kern="1200">
                          <a:solidFill>
                            <a:schemeClr val="tx1"/>
                          </a:solidFill>
                          <a:latin typeface="Arial"/>
                          <a:ea typeface="华文细黑"/>
                        </a:defRPr>
                      </a:lvl8pPr>
                      <a:lvl9pPr marL="3657600" algn="l" defTabSz="914400" rtl="0" eaLnBrk="1" latinLnBrk="0" hangingPunct="1">
                        <a:defRPr sz="1800" kern="1200">
                          <a:solidFill>
                            <a:schemeClr val="tx1"/>
                          </a:solidFill>
                          <a:latin typeface="Arial"/>
                          <a:ea typeface="华文细黑"/>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端口被选为指定端口</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9" marB="46799" anchor="ctr" anchorCtr="1" horzOverflow="overflow">
                    <a:solidFill>
                      <a:schemeClr val="bg1"/>
                    </a:solidFill>
                  </a:tcPr>
                </a:tc>
                <a:tc rowSpan="2">
                  <a:txBody>
                    <a:bodyPr/>
                    <a:lstStyle>
                      <a:lvl1pPr marL="0" algn="l" defTabSz="914400" rtl="0" eaLnBrk="1" latinLnBrk="0" hangingPunct="1">
                        <a:defRPr sz="1800" kern="1200">
                          <a:solidFill>
                            <a:schemeClr val="tx1"/>
                          </a:solidFill>
                          <a:latin typeface="Arial"/>
                          <a:ea typeface="华文细黑"/>
                        </a:defRPr>
                      </a:lvl1pPr>
                      <a:lvl2pPr marL="457200" algn="l" defTabSz="914400" rtl="0" eaLnBrk="1" latinLnBrk="0" hangingPunct="1">
                        <a:defRPr sz="1800" kern="1200">
                          <a:solidFill>
                            <a:schemeClr val="tx1"/>
                          </a:solidFill>
                          <a:latin typeface="Arial"/>
                          <a:ea typeface="华文细黑"/>
                        </a:defRPr>
                      </a:lvl2pPr>
                      <a:lvl3pPr marL="914400" algn="l" defTabSz="914400" rtl="0" eaLnBrk="1" latinLnBrk="0" hangingPunct="1">
                        <a:defRPr sz="1800" kern="1200">
                          <a:solidFill>
                            <a:schemeClr val="tx1"/>
                          </a:solidFill>
                          <a:latin typeface="Arial"/>
                          <a:ea typeface="华文细黑"/>
                        </a:defRPr>
                      </a:lvl3pPr>
                      <a:lvl4pPr marL="1371600" algn="l" defTabSz="914400" rtl="0" eaLnBrk="1" latinLnBrk="0" hangingPunct="1">
                        <a:defRPr sz="1800" kern="1200">
                          <a:solidFill>
                            <a:schemeClr val="tx1"/>
                          </a:solidFill>
                          <a:latin typeface="Arial"/>
                          <a:ea typeface="华文细黑"/>
                        </a:defRPr>
                      </a:lvl4pPr>
                      <a:lvl5pPr marL="1828800" algn="l" defTabSz="914400" rtl="0" eaLnBrk="1" latinLnBrk="0" hangingPunct="1">
                        <a:defRPr sz="1800" kern="1200">
                          <a:solidFill>
                            <a:schemeClr val="tx1"/>
                          </a:solidFill>
                          <a:latin typeface="Arial"/>
                          <a:ea typeface="华文细黑"/>
                        </a:defRPr>
                      </a:lvl5pPr>
                      <a:lvl6pPr marL="2286000" algn="l" defTabSz="914400" rtl="0" eaLnBrk="1" latinLnBrk="0" hangingPunct="1">
                        <a:defRPr sz="1800" kern="1200">
                          <a:solidFill>
                            <a:schemeClr val="tx1"/>
                          </a:solidFill>
                          <a:latin typeface="Arial"/>
                          <a:ea typeface="华文细黑"/>
                        </a:defRPr>
                      </a:lvl6pPr>
                      <a:lvl7pPr marL="2743200" algn="l" defTabSz="914400" rtl="0" eaLnBrk="1" latinLnBrk="0" hangingPunct="1">
                        <a:defRPr sz="1800" kern="1200">
                          <a:solidFill>
                            <a:schemeClr val="tx1"/>
                          </a:solidFill>
                          <a:latin typeface="Arial"/>
                          <a:ea typeface="华文细黑"/>
                        </a:defRPr>
                      </a:lvl7pPr>
                      <a:lvl8pPr marL="3200400" algn="l" defTabSz="914400" rtl="0" eaLnBrk="1" latinLnBrk="0" hangingPunct="1">
                        <a:defRPr sz="1800" kern="1200">
                          <a:solidFill>
                            <a:schemeClr val="tx1"/>
                          </a:solidFill>
                          <a:latin typeface="Arial"/>
                          <a:ea typeface="华文细黑"/>
                        </a:defRPr>
                      </a:lvl8pPr>
                      <a:lvl9pPr marL="3657600" algn="l" defTabSz="914400" rtl="0" eaLnBrk="1" latinLnBrk="0" hangingPunct="1">
                        <a:defRPr sz="1800" kern="1200">
                          <a:solidFill>
                            <a:schemeClr val="tx1"/>
                          </a:solidFill>
                          <a:latin typeface="Arial"/>
                          <a:ea typeface="华文细黑"/>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默认情况下，</a:t>
                      </a: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倍的</a:t>
                      </a: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Forwarding Delay</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的时间延迟。</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799" marB="46799" anchor="ctr" anchorCtr="1" horzOverflow="overflow">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在</a:t>
                      </a:r>
                      <a:r>
                        <a:rPr kumimoji="0" lang="zh-CN"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指定端口是</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非</a:t>
                      </a:r>
                      <a:r>
                        <a:rPr kumimoji="0" lang="zh-CN"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边缘端口</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的情况下</a:t>
                      </a:r>
                      <a:r>
                        <a:rPr kumimoji="0" lang="zh-CN"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延迟取决因素较多。</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a:solidFill>
                      <a:schemeClr val="bg1"/>
                    </a:solidFill>
                  </a:tcPr>
                </a:tc>
                <a:extLst>
                  <a:ext uri="{0D108BD9-81ED-4DB2-BD59-A6C34878D82A}">
                    <a16:rowId xmlns:a16="http://schemas.microsoft.com/office/drawing/2014/main" val="750402825"/>
                  </a:ext>
                </a:extLst>
              </a:tr>
              <a:tr h="1168947">
                <a:tc vMerge="1">
                  <a:txBody>
                    <a:bodyPr/>
                    <a:lstStyle/>
                    <a:p>
                      <a:endParaRPr lang="zh-CN" altLang="en-US" dirty="0"/>
                    </a:p>
                  </a:txBody>
                  <a:tcPr/>
                </a:tc>
                <a:tc vMerge="1">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在</a:t>
                      </a:r>
                      <a:r>
                        <a:rPr kumimoji="0" lang="zh-CN"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指定端口是边缘端口</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的情况下</a:t>
                      </a:r>
                      <a:r>
                        <a:rPr kumimoji="0" lang="zh-CN"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，指定端口可以直接进入转发状态</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，没有延迟。</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a:solidFill>
                      <a:schemeClr val="bg1"/>
                    </a:solidFill>
                  </a:tcPr>
                </a:tc>
                <a:extLst>
                  <a:ext uri="{0D108BD9-81ED-4DB2-BD59-A6C34878D82A}">
                    <a16:rowId xmlns:a16="http://schemas.microsoft.com/office/drawing/2014/main" val="4239011837"/>
                  </a:ext>
                </a:extLst>
              </a:tr>
            </a:tbl>
          </a:graphicData>
        </a:graphic>
      </p:graphicFrame>
      <p:sp>
        <p:nvSpPr>
          <p:cNvPr id="4" name="文本框 3">
            <a:extLst>
              <a:ext uri="{FF2B5EF4-FFF2-40B4-BE49-F238E27FC236}">
                <a16:creationId xmlns:a16="http://schemas.microsoft.com/office/drawing/2014/main" id="{3093CA99-2C6C-480F-A030-ED1495704818}"/>
              </a:ext>
            </a:extLst>
          </p:cNvPr>
          <p:cNvSpPr txBox="1"/>
          <p:nvPr/>
        </p:nvSpPr>
        <p:spPr>
          <a:xfrm>
            <a:off x="980593" y="5948578"/>
            <a:ext cx="9930924"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边缘端口</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是指那些直接和终端设备相连，不再连接任何交换机的端口。</a:t>
            </a:r>
            <a:r>
              <a:rPr lang="zh-CN" altLang="en-US" sz="2000" dirty="0">
                <a:solidFill>
                  <a:srgbClr val="C00000"/>
                </a:solidFill>
                <a:latin typeface="微软雅黑" panose="020B0503020204020204" pitchFamily="34" charset="-122"/>
                <a:ea typeface="微软雅黑" panose="020B0503020204020204" pitchFamily="34" charset="-122"/>
              </a:rPr>
              <a:t>不能阻塞！</a:t>
            </a:r>
            <a:endParaRPr lang="zh-CN" altLang="en-US" sz="2000" dirty="0">
              <a:latin typeface="微软雅黑" panose="020B0503020204020204" pitchFamily="34" charset="-122"/>
              <a:ea typeface="微软雅黑" panose="020B0503020204020204" pitchFamily="34" charset="-122"/>
            </a:endParaRPr>
          </a:p>
        </p:txBody>
      </p:sp>
      <p:sp>
        <p:nvSpPr>
          <p:cNvPr id="10" name="日期占位符 36">
            <a:extLst>
              <a:ext uri="{FF2B5EF4-FFF2-40B4-BE49-F238E27FC236}">
                <a16:creationId xmlns:a16="http://schemas.microsoft.com/office/drawing/2014/main" id="{83AAC451-606D-418C-8B63-35BE133C6CE7}"/>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1" name="灯片编号占位符 38">
            <a:extLst>
              <a:ext uri="{FF2B5EF4-FFF2-40B4-BE49-F238E27FC236}">
                <a16:creationId xmlns:a16="http://schemas.microsoft.com/office/drawing/2014/main" id="{DBC7FEA5-4817-4BB3-9E5A-DDD689FE9B93}"/>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122</a:t>
            </a:fld>
            <a:endParaRPr kumimoji="1" lang="zh-CN" altLang="en-US" dirty="0"/>
          </a:p>
        </p:txBody>
      </p:sp>
    </p:spTree>
    <p:extLst>
      <p:ext uri="{BB962C8B-B14F-4D97-AF65-F5344CB8AC3E}">
        <p14:creationId xmlns:p14="http://schemas.microsoft.com/office/powerpoint/2010/main" val="4057174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a:extLst>
              <a:ext uri="{FF2B5EF4-FFF2-40B4-BE49-F238E27FC236}">
                <a16:creationId xmlns:a16="http://schemas.microsoft.com/office/drawing/2014/main" id="{DAA14D8C-D0F7-44CB-9B0C-75F05C97D728}"/>
              </a:ext>
            </a:extLst>
          </p:cNvPr>
          <p:cNvGrpSpPr/>
          <p:nvPr/>
        </p:nvGrpSpPr>
        <p:grpSpPr>
          <a:xfrm>
            <a:off x="3682648" y="3584209"/>
            <a:ext cx="8335478" cy="3137266"/>
            <a:chOff x="3234088" y="3429000"/>
            <a:chExt cx="8957912" cy="3292475"/>
          </a:xfrm>
        </p:grpSpPr>
        <p:sp>
          <p:nvSpPr>
            <p:cNvPr id="42" name="椭圆 41">
              <a:extLst>
                <a:ext uri="{FF2B5EF4-FFF2-40B4-BE49-F238E27FC236}">
                  <a16:creationId xmlns:a16="http://schemas.microsoft.com/office/drawing/2014/main" id="{7B87DC94-B50F-41FE-8CF6-F6084968AC9E}"/>
                </a:ext>
              </a:extLst>
            </p:cNvPr>
            <p:cNvSpPr/>
            <p:nvPr/>
          </p:nvSpPr>
          <p:spPr>
            <a:xfrm>
              <a:off x="3234088" y="3429000"/>
              <a:ext cx="8957912" cy="3292475"/>
            </a:xfrm>
            <a:prstGeom prst="ellipse">
              <a:avLst/>
            </a:prstGeom>
            <a:solidFill>
              <a:schemeClr val="bg1">
                <a:lumMod val="8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4" name="Text Box 81">
              <a:extLst>
                <a:ext uri="{FF2B5EF4-FFF2-40B4-BE49-F238E27FC236}">
                  <a16:creationId xmlns:a16="http://schemas.microsoft.com/office/drawing/2014/main" id="{9647A855-29D6-45AF-8F14-D6481249A694}"/>
                </a:ext>
              </a:extLst>
            </p:cNvPr>
            <p:cNvSpPr txBox="1">
              <a:spLocks noChangeArrowheads="1"/>
            </p:cNvSpPr>
            <p:nvPr/>
          </p:nvSpPr>
          <p:spPr bwMode="auto">
            <a:xfrm>
              <a:off x="7258888" y="6240725"/>
              <a:ext cx="95410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广播域</a:t>
              </a:r>
            </a:p>
          </p:txBody>
        </p:sp>
      </p:gr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广播域（</a:t>
            </a:r>
            <a:r>
              <a:rPr kumimoji="1" lang="en-US" altLang="zh-CN" dirty="0"/>
              <a:t>Broadcasting Domain</a:t>
            </a:r>
            <a:r>
              <a:rPr kumimoji="1" lang="zh-CN" altLang="en-US" dirty="0"/>
              <a:t>）</a:t>
            </a:r>
            <a:endParaRPr kumimoji="1" lang="en-US" altLang="zh-CN" dirty="0"/>
          </a:p>
          <a:p>
            <a:pPr lvl="1">
              <a:lnSpc>
                <a:spcPct val="120000"/>
              </a:lnSpc>
            </a:pPr>
            <a:r>
              <a:rPr kumimoji="1" lang="zh-CN" altLang="en-US" dirty="0">
                <a:solidFill>
                  <a:srgbClr val="C00000"/>
                </a:solidFill>
              </a:rPr>
              <a:t>广播域</a:t>
            </a:r>
            <a:r>
              <a:rPr kumimoji="1" lang="zh-CN" altLang="en-US" dirty="0"/>
              <a:t>是广播帧能够到达的范围；</a:t>
            </a:r>
            <a:endParaRPr kumimoji="1" lang="en-US" altLang="zh-CN" dirty="0"/>
          </a:p>
          <a:p>
            <a:pPr lvl="1">
              <a:lnSpc>
                <a:spcPct val="120000"/>
              </a:lnSpc>
            </a:pPr>
            <a:r>
              <a:rPr kumimoji="1" lang="zh-CN" altLang="en-US" dirty="0">
                <a:solidFill>
                  <a:srgbClr val="C00000"/>
                </a:solidFill>
              </a:rPr>
              <a:t>缺省情况下</a:t>
            </a:r>
            <a:r>
              <a:rPr kumimoji="1" lang="zh-CN" altLang="en-US" dirty="0"/>
              <a:t>，交换机所有端口同属于一个广播域，</a:t>
            </a:r>
            <a:r>
              <a:rPr kumimoji="1" lang="zh-CN" altLang="en-US" dirty="0">
                <a:solidFill>
                  <a:srgbClr val="C00000"/>
                </a:solidFill>
                <a:latin typeface="微软雅黑" panose="020B0503020204020204" pitchFamily="34" charset="-122"/>
                <a:ea typeface="微软雅黑" panose="020B0503020204020204" pitchFamily="34" charset="-122"/>
              </a:rPr>
              <a:t>无法隔离</a:t>
            </a:r>
            <a:r>
              <a:rPr kumimoji="1" lang="zh-CN" altLang="en-US" dirty="0">
                <a:latin typeface="微软雅黑" panose="020B0503020204020204" pitchFamily="34" charset="-122"/>
                <a:ea typeface="微软雅黑" panose="020B0503020204020204" pitchFamily="34" charset="-122"/>
              </a:rPr>
              <a:t>广播域</a:t>
            </a:r>
            <a:r>
              <a:rPr kumimoji="1" lang="zh-CN" altLang="en-US" dirty="0"/>
              <a:t>；</a:t>
            </a:r>
            <a:endParaRPr kumimoji="1" lang="en-US" altLang="zh-CN" dirty="0"/>
          </a:p>
          <a:p>
            <a:pPr lvl="1">
              <a:lnSpc>
                <a:spcPct val="120000"/>
              </a:lnSpc>
            </a:pPr>
            <a:r>
              <a:rPr lang="zh-CN" altLang="zh-CN" sz="2400" dirty="0">
                <a:solidFill>
                  <a:srgbClr val="000000"/>
                </a:solidFill>
                <a:latin typeface="微软雅黑" panose="020B0503020204020204" pitchFamily="34" charset="-122"/>
                <a:ea typeface="微软雅黑" panose="020B0503020204020204" pitchFamily="34" charset="-122"/>
              </a:rPr>
              <a:t>广播帧在广播域中传播，占用</a:t>
            </a:r>
            <a:r>
              <a:rPr lang="zh-CN" altLang="en-US" sz="2400" dirty="0">
                <a:solidFill>
                  <a:srgbClr val="000000"/>
                </a:solidFill>
                <a:latin typeface="微软雅黑" panose="020B0503020204020204" pitchFamily="34" charset="-122"/>
                <a:ea typeface="微软雅黑" panose="020B0503020204020204" pitchFamily="34" charset="-122"/>
              </a:rPr>
              <a:t>资源</a:t>
            </a:r>
            <a:r>
              <a:rPr lang="zh-CN" altLang="zh-CN" sz="2400" dirty="0">
                <a:solidFill>
                  <a:srgbClr val="000000"/>
                </a:solidFill>
                <a:latin typeface="微软雅黑" panose="020B0503020204020204" pitchFamily="34" charset="-122"/>
                <a:ea typeface="微软雅黑" panose="020B0503020204020204" pitchFamily="34" charset="-122"/>
              </a:rPr>
              <a:t>，降低性能</a:t>
            </a:r>
            <a:r>
              <a:rPr lang="zh-CN" altLang="en-US" sz="2400" dirty="0">
                <a:solidFill>
                  <a:srgbClr val="000000"/>
                </a:solidFill>
                <a:latin typeface="微软雅黑" panose="020B0503020204020204" pitchFamily="34" charset="-122"/>
                <a:ea typeface="微软雅黑" panose="020B0503020204020204" pitchFamily="34" charset="-122"/>
              </a:rPr>
              <a:t>，且具有</a:t>
            </a:r>
            <a:r>
              <a:rPr lang="zh-CN" altLang="en-US" sz="2400" dirty="0">
                <a:solidFill>
                  <a:srgbClr val="C00000"/>
                </a:solidFill>
                <a:latin typeface="微软雅黑" panose="020B0503020204020204" pitchFamily="34" charset="-122"/>
                <a:ea typeface="微软雅黑" panose="020B0503020204020204" pitchFamily="34" charset="-122"/>
              </a:rPr>
              <a:t>安全隐患。</a:t>
            </a:r>
            <a:endParaRPr lang="zh-CN" altLang="zh-CN" sz="2400" dirty="0">
              <a:solidFill>
                <a:srgbClr val="000000"/>
              </a:solidFill>
              <a:latin typeface="微软雅黑" panose="020B0503020204020204" pitchFamily="34" charset="-122"/>
              <a:ea typeface="微软雅黑" panose="020B0503020204020204" pitchFamily="34" charset="-122"/>
            </a:endParaRPr>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zh-CN" altLang="en-US" dirty="0"/>
          </a:p>
          <a:p>
            <a:pPr marL="457200" lvl="1" indent="0">
              <a:lnSpc>
                <a:spcPct val="120000"/>
              </a:lnSpc>
              <a:buNone/>
            </a:pPr>
            <a:endParaRPr lang="en-US" altLang="zh-CN" dirty="0"/>
          </a:p>
          <a:p>
            <a:pPr marL="457200" lvl="1" indent="0">
              <a:lnSpc>
                <a:spcPct val="120000"/>
              </a:lnSpc>
              <a:buNone/>
            </a:pPr>
            <a:endParaRPr lang="zh-CN" altLang="zh-CN" dirty="0"/>
          </a:p>
          <a:p>
            <a:pPr marL="0" indent="0">
              <a:lnSpc>
                <a:spcPct val="120000"/>
              </a:lnSpc>
              <a:buNone/>
            </a:pPr>
            <a:endParaRPr kumimoji="1" lang="zh-CN" altLang="en-US" dirty="0"/>
          </a:p>
        </p:txBody>
      </p:sp>
      <p:pic>
        <p:nvPicPr>
          <p:cNvPr id="3" name="图片 2">
            <a:extLst>
              <a:ext uri="{FF2B5EF4-FFF2-40B4-BE49-F238E27FC236}">
                <a16:creationId xmlns:a16="http://schemas.microsoft.com/office/drawing/2014/main" id="{6C4999F9-E871-4A5B-B939-276E861A5BC6}"/>
              </a:ext>
            </a:extLst>
          </p:cNvPr>
          <p:cNvPicPr>
            <a:picLocks noChangeAspect="1"/>
          </p:cNvPicPr>
          <p:nvPr/>
        </p:nvPicPr>
        <p:blipFill>
          <a:blip r:embed="rId3"/>
          <a:stretch>
            <a:fillRect/>
          </a:stretch>
        </p:blipFill>
        <p:spPr>
          <a:xfrm>
            <a:off x="4299903" y="3584209"/>
            <a:ext cx="6936606" cy="2483412"/>
          </a:xfrm>
          <a:prstGeom prst="rect">
            <a:avLst/>
          </a:prstGeom>
        </p:spPr>
      </p:pic>
      <p:sp>
        <p:nvSpPr>
          <p:cNvPr id="4" name="文本框 3">
            <a:extLst>
              <a:ext uri="{FF2B5EF4-FFF2-40B4-BE49-F238E27FC236}">
                <a16:creationId xmlns:a16="http://schemas.microsoft.com/office/drawing/2014/main" id="{9FE118C6-4170-43BE-A28B-7F9BCF344D8D}"/>
              </a:ext>
            </a:extLst>
          </p:cNvPr>
          <p:cNvSpPr txBox="1"/>
          <p:nvPr/>
        </p:nvSpPr>
        <p:spPr>
          <a:xfrm>
            <a:off x="224458" y="4443836"/>
            <a:ext cx="3799867" cy="190770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图中某个站点</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发送了一个广播帧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能够收到该广播帧的设备</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同处于一个广播域</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6" name="直接箭头连接符 45">
            <a:extLst>
              <a:ext uri="{FF2B5EF4-FFF2-40B4-BE49-F238E27FC236}">
                <a16:creationId xmlns:a16="http://schemas.microsoft.com/office/drawing/2014/main" id="{5CA3106B-1FDA-4F37-8D91-59695FB8F729}"/>
              </a:ext>
            </a:extLst>
          </p:cNvPr>
          <p:cNvCxnSpPr>
            <a:cxnSpLocks/>
          </p:cNvCxnSpPr>
          <p:nvPr/>
        </p:nvCxnSpPr>
        <p:spPr>
          <a:xfrm flipH="1">
            <a:off x="4656855" y="5301196"/>
            <a:ext cx="209697" cy="279064"/>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48" name="直接箭头连接符 47">
            <a:extLst>
              <a:ext uri="{FF2B5EF4-FFF2-40B4-BE49-F238E27FC236}">
                <a16:creationId xmlns:a16="http://schemas.microsoft.com/office/drawing/2014/main" id="{42AD84FB-B7F6-4BDA-A5BA-8EF390D6783D}"/>
              </a:ext>
            </a:extLst>
          </p:cNvPr>
          <p:cNvCxnSpPr>
            <a:cxnSpLocks/>
          </p:cNvCxnSpPr>
          <p:nvPr/>
        </p:nvCxnSpPr>
        <p:spPr>
          <a:xfrm flipH="1">
            <a:off x="5096536" y="5372091"/>
            <a:ext cx="113460" cy="279064"/>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B0AB7D25-0466-4B96-B8AE-7979B12144EA}"/>
              </a:ext>
            </a:extLst>
          </p:cNvPr>
          <p:cNvCxnSpPr>
            <a:cxnSpLocks/>
          </p:cNvCxnSpPr>
          <p:nvPr/>
        </p:nvCxnSpPr>
        <p:spPr>
          <a:xfrm>
            <a:off x="5680857" y="5390210"/>
            <a:ext cx="68799" cy="279064"/>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53" name="直接箭头连接符 52">
            <a:extLst>
              <a:ext uri="{FF2B5EF4-FFF2-40B4-BE49-F238E27FC236}">
                <a16:creationId xmlns:a16="http://schemas.microsoft.com/office/drawing/2014/main" id="{4C2787C9-1952-45CD-9FA3-0387519CF698}"/>
              </a:ext>
            </a:extLst>
          </p:cNvPr>
          <p:cNvCxnSpPr>
            <a:cxnSpLocks/>
          </p:cNvCxnSpPr>
          <p:nvPr/>
        </p:nvCxnSpPr>
        <p:spPr>
          <a:xfrm>
            <a:off x="6022289" y="5304716"/>
            <a:ext cx="164543" cy="254185"/>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57" name="直接箭头连接符 56">
            <a:extLst>
              <a:ext uri="{FF2B5EF4-FFF2-40B4-BE49-F238E27FC236}">
                <a16:creationId xmlns:a16="http://schemas.microsoft.com/office/drawing/2014/main" id="{25EC90B8-A537-4322-91FF-73FBDA537AFF}"/>
              </a:ext>
            </a:extLst>
          </p:cNvPr>
          <p:cNvCxnSpPr>
            <a:cxnSpLocks/>
          </p:cNvCxnSpPr>
          <p:nvPr/>
        </p:nvCxnSpPr>
        <p:spPr>
          <a:xfrm flipH="1">
            <a:off x="7502501" y="5379568"/>
            <a:ext cx="104849" cy="279064"/>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59" name="直接箭头连接符 58">
            <a:extLst>
              <a:ext uri="{FF2B5EF4-FFF2-40B4-BE49-F238E27FC236}">
                <a16:creationId xmlns:a16="http://schemas.microsoft.com/office/drawing/2014/main" id="{DA7657C2-61A3-41A0-9FF4-C7B85C89B7F8}"/>
              </a:ext>
            </a:extLst>
          </p:cNvPr>
          <p:cNvCxnSpPr>
            <a:cxnSpLocks/>
          </p:cNvCxnSpPr>
          <p:nvPr/>
        </p:nvCxnSpPr>
        <p:spPr>
          <a:xfrm>
            <a:off x="8115261" y="5399129"/>
            <a:ext cx="68799" cy="279064"/>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922E763-72F0-4663-9300-08F5F5D48889}"/>
              </a:ext>
            </a:extLst>
          </p:cNvPr>
          <p:cNvCxnSpPr>
            <a:cxnSpLocks/>
          </p:cNvCxnSpPr>
          <p:nvPr/>
        </p:nvCxnSpPr>
        <p:spPr>
          <a:xfrm>
            <a:off x="8456693" y="5313635"/>
            <a:ext cx="164543" cy="254185"/>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61" name="直接箭头连接符 60">
            <a:extLst>
              <a:ext uri="{FF2B5EF4-FFF2-40B4-BE49-F238E27FC236}">
                <a16:creationId xmlns:a16="http://schemas.microsoft.com/office/drawing/2014/main" id="{4DAE4683-0DBB-40EA-8EA4-9B8F8B770B68}"/>
              </a:ext>
            </a:extLst>
          </p:cNvPr>
          <p:cNvCxnSpPr>
            <a:cxnSpLocks/>
          </p:cNvCxnSpPr>
          <p:nvPr/>
        </p:nvCxnSpPr>
        <p:spPr>
          <a:xfrm flipH="1">
            <a:off x="9531398" y="5308673"/>
            <a:ext cx="209697" cy="279064"/>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741EC2B-432A-4D7A-9476-85E9F69D6230}"/>
              </a:ext>
            </a:extLst>
          </p:cNvPr>
          <p:cNvCxnSpPr>
            <a:cxnSpLocks/>
          </p:cNvCxnSpPr>
          <p:nvPr/>
        </p:nvCxnSpPr>
        <p:spPr>
          <a:xfrm flipH="1">
            <a:off x="9971079" y="5379568"/>
            <a:ext cx="113460" cy="279064"/>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63" name="直接箭头连接符 62">
            <a:extLst>
              <a:ext uri="{FF2B5EF4-FFF2-40B4-BE49-F238E27FC236}">
                <a16:creationId xmlns:a16="http://schemas.microsoft.com/office/drawing/2014/main" id="{464296C3-85BF-4496-827B-2496C1CFB218}"/>
              </a:ext>
            </a:extLst>
          </p:cNvPr>
          <p:cNvCxnSpPr>
            <a:cxnSpLocks/>
          </p:cNvCxnSpPr>
          <p:nvPr/>
        </p:nvCxnSpPr>
        <p:spPr>
          <a:xfrm>
            <a:off x="10555400" y="5397687"/>
            <a:ext cx="68799" cy="279064"/>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24F981C0-E0B1-45DF-A528-466B3E217D13}"/>
              </a:ext>
            </a:extLst>
          </p:cNvPr>
          <p:cNvCxnSpPr>
            <a:cxnSpLocks/>
          </p:cNvCxnSpPr>
          <p:nvPr/>
        </p:nvCxnSpPr>
        <p:spPr>
          <a:xfrm>
            <a:off x="10896832" y="5312193"/>
            <a:ext cx="164543" cy="254185"/>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95D2698A-4C3A-4008-A28D-82505C2FE2C1}"/>
              </a:ext>
            </a:extLst>
          </p:cNvPr>
          <p:cNvCxnSpPr>
            <a:cxnSpLocks/>
          </p:cNvCxnSpPr>
          <p:nvPr/>
        </p:nvCxnSpPr>
        <p:spPr>
          <a:xfrm>
            <a:off x="8885901" y="4350211"/>
            <a:ext cx="342139" cy="0"/>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68" name="直接箭头连接符 67">
            <a:extLst>
              <a:ext uri="{FF2B5EF4-FFF2-40B4-BE49-F238E27FC236}">
                <a16:creationId xmlns:a16="http://schemas.microsoft.com/office/drawing/2014/main" id="{63EA4724-D584-4749-8108-FE48042F293A}"/>
              </a:ext>
            </a:extLst>
          </p:cNvPr>
          <p:cNvCxnSpPr>
            <a:cxnSpLocks/>
          </p:cNvCxnSpPr>
          <p:nvPr/>
        </p:nvCxnSpPr>
        <p:spPr>
          <a:xfrm flipH="1">
            <a:off x="6311363" y="4350211"/>
            <a:ext cx="352730" cy="0"/>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70" name="直接箭头连接符 69">
            <a:extLst>
              <a:ext uri="{FF2B5EF4-FFF2-40B4-BE49-F238E27FC236}">
                <a16:creationId xmlns:a16="http://schemas.microsoft.com/office/drawing/2014/main" id="{37618174-BB57-429A-BDCC-1233B8185ACD}"/>
              </a:ext>
            </a:extLst>
          </p:cNvPr>
          <p:cNvCxnSpPr>
            <a:cxnSpLocks/>
          </p:cNvCxnSpPr>
          <p:nvPr/>
        </p:nvCxnSpPr>
        <p:spPr>
          <a:xfrm flipV="1">
            <a:off x="7973263" y="4556411"/>
            <a:ext cx="0" cy="269504"/>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grpSp>
        <p:nvGrpSpPr>
          <p:cNvPr id="81" name="组合 80">
            <a:extLst>
              <a:ext uri="{FF2B5EF4-FFF2-40B4-BE49-F238E27FC236}">
                <a16:creationId xmlns:a16="http://schemas.microsoft.com/office/drawing/2014/main" id="{7F7E62D4-FB69-46B0-A730-45B64D0ED480}"/>
              </a:ext>
            </a:extLst>
          </p:cNvPr>
          <p:cNvGrpSpPr/>
          <p:nvPr/>
        </p:nvGrpSpPr>
        <p:grpSpPr>
          <a:xfrm>
            <a:off x="6988798" y="4991572"/>
            <a:ext cx="312397" cy="688254"/>
            <a:chOff x="6713497" y="4991572"/>
            <a:chExt cx="312397" cy="688254"/>
          </a:xfrm>
        </p:grpSpPr>
        <p:cxnSp>
          <p:nvCxnSpPr>
            <p:cNvPr id="58" name="直接箭头连接符 57">
              <a:extLst>
                <a:ext uri="{FF2B5EF4-FFF2-40B4-BE49-F238E27FC236}">
                  <a16:creationId xmlns:a16="http://schemas.microsoft.com/office/drawing/2014/main" id="{9CF4C044-BF2A-4211-8ED5-327367977071}"/>
                </a:ext>
              </a:extLst>
            </p:cNvPr>
            <p:cNvCxnSpPr>
              <a:cxnSpLocks/>
            </p:cNvCxnSpPr>
            <p:nvPr/>
          </p:nvCxnSpPr>
          <p:spPr>
            <a:xfrm flipV="1">
              <a:off x="6821693" y="5313635"/>
              <a:ext cx="204201" cy="243425"/>
            </a:xfrm>
            <a:prstGeom prst="straightConnector1">
              <a:avLst/>
            </a:prstGeom>
            <a:ln w="38100">
              <a:solidFill>
                <a:srgbClr val="7030A0"/>
              </a:solidFill>
              <a:tailEnd type="triangle"/>
            </a:ln>
          </p:spPr>
          <p:style>
            <a:lnRef idx="3">
              <a:schemeClr val="accent2"/>
            </a:lnRef>
            <a:fillRef idx="0">
              <a:schemeClr val="accent2"/>
            </a:fillRef>
            <a:effectRef idx="2">
              <a:schemeClr val="accent2"/>
            </a:effectRef>
            <a:fontRef idx="minor">
              <a:schemeClr val="tx1"/>
            </a:fontRef>
          </p:style>
        </p:cxnSp>
        <p:sp>
          <p:nvSpPr>
            <p:cNvPr id="80" name="文本框 79">
              <a:extLst>
                <a:ext uri="{FF2B5EF4-FFF2-40B4-BE49-F238E27FC236}">
                  <a16:creationId xmlns:a16="http://schemas.microsoft.com/office/drawing/2014/main" id="{4B910EEC-5970-4159-AF6B-2865BE54825D}"/>
                </a:ext>
              </a:extLst>
            </p:cNvPr>
            <p:cNvSpPr txBox="1"/>
            <p:nvPr/>
          </p:nvSpPr>
          <p:spPr>
            <a:xfrm rot="18606912">
              <a:off x="6492481" y="5212588"/>
              <a:ext cx="68825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广播帧</a:t>
              </a:r>
            </a:p>
          </p:txBody>
        </p:sp>
      </p:grpSp>
      <p:sp>
        <p:nvSpPr>
          <p:cNvPr id="30" name="日期占位符 36">
            <a:extLst>
              <a:ext uri="{FF2B5EF4-FFF2-40B4-BE49-F238E27FC236}">
                <a16:creationId xmlns:a16="http://schemas.microsoft.com/office/drawing/2014/main" id="{3A175C10-6CAC-4CE7-A098-9CD57A0C755D}"/>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31" name="灯片编号占位符 38">
            <a:extLst>
              <a:ext uri="{FF2B5EF4-FFF2-40B4-BE49-F238E27FC236}">
                <a16:creationId xmlns:a16="http://schemas.microsoft.com/office/drawing/2014/main" id="{866C36F2-0065-43FF-B0B6-649E940A90C1}"/>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123</a:t>
            </a:fld>
            <a:endParaRPr kumimoji="1" lang="zh-CN" altLang="en-US" dirty="0"/>
          </a:p>
        </p:txBody>
      </p:sp>
    </p:spTree>
    <p:extLst>
      <p:ext uri="{BB962C8B-B14F-4D97-AF65-F5344CB8AC3E}">
        <p14:creationId xmlns:p14="http://schemas.microsoft.com/office/powerpoint/2010/main" val="197434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down)">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up)">
                                      <p:cBhvr>
                                        <p:cTn id="15" dur="500"/>
                                        <p:tgtEl>
                                          <p:spTgt spid="57"/>
                                        </p:tgtEl>
                                      </p:cBhvr>
                                    </p:animEffect>
                                  </p:childTnLst>
                                </p:cTn>
                              </p:par>
                              <p:par>
                                <p:cTn id="16" presetID="22" presetClass="entr" presetSubtype="1"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ipe(up)">
                                      <p:cBhvr>
                                        <p:cTn id="18" dur="500"/>
                                        <p:tgtEl>
                                          <p:spTgt spid="59"/>
                                        </p:tgtEl>
                                      </p:cBhvr>
                                    </p:animEffect>
                                  </p:childTnLst>
                                </p:cTn>
                              </p:par>
                              <p:par>
                                <p:cTn id="19" presetID="22" presetClass="entr" presetSubtype="1"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up)">
                                      <p:cBhvr>
                                        <p:cTn id="21" dur="500"/>
                                        <p:tgtEl>
                                          <p:spTgt spid="60"/>
                                        </p:tgtEl>
                                      </p:cBhvr>
                                    </p:animEffect>
                                  </p:childTnLst>
                                </p:cTn>
                              </p:par>
                              <p:par>
                                <p:cTn id="22" presetID="22" presetClass="entr" presetSubtype="4"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wipe(down)">
                                      <p:cBhvr>
                                        <p:cTn id="24" dur="500"/>
                                        <p:tgtEl>
                                          <p:spTgt spid="70"/>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right)">
                                      <p:cBhvr>
                                        <p:cTn id="28" dur="500"/>
                                        <p:tgtEl>
                                          <p:spTgt spid="68"/>
                                        </p:tgtEl>
                                      </p:cBhvr>
                                    </p:animEffect>
                                  </p:childTnLst>
                                </p:cTn>
                              </p:par>
                              <p:par>
                                <p:cTn id="29" presetID="22" presetClass="entr" presetSubtype="8"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par>
                                <p:cTn id="36" presetID="22" presetClass="entr" presetSubtype="1"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up)">
                                      <p:cBhvr>
                                        <p:cTn id="38" dur="500"/>
                                        <p:tgtEl>
                                          <p:spTgt spid="48"/>
                                        </p:tgtEl>
                                      </p:cBhvr>
                                    </p:animEffect>
                                  </p:childTnLst>
                                </p:cTn>
                              </p:par>
                              <p:par>
                                <p:cTn id="39" presetID="22" presetClass="entr" presetSubtype="1"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up)">
                                      <p:cBhvr>
                                        <p:cTn id="41" dur="500"/>
                                        <p:tgtEl>
                                          <p:spTgt spid="50"/>
                                        </p:tgtEl>
                                      </p:cBhvr>
                                    </p:animEffect>
                                  </p:childTnLst>
                                </p:cTn>
                              </p:par>
                              <p:par>
                                <p:cTn id="42" presetID="22" presetClass="entr" presetSubtype="1"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up)">
                                      <p:cBhvr>
                                        <p:cTn id="44" dur="500"/>
                                        <p:tgtEl>
                                          <p:spTgt spid="53"/>
                                        </p:tgtEl>
                                      </p:cBhvr>
                                    </p:animEffect>
                                  </p:childTnLst>
                                </p:cTn>
                              </p:par>
                              <p:par>
                                <p:cTn id="45" presetID="22" presetClass="entr" presetSubtype="1"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up)">
                                      <p:cBhvr>
                                        <p:cTn id="47" dur="500"/>
                                        <p:tgtEl>
                                          <p:spTgt spid="61"/>
                                        </p:tgtEl>
                                      </p:cBhvr>
                                    </p:animEffect>
                                  </p:childTnLst>
                                </p:cTn>
                              </p:par>
                              <p:par>
                                <p:cTn id="48" presetID="22" presetClass="entr" presetSubtype="1" fill="hold"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up)">
                                      <p:cBhvr>
                                        <p:cTn id="50" dur="500"/>
                                        <p:tgtEl>
                                          <p:spTgt spid="62"/>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1500"/>
                            </p:stCondLst>
                            <p:childTnLst>
                              <p:par>
                                <p:cTn id="58" presetID="21" presetClass="entr" presetSubtype="1" fill="hold" nodeType="after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wheel(1)">
                                      <p:cBhvr>
                                        <p:cTn id="60"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en-US" dirty="0"/>
              <a:t>交换机可以分隔广播域吗？</a:t>
            </a:r>
            <a:endParaRPr kumimoji="1" lang="en-US" altLang="zh-CN" dirty="0">
              <a:latin typeface="微软雅黑" panose="020B0503020204020204" pitchFamily="34" charset="-122"/>
              <a:ea typeface="微软雅黑" panose="020B0503020204020204" pitchFamily="34" charset="-122"/>
            </a:endParaRPr>
          </a:p>
          <a:p>
            <a:pPr lvl="1">
              <a:lnSpc>
                <a:spcPct val="120000"/>
              </a:lnSpc>
            </a:pPr>
            <a:r>
              <a:rPr kumimoji="1" lang="zh-CN" altLang="en-US" sz="2800" dirty="0">
                <a:latin typeface="微软雅黑" panose="020B0503020204020204" pitchFamily="34" charset="-122"/>
                <a:ea typeface="微软雅黑" panose="020B0503020204020204" pitchFamily="34" charset="-122"/>
              </a:rPr>
              <a:t>可以！支持</a:t>
            </a:r>
            <a:r>
              <a:rPr kumimoji="1" lang="en-US" altLang="zh-CN" sz="2800" dirty="0">
                <a:latin typeface="微软雅黑" panose="020B0503020204020204" pitchFamily="34" charset="-122"/>
                <a:ea typeface="微软雅黑" panose="020B0503020204020204" pitchFamily="34" charset="-122"/>
              </a:rPr>
              <a:t>VLAN</a:t>
            </a:r>
            <a:r>
              <a:rPr kumimoji="1" lang="zh-CN" altLang="en-US" sz="2800" dirty="0">
                <a:latin typeface="微软雅黑" panose="020B0503020204020204" pitchFamily="34" charset="-122"/>
                <a:ea typeface="微软雅黑" panose="020B0503020204020204" pitchFamily="34" charset="-122"/>
              </a:rPr>
              <a:t>的交换机；</a:t>
            </a:r>
          </a:p>
          <a:p>
            <a:pPr lvl="1">
              <a:lnSpc>
                <a:spcPct val="120000"/>
              </a:lnSpc>
            </a:pPr>
            <a:r>
              <a:rPr kumimoji="1" lang="zh-CN" altLang="en-US" sz="2800" dirty="0">
                <a:latin typeface="微软雅黑" panose="020B0503020204020204" pitchFamily="34" charset="-122"/>
                <a:ea typeface="微软雅黑" panose="020B0503020204020204" pitchFamily="34" charset="-122"/>
              </a:rPr>
              <a:t>一个</a:t>
            </a:r>
            <a:r>
              <a:rPr kumimoji="1" lang="en-US" altLang="zh-CN" sz="2800" dirty="0">
                <a:latin typeface="微软雅黑" panose="020B0503020204020204" pitchFamily="34" charset="-122"/>
                <a:ea typeface="微软雅黑" panose="020B0503020204020204" pitchFamily="34" charset="-122"/>
              </a:rPr>
              <a:t>VLAN</a:t>
            </a:r>
            <a:r>
              <a:rPr kumimoji="1" lang="zh-CN" altLang="en-US" sz="2800" dirty="0">
                <a:latin typeface="微软雅黑" panose="020B0503020204020204" pitchFamily="34" charset="-122"/>
                <a:ea typeface="微软雅黑" panose="020B0503020204020204" pitchFamily="34" charset="-122"/>
              </a:rPr>
              <a:t>（</a:t>
            </a:r>
            <a:r>
              <a:rPr kumimoji="1" lang="en-US" altLang="zh-CN" sz="2800" dirty="0">
                <a:latin typeface="微软雅黑" panose="020B0503020204020204" pitchFamily="34" charset="-122"/>
                <a:ea typeface="微软雅黑" panose="020B0503020204020204" pitchFamily="34" charset="-122"/>
              </a:rPr>
              <a:t>Virtual LAN</a:t>
            </a:r>
            <a:r>
              <a:rPr kumimoji="1" lang="zh-CN" altLang="en-US" sz="2800" dirty="0">
                <a:latin typeface="微软雅黑" panose="020B0503020204020204" pitchFamily="34" charset="-122"/>
                <a:ea typeface="微软雅黑" panose="020B0503020204020204" pitchFamily="34" charset="-122"/>
              </a:rPr>
              <a:t>）是一个独立的广播域；</a:t>
            </a:r>
            <a:endParaRPr kumimoji="1" lang="en-US" altLang="zh-CN" sz="2800" dirty="0">
              <a:latin typeface="微软雅黑" panose="020B0503020204020204" pitchFamily="34" charset="-122"/>
              <a:ea typeface="微软雅黑" panose="020B0503020204020204" pitchFamily="34" charset="-122"/>
            </a:endParaRPr>
          </a:p>
          <a:p>
            <a:pPr lvl="1">
              <a:lnSpc>
                <a:spcPct val="120000"/>
              </a:lnSpc>
            </a:pPr>
            <a:r>
              <a:rPr kumimoji="1" lang="zh-CN" altLang="en-US" sz="2800" dirty="0">
                <a:latin typeface="微软雅黑" panose="020B0503020204020204" pitchFamily="34" charset="-122"/>
                <a:ea typeface="微软雅黑" panose="020B0503020204020204" pitchFamily="34" charset="-122"/>
              </a:rPr>
              <a:t>交换机通过划分</a:t>
            </a:r>
            <a:r>
              <a:rPr kumimoji="1" lang="en-US" altLang="zh-CN" sz="2800" dirty="0">
                <a:latin typeface="微软雅黑" panose="020B0503020204020204" pitchFamily="34" charset="-122"/>
                <a:ea typeface="微软雅黑" panose="020B0503020204020204" pitchFamily="34" charset="-122"/>
              </a:rPr>
              <a:t>VLAN</a:t>
            </a:r>
            <a:r>
              <a:rPr kumimoji="1" lang="zh-CN" altLang="en-US" sz="2800" dirty="0">
                <a:latin typeface="微软雅黑" panose="020B0503020204020204" pitchFamily="34" charset="-122"/>
                <a:ea typeface="微软雅黑" panose="020B0503020204020204" pitchFamily="34" charset="-122"/>
              </a:rPr>
              <a:t>，来分隔广播域。</a:t>
            </a:r>
          </a:p>
        </p:txBody>
      </p:sp>
      <p:sp>
        <p:nvSpPr>
          <p:cNvPr id="8" name="日期占位符 36">
            <a:extLst>
              <a:ext uri="{FF2B5EF4-FFF2-40B4-BE49-F238E27FC236}">
                <a16:creationId xmlns:a16="http://schemas.microsoft.com/office/drawing/2014/main" id="{5BD9E6FE-65F6-4674-A431-777A7A07EA07}"/>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9923DEE4-1E25-4607-8AAF-E68AD79D9A4D}"/>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124</a:t>
            </a:fld>
            <a:endParaRPr kumimoji="1" lang="zh-CN" altLang="en-US" dirty="0"/>
          </a:p>
        </p:txBody>
      </p:sp>
    </p:spTree>
    <p:extLst>
      <p:ext uri="{BB962C8B-B14F-4D97-AF65-F5344CB8AC3E}">
        <p14:creationId xmlns:p14="http://schemas.microsoft.com/office/powerpoint/2010/main" val="302864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1" end="1"/>
                                            </p:txEl>
                                          </p:spTgt>
                                        </p:tgtEl>
                                        <p:attrNameLst>
                                          <p:attrName>style.visibility</p:attrName>
                                        </p:attrNameLst>
                                      </p:cBhvr>
                                      <p:to>
                                        <p:strVal val="visible"/>
                                      </p:to>
                                    </p:set>
                                    <p:animEffect transition="in" filter="fade">
                                      <p:cBhvr>
                                        <p:cTn id="7" dur="500"/>
                                        <p:tgtEl>
                                          <p:spTgt spid="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2" end="2"/>
                                            </p:txEl>
                                          </p:spTgt>
                                        </p:tgtEl>
                                        <p:attrNameLst>
                                          <p:attrName>style.visibility</p:attrName>
                                        </p:attrNameLst>
                                      </p:cBhvr>
                                      <p:to>
                                        <p:strVal val="visible"/>
                                      </p:to>
                                    </p:set>
                                    <p:animEffect transition="in" filter="fade">
                                      <p:cBhvr>
                                        <p:cTn id="12" dur="500"/>
                                        <p:tgtEl>
                                          <p:spTgt spid="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3" end="3"/>
                                            </p:txEl>
                                          </p:spTgt>
                                        </p:tgtEl>
                                        <p:attrNameLst>
                                          <p:attrName>style.visibility</p:attrName>
                                        </p:attrNameLst>
                                      </p:cBhvr>
                                      <p:to>
                                        <p:strVal val="visible"/>
                                      </p:to>
                                    </p:set>
                                    <p:animEffect transition="in" filter="fade">
                                      <p:cBhvr>
                                        <p:cTn id="17" dur="500"/>
                                        <p:tgtEl>
                                          <p:spTgt spid="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Rectangle 2">
            <a:extLst>
              <a:ext uri="{FF2B5EF4-FFF2-40B4-BE49-F238E27FC236}">
                <a16:creationId xmlns:a16="http://schemas.microsoft.com/office/drawing/2014/main" id="{5DA5B76A-B250-4026-9133-1F6E6E27A832}"/>
              </a:ext>
            </a:extLst>
          </p:cNvPr>
          <p:cNvSpPr>
            <a:spLocks noChangeAspect="1" noChangeArrowheads="1"/>
          </p:cNvSpPr>
          <p:nvPr/>
        </p:nvSpPr>
        <p:spPr bwMode="auto">
          <a:xfrm>
            <a:off x="6999770" y="2749922"/>
            <a:ext cx="1354138" cy="3495510"/>
          </a:xfrm>
          <a:prstGeom prst="rect">
            <a:avLst/>
          </a:prstGeom>
          <a:solidFill>
            <a:srgbClr val="E7D1E7"/>
          </a:solidFill>
          <a:ln>
            <a:noFill/>
          </a:ln>
        </p:spPr>
        <p:txBody>
          <a:bodyPr anchor="ctr"/>
          <a:lstStyle/>
          <a:p>
            <a:endParaRPr lang="zh-CN" altLang="en-US"/>
          </a:p>
        </p:txBody>
      </p:sp>
      <p:sp>
        <p:nvSpPr>
          <p:cNvPr id="316" name="Rectangle 3">
            <a:extLst>
              <a:ext uri="{FF2B5EF4-FFF2-40B4-BE49-F238E27FC236}">
                <a16:creationId xmlns:a16="http://schemas.microsoft.com/office/drawing/2014/main" id="{E178B51A-FD12-40A9-B107-DAA05BFFA81F}"/>
              </a:ext>
            </a:extLst>
          </p:cNvPr>
          <p:cNvSpPr>
            <a:spLocks noChangeAspect="1" noChangeArrowheads="1"/>
          </p:cNvSpPr>
          <p:nvPr/>
        </p:nvSpPr>
        <p:spPr bwMode="auto">
          <a:xfrm>
            <a:off x="5131459" y="2770922"/>
            <a:ext cx="1354137" cy="3474510"/>
          </a:xfrm>
          <a:prstGeom prst="rect">
            <a:avLst/>
          </a:prstGeom>
          <a:solidFill>
            <a:schemeClr val="accent1">
              <a:lumMod val="20000"/>
              <a:lumOff val="80000"/>
            </a:schemeClr>
          </a:solidFill>
          <a:ln>
            <a:noFill/>
          </a:ln>
        </p:spPr>
        <p:txBody>
          <a:bodyPr anchor="ctr"/>
          <a:lstStyle/>
          <a:p>
            <a:endParaRPr lang="zh-CN" altLang="en-US"/>
          </a:p>
        </p:txBody>
      </p:sp>
      <p:sp>
        <p:nvSpPr>
          <p:cNvPr id="8" name="箭头: 左右 7">
            <a:extLst>
              <a:ext uri="{FF2B5EF4-FFF2-40B4-BE49-F238E27FC236}">
                <a16:creationId xmlns:a16="http://schemas.microsoft.com/office/drawing/2014/main" id="{1ADA9D87-66F1-40A8-BC2B-C7161DA743FC}"/>
              </a:ext>
            </a:extLst>
          </p:cNvPr>
          <p:cNvSpPr/>
          <p:nvPr/>
        </p:nvSpPr>
        <p:spPr>
          <a:xfrm rot="512635">
            <a:off x="6032826" y="3480356"/>
            <a:ext cx="1368029" cy="488625"/>
          </a:xfrm>
          <a:prstGeom prst="lef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二层通信</a:t>
            </a:r>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en-US" altLang="zh-CN" sz="2400" dirty="0">
                <a:latin typeface="微软雅黑" panose="020B0503020204020204" pitchFamily="34" charset="-122"/>
                <a:ea typeface="微软雅黑" panose="020B0503020204020204" pitchFamily="34" charset="-122"/>
              </a:rPr>
              <a:t>VLAN</a:t>
            </a:r>
            <a:r>
              <a:rPr kumimoji="1" lang="zh-CN" altLang="en-US" sz="2400" dirty="0">
                <a:latin typeface="微软雅黑" panose="020B0503020204020204" pitchFamily="34" charset="-122"/>
                <a:ea typeface="微软雅黑" panose="020B0503020204020204" pitchFamily="34" charset="-122"/>
              </a:rPr>
              <a:t>是一个在物理网络上根据用途，工作组、应用等来</a:t>
            </a:r>
            <a:r>
              <a:rPr kumimoji="1" lang="zh-CN" altLang="en-US" sz="2400" dirty="0">
                <a:solidFill>
                  <a:srgbClr val="C00000"/>
                </a:solidFill>
                <a:latin typeface="微软雅黑" panose="020B0503020204020204" pitchFamily="34" charset="-122"/>
                <a:ea typeface="微软雅黑" panose="020B0503020204020204" pitchFamily="34" charset="-122"/>
              </a:rPr>
              <a:t>逻辑划分</a:t>
            </a:r>
            <a:r>
              <a:rPr kumimoji="1" lang="zh-CN" altLang="en-US" sz="2400" dirty="0">
                <a:latin typeface="微软雅黑" panose="020B0503020204020204" pitchFamily="34" charset="-122"/>
                <a:ea typeface="微软雅黑" panose="020B0503020204020204" pitchFamily="34" charset="-122"/>
              </a:rPr>
              <a:t>的局域网络，与用户的物理位置没有关系。</a:t>
            </a:r>
          </a:p>
          <a:p>
            <a:pPr>
              <a:lnSpc>
                <a:spcPct val="120000"/>
              </a:lnSpc>
            </a:pPr>
            <a:endParaRPr kumimoji="1" lang="zh-CN" altLang="en-US" dirty="0">
              <a:latin typeface="微软雅黑" panose="020B0503020204020204" pitchFamily="34" charset="-122"/>
              <a:ea typeface="微软雅黑" panose="020B0503020204020204" pitchFamily="34" charset="-122"/>
            </a:endParaRPr>
          </a:p>
          <a:p>
            <a:pPr>
              <a:lnSpc>
                <a:spcPct val="120000"/>
              </a:lnSpc>
            </a:pPr>
            <a:endParaRPr lang="en-US" altLang="zh-CN" sz="2800" dirty="0">
              <a:latin typeface="微软雅黑" panose="020B0503020204020204" pitchFamily="34" charset="-122"/>
              <a:ea typeface="微软雅黑" panose="020B0503020204020204" pitchFamily="34" charset="-122"/>
            </a:endParaRPr>
          </a:p>
        </p:txBody>
      </p:sp>
      <p:grpSp>
        <p:nvGrpSpPr>
          <p:cNvPr id="317" name="Group 6">
            <a:extLst>
              <a:ext uri="{FF2B5EF4-FFF2-40B4-BE49-F238E27FC236}">
                <a16:creationId xmlns:a16="http://schemas.microsoft.com/office/drawing/2014/main" id="{914323FA-8655-4E84-B083-8116C445C88E}"/>
              </a:ext>
            </a:extLst>
          </p:cNvPr>
          <p:cNvGrpSpPr>
            <a:grpSpLocks noChangeAspect="1"/>
          </p:cNvGrpSpPr>
          <p:nvPr/>
        </p:nvGrpSpPr>
        <p:grpSpPr bwMode="auto">
          <a:xfrm>
            <a:off x="937108" y="2573545"/>
            <a:ext cx="3563937" cy="3660775"/>
            <a:chOff x="0" y="0"/>
            <a:chExt cx="681" cy="647"/>
          </a:xfrm>
        </p:grpSpPr>
        <p:sp>
          <p:nvSpPr>
            <p:cNvPr id="318" name="AutoShape 7">
              <a:extLst>
                <a:ext uri="{FF2B5EF4-FFF2-40B4-BE49-F238E27FC236}">
                  <a16:creationId xmlns:a16="http://schemas.microsoft.com/office/drawing/2014/main" id="{94F3DA62-2F55-49E1-9535-3806E4920CA1}"/>
                </a:ext>
              </a:extLst>
            </p:cNvPr>
            <p:cNvSpPr>
              <a:spLocks noChangeAspect="1" noChangeArrowheads="1" noTextEdit="1"/>
            </p:cNvSpPr>
            <p:nvPr/>
          </p:nvSpPr>
          <p:spPr bwMode="auto">
            <a:xfrm>
              <a:off x="0" y="0"/>
              <a:ext cx="681"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9" name="未知">
              <a:extLst>
                <a:ext uri="{FF2B5EF4-FFF2-40B4-BE49-F238E27FC236}">
                  <a16:creationId xmlns:a16="http://schemas.microsoft.com/office/drawing/2014/main" id="{4E0F9B5E-F6C1-440D-92A4-B66A9F828B92}"/>
                </a:ext>
              </a:extLst>
            </p:cNvPr>
            <p:cNvSpPr>
              <a:spLocks noChangeAspect="1"/>
            </p:cNvSpPr>
            <p:nvPr/>
          </p:nvSpPr>
          <p:spPr bwMode="auto">
            <a:xfrm>
              <a:off x="-1" y="252"/>
              <a:ext cx="681" cy="394"/>
            </a:xfrm>
            <a:custGeom>
              <a:avLst/>
              <a:gdLst>
                <a:gd name="T0" fmla="*/ 681 w 681"/>
                <a:gd name="T1" fmla="*/ 221 h 394"/>
                <a:gd name="T2" fmla="*/ 383 w 681"/>
                <a:gd name="T3" fmla="*/ 394 h 394"/>
                <a:gd name="T4" fmla="*/ 0 w 681"/>
                <a:gd name="T5" fmla="*/ 173 h 394"/>
                <a:gd name="T6" fmla="*/ 299 w 681"/>
                <a:gd name="T7" fmla="*/ 0 h 394"/>
                <a:gd name="T8" fmla="*/ 681 w 681"/>
                <a:gd name="T9" fmla="*/ 221 h 394"/>
                <a:gd name="T10" fmla="*/ 681 w 681"/>
                <a:gd name="T11" fmla="*/ 221 h 394"/>
                <a:gd name="T12" fmla="*/ 681 w 681"/>
                <a:gd name="T13" fmla="*/ 221 h 394"/>
                <a:gd name="T14" fmla="*/ 681 w 681"/>
                <a:gd name="T15" fmla="*/ 221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1" h="394">
                  <a:moveTo>
                    <a:pt x="681" y="221"/>
                  </a:moveTo>
                  <a:lnTo>
                    <a:pt x="383" y="394"/>
                  </a:lnTo>
                  <a:lnTo>
                    <a:pt x="0" y="173"/>
                  </a:lnTo>
                  <a:lnTo>
                    <a:pt x="299" y="0"/>
                  </a:lnTo>
                  <a:lnTo>
                    <a:pt x="681" y="221"/>
                  </a:lnTo>
                  <a:lnTo>
                    <a:pt x="681" y="221"/>
                  </a:lnTo>
                  <a:lnTo>
                    <a:pt x="681" y="221"/>
                  </a:lnTo>
                  <a:lnTo>
                    <a:pt x="681" y="22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未知">
              <a:extLst>
                <a:ext uri="{FF2B5EF4-FFF2-40B4-BE49-F238E27FC236}">
                  <a16:creationId xmlns:a16="http://schemas.microsoft.com/office/drawing/2014/main" id="{513D4EF9-113D-412A-9B16-9D76F79E1357}"/>
                </a:ext>
              </a:extLst>
            </p:cNvPr>
            <p:cNvSpPr>
              <a:spLocks noChangeAspect="1"/>
            </p:cNvSpPr>
            <p:nvPr/>
          </p:nvSpPr>
          <p:spPr bwMode="auto">
            <a:xfrm>
              <a:off x="387" y="436"/>
              <a:ext cx="118" cy="115"/>
            </a:xfrm>
            <a:custGeom>
              <a:avLst/>
              <a:gdLst>
                <a:gd name="T0" fmla="*/ 118 w 118"/>
                <a:gd name="T1" fmla="*/ 0 h 115"/>
                <a:gd name="T2" fmla="*/ 118 w 118"/>
                <a:gd name="T3" fmla="*/ 47 h 115"/>
                <a:gd name="T4" fmla="*/ 0 w 118"/>
                <a:gd name="T5" fmla="*/ 115 h 115"/>
                <a:gd name="T6" fmla="*/ 0 w 118"/>
                <a:gd name="T7" fmla="*/ 68 h 115"/>
                <a:gd name="T8" fmla="*/ 118 w 118"/>
                <a:gd name="T9" fmla="*/ 0 h 115"/>
                <a:gd name="T10" fmla="*/ 118 w 118"/>
                <a:gd name="T11" fmla="*/ 0 h 115"/>
                <a:gd name="T12" fmla="*/ 118 w 118"/>
                <a:gd name="T13" fmla="*/ 0 h 115"/>
                <a:gd name="T14" fmla="*/ 118 w 1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15">
                  <a:moveTo>
                    <a:pt x="118" y="0"/>
                  </a:moveTo>
                  <a:lnTo>
                    <a:pt x="118" y="47"/>
                  </a:lnTo>
                  <a:lnTo>
                    <a:pt x="0" y="115"/>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未知">
              <a:extLst>
                <a:ext uri="{FF2B5EF4-FFF2-40B4-BE49-F238E27FC236}">
                  <a16:creationId xmlns:a16="http://schemas.microsoft.com/office/drawing/2014/main" id="{DAC8550A-4760-4766-B85A-23310ACEEF04}"/>
                </a:ext>
              </a:extLst>
            </p:cNvPr>
            <p:cNvSpPr>
              <a:spLocks noChangeAspect="1"/>
            </p:cNvSpPr>
            <p:nvPr/>
          </p:nvSpPr>
          <p:spPr bwMode="auto">
            <a:xfrm>
              <a:off x="204" y="398"/>
              <a:ext cx="183" cy="153"/>
            </a:xfrm>
            <a:custGeom>
              <a:avLst/>
              <a:gdLst>
                <a:gd name="T0" fmla="*/ 183 w 183"/>
                <a:gd name="T1" fmla="*/ 106 h 153"/>
                <a:gd name="T2" fmla="*/ 183 w 183"/>
                <a:gd name="T3" fmla="*/ 153 h 153"/>
                <a:gd name="T4" fmla="*/ 0 w 183"/>
                <a:gd name="T5" fmla="*/ 48 h 153"/>
                <a:gd name="T6" fmla="*/ 0 w 183"/>
                <a:gd name="T7" fmla="*/ 0 h 153"/>
                <a:gd name="T8" fmla="*/ 183 w 183"/>
                <a:gd name="T9" fmla="*/ 106 h 153"/>
                <a:gd name="T10" fmla="*/ 183 w 183"/>
                <a:gd name="T11" fmla="*/ 106 h 153"/>
                <a:gd name="T12" fmla="*/ 183 w 183"/>
                <a:gd name="T13" fmla="*/ 106 h 153"/>
                <a:gd name="T14" fmla="*/ 183 w 183"/>
                <a:gd name="T15" fmla="*/ 106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53">
                  <a:moveTo>
                    <a:pt x="183" y="106"/>
                  </a:moveTo>
                  <a:lnTo>
                    <a:pt x="183" y="153"/>
                  </a:lnTo>
                  <a:lnTo>
                    <a:pt x="0" y="48"/>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 name="未知">
              <a:extLst>
                <a:ext uri="{FF2B5EF4-FFF2-40B4-BE49-F238E27FC236}">
                  <a16:creationId xmlns:a16="http://schemas.microsoft.com/office/drawing/2014/main" id="{66B54F91-1D67-4F7D-88B8-FA3B504BBDDE}"/>
                </a:ext>
              </a:extLst>
            </p:cNvPr>
            <p:cNvSpPr>
              <a:spLocks noChangeAspect="1"/>
            </p:cNvSpPr>
            <p:nvPr/>
          </p:nvSpPr>
          <p:spPr bwMode="auto">
            <a:xfrm>
              <a:off x="204" y="330"/>
              <a:ext cx="301" cy="174"/>
            </a:xfrm>
            <a:custGeom>
              <a:avLst/>
              <a:gdLst>
                <a:gd name="T0" fmla="*/ 301 w 301"/>
                <a:gd name="T1" fmla="*/ 106 h 174"/>
                <a:gd name="T2" fmla="*/ 183 w 301"/>
                <a:gd name="T3" fmla="*/ 174 h 174"/>
                <a:gd name="T4" fmla="*/ 0 w 301"/>
                <a:gd name="T5" fmla="*/ 68 h 174"/>
                <a:gd name="T6" fmla="*/ 118 w 301"/>
                <a:gd name="T7" fmla="*/ 0 h 174"/>
                <a:gd name="T8" fmla="*/ 301 w 301"/>
                <a:gd name="T9" fmla="*/ 106 h 174"/>
                <a:gd name="T10" fmla="*/ 301 w 301"/>
                <a:gd name="T11" fmla="*/ 106 h 174"/>
                <a:gd name="T12" fmla="*/ 301 w 301"/>
                <a:gd name="T13" fmla="*/ 106 h 174"/>
                <a:gd name="T14" fmla="*/ 301 w 301"/>
                <a:gd name="T15" fmla="*/ 106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6"/>
                  </a:moveTo>
                  <a:lnTo>
                    <a:pt x="183" y="174"/>
                  </a:lnTo>
                  <a:lnTo>
                    <a:pt x="0" y="68"/>
                  </a:lnTo>
                  <a:lnTo>
                    <a:pt x="118" y="0"/>
                  </a:lnTo>
                  <a:lnTo>
                    <a:pt x="301" y="106"/>
                  </a:lnTo>
                  <a:lnTo>
                    <a:pt x="301" y="106"/>
                  </a:lnTo>
                  <a:lnTo>
                    <a:pt x="301" y="106"/>
                  </a:lnTo>
                  <a:lnTo>
                    <a:pt x="301" y="1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未知">
              <a:extLst>
                <a:ext uri="{FF2B5EF4-FFF2-40B4-BE49-F238E27FC236}">
                  <a16:creationId xmlns:a16="http://schemas.microsoft.com/office/drawing/2014/main" id="{0B5158FA-8D2B-4CBD-8DF9-0C7700039EB4}"/>
                </a:ext>
              </a:extLst>
            </p:cNvPr>
            <p:cNvSpPr>
              <a:spLocks noChangeAspect="1"/>
            </p:cNvSpPr>
            <p:nvPr/>
          </p:nvSpPr>
          <p:spPr bwMode="auto">
            <a:xfrm>
              <a:off x="387" y="395"/>
              <a:ext cx="118" cy="103"/>
            </a:xfrm>
            <a:custGeom>
              <a:avLst/>
              <a:gdLst>
                <a:gd name="T0" fmla="*/ 118 w 118"/>
                <a:gd name="T1" fmla="*/ 0 h 103"/>
                <a:gd name="T2" fmla="*/ 118 w 118"/>
                <a:gd name="T3" fmla="*/ 34 h 103"/>
                <a:gd name="T4" fmla="*/ 0 w 118"/>
                <a:gd name="T5" fmla="*/ 103 h 103"/>
                <a:gd name="T6" fmla="*/ 0 w 118"/>
                <a:gd name="T7" fmla="*/ 69 h 103"/>
                <a:gd name="T8" fmla="*/ 118 w 118"/>
                <a:gd name="T9" fmla="*/ 0 h 103"/>
                <a:gd name="T10" fmla="*/ 118 w 118"/>
                <a:gd name="T11" fmla="*/ 0 h 103"/>
                <a:gd name="T12" fmla="*/ 118 w 118"/>
                <a:gd name="T13" fmla="*/ 0 h 103"/>
                <a:gd name="T14" fmla="*/ 118 w 118"/>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8" y="0"/>
                  </a:moveTo>
                  <a:lnTo>
                    <a:pt x="118" y="34"/>
                  </a:lnTo>
                  <a:lnTo>
                    <a:pt x="0" y="103"/>
                  </a:lnTo>
                  <a:lnTo>
                    <a:pt x="0" y="69"/>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未知">
              <a:extLst>
                <a:ext uri="{FF2B5EF4-FFF2-40B4-BE49-F238E27FC236}">
                  <a16:creationId xmlns:a16="http://schemas.microsoft.com/office/drawing/2014/main" id="{F26A8894-F5E6-426C-9BA8-64B140ED8CBB}"/>
                </a:ext>
              </a:extLst>
            </p:cNvPr>
            <p:cNvSpPr>
              <a:spLocks noChangeAspect="1"/>
            </p:cNvSpPr>
            <p:nvPr/>
          </p:nvSpPr>
          <p:spPr bwMode="auto">
            <a:xfrm>
              <a:off x="204" y="358"/>
              <a:ext cx="183" cy="140"/>
            </a:xfrm>
            <a:custGeom>
              <a:avLst/>
              <a:gdLst>
                <a:gd name="T0" fmla="*/ 183 w 183"/>
                <a:gd name="T1" fmla="*/ 106 h 140"/>
                <a:gd name="T2" fmla="*/ 183 w 183"/>
                <a:gd name="T3" fmla="*/ 140 h 140"/>
                <a:gd name="T4" fmla="*/ 0 w 183"/>
                <a:gd name="T5" fmla="*/ 34 h 140"/>
                <a:gd name="T6" fmla="*/ 0 w 183"/>
                <a:gd name="T7" fmla="*/ 0 h 140"/>
                <a:gd name="T8" fmla="*/ 183 w 183"/>
                <a:gd name="T9" fmla="*/ 106 h 140"/>
                <a:gd name="T10" fmla="*/ 183 w 183"/>
                <a:gd name="T11" fmla="*/ 106 h 140"/>
                <a:gd name="T12" fmla="*/ 183 w 183"/>
                <a:gd name="T13" fmla="*/ 106 h 140"/>
                <a:gd name="T14" fmla="*/ 183 w 183"/>
                <a:gd name="T15" fmla="*/ 106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6"/>
                  </a:moveTo>
                  <a:lnTo>
                    <a:pt x="183" y="140"/>
                  </a:lnTo>
                  <a:lnTo>
                    <a:pt x="0" y="34"/>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未知">
              <a:extLst>
                <a:ext uri="{FF2B5EF4-FFF2-40B4-BE49-F238E27FC236}">
                  <a16:creationId xmlns:a16="http://schemas.microsoft.com/office/drawing/2014/main" id="{5765E756-6CB6-4764-A90A-DEDE086F384E}"/>
                </a:ext>
              </a:extLst>
            </p:cNvPr>
            <p:cNvSpPr>
              <a:spLocks noChangeAspect="1"/>
            </p:cNvSpPr>
            <p:nvPr/>
          </p:nvSpPr>
          <p:spPr bwMode="auto">
            <a:xfrm>
              <a:off x="204" y="290"/>
              <a:ext cx="301" cy="174"/>
            </a:xfrm>
            <a:custGeom>
              <a:avLst/>
              <a:gdLst>
                <a:gd name="T0" fmla="*/ 301 w 301"/>
                <a:gd name="T1" fmla="*/ 105 h 174"/>
                <a:gd name="T2" fmla="*/ 183 w 301"/>
                <a:gd name="T3" fmla="*/ 174 h 174"/>
                <a:gd name="T4" fmla="*/ 0 w 301"/>
                <a:gd name="T5" fmla="*/ 68 h 174"/>
                <a:gd name="T6" fmla="*/ 118 w 301"/>
                <a:gd name="T7" fmla="*/ 0 h 174"/>
                <a:gd name="T8" fmla="*/ 301 w 301"/>
                <a:gd name="T9" fmla="*/ 105 h 174"/>
                <a:gd name="T10" fmla="*/ 301 w 301"/>
                <a:gd name="T11" fmla="*/ 105 h 174"/>
                <a:gd name="T12" fmla="*/ 301 w 301"/>
                <a:gd name="T13" fmla="*/ 105 h 174"/>
                <a:gd name="T14" fmla="*/ 301 w 301"/>
                <a:gd name="T15" fmla="*/ 10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5"/>
                  </a:moveTo>
                  <a:lnTo>
                    <a:pt x="183" y="174"/>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6" name="未知">
              <a:extLst>
                <a:ext uri="{FF2B5EF4-FFF2-40B4-BE49-F238E27FC236}">
                  <a16:creationId xmlns:a16="http://schemas.microsoft.com/office/drawing/2014/main" id="{5733149F-729F-4370-A5DE-B935B542EA69}"/>
                </a:ext>
              </a:extLst>
            </p:cNvPr>
            <p:cNvSpPr>
              <a:spLocks noChangeAspect="1"/>
            </p:cNvSpPr>
            <p:nvPr/>
          </p:nvSpPr>
          <p:spPr bwMode="auto">
            <a:xfrm>
              <a:off x="387" y="354"/>
              <a:ext cx="118" cy="102"/>
            </a:xfrm>
            <a:custGeom>
              <a:avLst/>
              <a:gdLst>
                <a:gd name="T0" fmla="*/ 118 w 118"/>
                <a:gd name="T1" fmla="*/ 0 h 102"/>
                <a:gd name="T2" fmla="*/ 118 w 118"/>
                <a:gd name="T3" fmla="*/ 34 h 102"/>
                <a:gd name="T4" fmla="*/ 0 w 118"/>
                <a:gd name="T5" fmla="*/ 102 h 102"/>
                <a:gd name="T6" fmla="*/ 0 w 118"/>
                <a:gd name="T7" fmla="*/ 68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 name="未知">
              <a:extLst>
                <a:ext uri="{FF2B5EF4-FFF2-40B4-BE49-F238E27FC236}">
                  <a16:creationId xmlns:a16="http://schemas.microsoft.com/office/drawing/2014/main" id="{B7D8FEE9-030E-400F-BEC4-9B925AE9613B}"/>
                </a:ext>
              </a:extLst>
            </p:cNvPr>
            <p:cNvSpPr>
              <a:spLocks noChangeAspect="1"/>
            </p:cNvSpPr>
            <p:nvPr/>
          </p:nvSpPr>
          <p:spPr bwMode="auto">
            <a:xfrm>
              <a:off x="204" y="317"/>
              <a:ext cx="183" cy="139"/>
            </a:xfrm>
            <a:custGeom>
              <a:avLst/>
              <a:gdLst>
                <a:gd name="T0" fmla="*/ 183 w 183"/>
                <a:gd name="T1" fmla="*/ 105 h 139"/>
                <a:gd name="T2" fmla="*/ 183 w 183"/>
                <a:gd name="T3" fmla="*/ 139 h 139"/>
                <a:gd name="T4" fmla="*/ 0 w 183"/>
                <a:gd name="T5" fmla="*/ 34 h 139"/>
                <a:gd name="T6" fmla="*/ 0 w 183"/>
                <a:gd name="T7" fmla="*/ 0 h 139"/>
                <a:gd name="T8" fmla="*/ 183 w 183"/>
                <a:gd name="T9" fmla="*/ 105 h 139"/>
                <a:gd name="T10" fmla="*/ 183 w 183"/>
                <a:gd name="T11" fmla="*/ 105 h 139"/>
                <a:gd name="T12" fmla="*/ 183 w 183"/>
                <a:gd name="T13" fmla="*/ 105 h 139"/>
                <a:gd name="T14" fmla="*/ 183 w 183"/>
                <a:gd name="T15" fmla="*/ 105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39">
                  <a:moveTo>
                    <a:pt x="183" y="105"/>
                  </a:moveTo>
                  <a:lnTo>
                    <a:pt x="183" y="139"/>
                  </a:lnTo>
                  <a:lnTo>
                    <a:pt x="0" y="34"/>
                  </a:lnTo>
                  <a:lnTo>
                    <a:pt x="0" y="0"/>
                  </a:lnTo>
                  <a:lnTo>
                    <a:pt x="183" y="105"/>
                  </a:lnTo>
                  <a:lnTo>
                    <a:pt x="183" y="105"/>
                  </a:lnTo>
                  <a:lnTo>
                    <a:pt x="183" y="105"/>
                  </a:lnTo>
                  <a:lnTo>
                    <a:pt x="183" y="10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未知">
              <a:extLst>
                <a:ext uri="{FF2B5EF4-FFF2-40B4-BE49-F238E27FC236}">
                  <a16:creationId xmlns:a16="http://schemas.microsoft.com/office/drawing/2014/main" id="{94801A75-DB0A-4AA0-8080-45B636A5E78F}"/>
                </a:ext>
              </a:extLst>
            </p:cNvPr>
            <p:cNvSpPr>
              <a:spLocks noChangeAspect="1"/>
            </p:cNvSpPr>
            <p:nvPr/>
          </p:nvSpPr>
          <p:spPr bwMode="auto">
            <a:xfrm>
              <a:off x="204" y="249"/>
              <a:ext cx="301" cy="173"/>
            </a:xfrm>
            <a:custGeom>
              <a:avLst/>
              <a:gdLst>
                <a:gd name="T0" fmla="*/ 301 w 301"/>
                <a:gd name="T1" fmla="*/ 105 h 173"/>
                <a:gd name="T2" fmla="*/ 183 w 301"/>
                <a:gd name="T3" fmla="*/ 173 h 173"/>
                <a:gd name="T4" fmla="*/ 0 w 301"/>
                <a:gd name="T5" fmla="*/ 68 h 173"/>
                <a:gd name="T6" fmla="*/ 118 w 301"/>
                <a:gd name="T7" fmla="*/ 0 h 173"/>
                <a:gd name="T8" fmla="*/ 301 w 301"/>
                <a:gd name="T9" fmla="*/ 105 h 173"/>
                <a:gd name="T10" fmla="*/ 301 w 301"/>
                <a:gd name="T11" fmla="*/ 105 h 173"/>
                <a:gd name="T12" fmla="*/ 301 w 301"/>
                <a:gd name="T13" fmla="*/ 105 h 173"/>
                <a:gd name="T14" fmla="*/ 301 w 301"/>
                <a:gd name="T15" fmla="*/ 105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3">
                  <a:moveTo>
                    <a:pt x="301" y="105"/>
                  </a:moveTo>
                  <a:lnTo>
                    <a:pt x="183" y="173"/>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未知">
              <a:extLst>
                <a:ext uri="{FF2B5EF4-FFF2-40B4-BE49-F238E27FC236}">
                  <a16:creationId xmlns:a16="http://schemas.microsoft.com/office/drawing/2014/main" id="{1B1BE2B8-BE64-40A6-95ED-D06D3CB881F9}"/>
                </a:ext>
              </a:extLst>
            </p:cNvPr>
            <p:cNvSpPr>
              <a:spLocks noChangeAspect="1"/>
            </p:cNvSpPr>
            <p:nvPr/>
          </p:nvSpPr>
          <p:spPr bwMode="auto">
            <a:xfrm>
              <a:off x="387" y="313"/>
              <a:ext cx="118" cy="102"/>
            </a:xfrm>
            <a:custGeom>
              <a:avLst/>
              <a:gdLst>
                <a:gd name="T0" fmla="*/ 118 w 118"/>
                <a:gd name="T1" fmla="*/ 0 h 102"/>
                <a:gd name="T2" fmla="*/ 118 w 118"/>
                <a:gd name="T3" fmla="*/ 34 h 102"/>
                <a:gd name="T4" fmla="*/ 0 w 118"/>
                <a:gd name="T5" fmla="*/ 102 h 102"/>
                <a:gd name="T6" fmla="*/ 0 w 118"/>
                <a:gd name="T7" fmla="*/ 68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未知">
              <a:extLst>
                <a:ext uri="{FF2B5EF4-FFF2-40B4-BE49-F238E27FC236}">
                  <a16:creationId xmlns:a16="http://schemas.microsoft.com/office/drawing/2014/main" id="{9E671B43-0376-4F94-8F9F-0E236E9141DF}"/>
                </a:ext>
              </a:extLst>
            </p:cNvPr>
            <p:cNvSpPr>
              <a:spLocks noChangeAspect="1"/>
            </p:cNvSpPr>
            <p:nvPr/>
          </p:nvSpPr>
          <p:spPr bwMode="auto">
            <a:xfrm>
              <a:off x="204" y="275"/>
              <a:ext cx="183" cy="140"/>
            </a:xfrm>
            <a:custGeom>
              <a:avLst/>
              <a:gdLst>
                <a:gd name="T0" fmla="*/ 183 w 183"/>
                <a:gd name="T1" fmla="*/ 106 h 140"/>
                <a:gd name="T2" fmla="*/ 183 w 183"/>
                <a:gd name="T3" fmla="*/ 140 h 140"/>
                <a:gd name="T4" fmla="*/ 0 w 183"/>
                <a:gd name="T5" fmla="*/ 34 h 140"/>
                <a:gd name="T6" fmla="*/ 0 w 183"/>
                <a:gd name="T7" fmla="*/ 0 h 140"/>
                <a:gd name="T8" fmla="*/ 183 w 183"/>
                <a:gd name="T9" fmla="*/ 106 h 140"/>
                <a:gd name="T10" fmla="*/ 183 w 183"/>
                <a:gd name="T11" fmla="*/ 106 h 140"/>
                <a:gd name="T12" fmla="*/ 183 w 183"/>
                <a:gd name="T13" fmla="*/ 106 h 140"/>
                <a:gd name="T14" fmla="*/ 183 w 183"/>
                <a:gd name="T15" fmla="*/ 106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6"/>
                  </a:moveTo>
                  <a:lnTo>
                    <a:pt x="183" y="140"/>
                  </a:lnTo>
                  <a:lnTo>
                    <a:pt x="0" y="34"/>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未知">
              <a:extLst>
                <a:ext uri="{FF2B5EF4-FFF2-40B4-BE49-F238E27FC236}">
                  <a16:creationId xmlns:a16="http://schemas.microsoft.com/office/drawing/2014/main" id="{64F615F1-BF0A-43D6-A37C-9E88254B593B}"/>
                </a:ext>
              </a:extLst>
            </p:cNvPr>
            <p:cNvSpPr>
              <a:spLocks noChangeAspect="1"/>
            </p:cNvSpPr>
            <p:nvPr/>
          </p:nvSpPr>
          <p:spPr bwMode="auto">
            <a:xfrm>
              <a:off x="204" y="207"/>
              <a:ext cx="301" cy="174"/>
            </a:xfrm>
            <a:custGeom>
              <a:avLst/>
              <a:gdLst>
                <a:gd name="T0" fmla="*/ 301 w 301"/>
                <a:gd name="T1" fmla="*/ 106 h 174"/>
                <a:gd name="T2" fmla="*/ 183 w 301"/>
                <a:gd name="T3" fmla="*/ 174 h 174"/>
                <a:gd name="T4" fmla="*/ 0 w 301"/>
                <a:gd name="T5" fmla="*/ 68 h 174"/>
                <a:gd name="T6" fmla="*/ 118 w 301"/>
                <a:gd name="T7" fmla="*/ 0 h 174"/>
                <a:gd name="T8" fmla="*/ 301 w 301"/>
                <a:gd name="T9" fmla="*/ 106 h 174"/>
                <a:gd name="T10" fmla="*/ 301 w 301"/>
                <a:gd name="T11" fmla="*/ 106 h 174"/>
                <a:gd name="T12" fmla="*/ 301 w 301"/>
                <a:gd name="T13" fmla="*/ 106 h 174"/>
                <a:gd name="T14" fmla="*/ 301 w 301"/>
                <a:gd name="T15" fmla="*/ 106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6"/>
                  </a:moveTo>
                  <a:lnTo>
                    <a:pt x="183" y="174"/>
                  </a:lnTo>
                  <a:lnTo>
                    <a:pt x="0" y="68"/>
                  </a:lnTo>
                  <a:lnTo>
                    <a:pt x="118" y="0"/>
                  </a:lnTo>
                  <a:lnTo>
                    <a:pt x="301" y="106"/>
                  </a:lnTo>
                  <a:lnTo>
                    <a:pt x="301" y="106"/>
                  </a:lnTo>
                  <a:lnTo>
                    <a:pt x="301" y="106"/>
                  </a:lnTo>
                  <a:lnTo>
                    <a:pt x="301" y="1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2" name="未知">
              <a:extLst>
                <a:ext uri="{FF2B5EF4-FFF2-40B4-BE49-F238E27FC236}">
                  <a16:creationId xmlns:a16="http://schemas.microsoft.com/office/drawing/2014/main" id="{8533B650-F6BD-408E-8AF7-7580A43A04CA}"/>
                </a:ext>
              </a:extLst>
            </p:cNvPr>
            <p:cNvSpPr>
              <a:spLocks noChangeAspect="1"/>
            </p:cNvSpPr>
            <p:nvPr/>
          </p:nvSpPr>
          <p:spPr bwMode="auto">
            <a:xfrm>
              <a:off x="387" y="271"/>
              <a:ext cx="118" cy="102"/>
            </a:xfrm>
            <a:custGeom>
              <a:avLst/>
              <a:gdLst>
                <a:gd name="T0" fmla="*/ 118 w 118"/>
                <a:gd name="T1" fmla="*/ 0 h 102"/>
                <a:gd name="T2" fmla="*/ 118 w 118"/>
                <a:gd name="T3" fmla="*/ 34 h 102"/>
                <a:gd name="T4" fmla="*/ 0 w 118"/>
                <a:gd name="T5" fmla="*/ 102 h 102"/>
                <a:gd name="T6" fmla="*/ 0 w 118"/>
                <a:gd name="T7" fmla="*/ 68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未知">
              <a:extLst>
                <a:ext uri="{FF2B5EF4-FFF2-40B4-BE49-F238E27FC236}">
                  <a16:creationId xmlns:a16="http://schemas.microsoft.com/office/drawing/2014/main" id="{2938C8E3-8BD1-48CA-A433-CC17167CC24F}"/>
                </a:ext>
              </a:extLst>
            </p:cNvPr>
            <p:cNvSpPr>
              <a:spLocks noChangeAspect="1"/>
            </p:cNvSpPr>
            <p:nvPr/>
          </p:nvSpPr>
          <p:spPr bwMode="auto">
            <a:xfrm>
              <a:off x="204" y="234"/>
              <a:ext cx="183" cy="139"/>
            </a:xfrm>
            <a:custGeom>
              <a:avLst/>
              <a:gdLst>
                <a:gd name="T0" fmla="*/ 183 w 183"/>
                <a:gd name="T1" fmla="*/ 105 h 139"/>
                <a:gd name="T2" fmla="*/ 183 w 183"/>
                <a:gd name="T3" fmla="*/ 139 h 139"/>
                <a:gd name="T4" fmla="*/ 0 w 183"/>
                <a:gd name="T5" fmla="*/ 34 h 139"/>
                <a:gd name="T6" fmla="*/ 0 w 183"/>
                <a:gd name="T7" fmla="*/ 0 h 139"/>
                <a:gd name="T8" fmla="*/ 183 w 183"/>
                <a:gd name="T9" fmla="*/ 105 h 139"/>
                <a:gd name="T10" fmla="*/ 183 w 183"/>
                <a:gd name="T11" fmla="*/ 105 h 139"/>
                <a:gd name="T12" fmla="*/ 183 w 183"/>
                <a:gd name="T13" fmla="*/ 105 h 139"/>
                <a:gd name="T14" fmla="*/ 183 w 183"/>
                <a:gd name="T15" fmla="*/ 105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39">
                  <a:moveTo>
                    <a:pt x="183" y="105"/>
                  </a:moveTo>
                  <a:lnTo>
                    <a:pt x="183" y="139"/>
                  </a:lnTo>
                  <a:lnTo>
                    <a:pt x="0" y="34"/>
                  </a:lnTo>
                  <a:lnTo>
                    <a:pt x="0" y="0"/>
                  </a:lnTo>
                  <a:lnTo>
                    <a:pt x="183" y="105"/>
                  </a:lnTo>
                  <a:lnTo>
                    <a:pt x="183" y="105"/>
                  </a:lnTo>
                  <a:lnTo>
                    <a:pt x="183" y="105"/>
                  </a:lnTo>
                  <a:lnTo>
                    <a:pt x="183" y="10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未知">
              <a:extLst>
                <a:ext uri="{FF2B5EF4-FFF2-40B4-BE49-F238E27FC236}">
                  <a16:creationId xmlns:a16="http://schemas.microsoft.com/office/drawing/2014/main" id="{F85835F7-A093-4E4F-A177-ACF5BFCC5BC1}"/>
                </a:ext>
              </a:extLst>
            </p:cNvPr>
            <p:cNvSpPr>
              <a:spLocks noChangeAspect="1"/>
            </p:cNvSpPr>
            <p:nvPr/>
          </p:nvSpPr>
          <p:spPr bwMode="auto">
            <a:xfrm>
              <a:off x="204" y="166"/>
              <a:ext cx="301" cy="173"/>
            </a:xfrm>
            <a:custGeom>
              <a:avLst/>
              <a:gdLst>
                <a:gd name="T0" fmla="*/ 301 w 301"/>
                <a:gd name="T1" fmla="*/ 105 h 173"/>
                <a:gd name="T2" fmla="*/ 183 w 301"/>
                <a:gd name="T3" fmla="*/ 173 h 173"/>
                <a:gd name="T4" fmla="*/ 0 w 301"/>
                <a:gd name="T5" fmla="*/ 68 h 173"/>
                <a:gd name="T6" fmla="*/ 118 w 301"/>
                <a:gd name="T7" fmla="*/ 0 h 173"/>
                <a:gd name="T8" fmla="*/ 301 w 301"/>
                <a:gd name="T9" fmla="*/ 105 h 173"/>
                <a:gd name="T10" fmla="*/ 301 w 301"/>
                <a:gd name="T11" fmla="*/ 105 h 173"/>
                <a:gd name="T12" fmla="*/ 301 w 301"/>
                <a:gd name="T13" fmla="*/ 105 h 173"/>
                <a:gd name="T14" fmla="*/ 301 w 301"/>
                <a:gd name="T15" fmla="*/ 105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3">
                  <a:moveTo>
                    <a:pt x="301" y="105"/>
                  </a:moveTo>
                  <a:lnTo>
                    <a:pt x="183" y="173"/>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未知">
              <a:extLst>
                <a:ext uri="{FF2B5EF4-FFF2-40B4-BE49-F238E27FC236}">
                  <a16:creationId xmlns:a16="http://schemas.microsoft.com/office/drawing/2014/main" id="{7365A530-9E23-4F46-9A08-63F861B7D53F}"/>
                </a:ext>
              </a:extLst>
            </p:cNvPr>
            <p:cNvSpPr>
              <a:spLocks noChangeAspect="1"/>
            </p:cNvSpPr>
            <p:nvPr/>
          </p:nvSpPr>
          <p:spPr bwMode="auto">
            <a:xfrm>
              <a:off x="387" y="230"/>
              <a:ext cx="118" cy="102"/>
            </a:xfrm>
            <a:custGeom>
              <a:avLst/>
              <a:gdLst>
                <a:gd name="T0" fmla="*/ 118 w 118"/>
                <a:gd name="T1" fmla="*/ 0 h 102"/>
                <a:gd name="T2" fmla="*/ 118 w 118"/>
                <a:gd name="T3" fmla="*/ 34 h 102"/>
                <a:gd name="T4" fmla="*/ 0 w 118"/>
                <a:gd name="T5" fmla="*/ 102 h 102"/>
                <a:gd name="T6" fmla="*/ 0 w 118"/>
                <a:gd name="T7" fmla="*/ 68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未知">
              <a:extLst>
                <a:ext uri="{FF2B5EF4-FFF2-40B4-BE49-F238E27FC236}">
                  <a16:creationId xmlns:a16="http://schemas.microsoft.com/office/drawing/2014/main" id="{6B554509-6495-47BB-9E48-CCADA89D96DE}"/>
                </a:ext>
              </a:extLst>
            </p:cNvPr>
            <p:cNvSpPr>
              <a:spLocks noChangeAspect="1"/>
            </p:cNvSpPr>
            <p:nvPr/>
          </p:nvSpPr>
          <p:spPr bwMode="auto">
            <a:xfrm>
              <a:off x="204" y="192"/>
              <a:ext cx="183" cy="140"/>
            </a:xfrm>
            <a:custGeom>
              <a:avLst/>
              <a:gdLst>
                <a:gd name="T0" fmla="*/ 183 w 183"/>
                <a:gd name="T1" fmla="*/ 106 h 140"/>
                <a:gd name="T2" fmla="*/ 183 w 183"/>
                <a:gd name="T3" fmla="*/ 140 h 140"/>
                <a:gd name="T4" fmla="*/ 0 w 183"/>
                <a:gd name="T5" fmla="*/ 35 h 140"/>
                <a:gd name="T6" fmla="*/ 0 w 183"/>
                <a:gd name="T7" fmla="*/ 0 h 140"/>
                <a:gd name="T8" fmla="*/ 183 w 183"/>
                <a:gd name="T9" fmla="*/ 106 h 140"/>
                <a:gd name="T10" fmla="*/ 183 w 183"/>
                <a:gd name="T11" fmla="*/ 106 h 140"/>
                <a:gd name="T12" fmla="*/ 183 w 183"/>
                <a:gd name="T13" fmla="*/ 106 h 140"/>
                <a:gd name="T14" fmla="*/ 183 w 183"/>
                <a:gd name="T15" fmla="*/ 106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6"/>
                  </a:moveTo>
                  <a:lnTo>
                    <a:pt x="183" y="140"/>
                  </a:lnTo>
                  <a:lnTo>
                    <a:pt x="0" y="35"/>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未知">
              <a:extLst>
                <a:ext uri="{FF2B5EF4-FFF2-40B4-BE49-F238E27FC236}">
                  <a16:creationId xmlns:a16="http://schemas.microsoft.com/office/drawing/2014/main" id="{14E605B3-FDFE-41F4-B67C-960CA6DF4192}"/>
                </a:ext>
              </a:extLst>
            </p:cNvPr>
            <p:cNvSpPr>
              <a:spLocks noChangeAspect="1"/>
            </p:cNvSpPr>
            <p:nvPr/>
          </p:nvSpPr>
          <p:spPr bwMode="auto">
            <a:xfrm>
              <a:off x="204" y="124"/>
              <a:ext cx="301" cy="174"/>
            </a:xfrm>
            <a:custGeom>
              <a:avLst/>
              <a:gdLst>
                <a:gd name="T0" fmla="*/ 301 w 301"/>
                <a:gd name="T1" fmla="*/ 106 h 174"/>
                <a:gd name="T2" fmla="*/ 183 w 301"/>
                <a:gd name="T3" fmla="*/ 174 h 174"/>
                <a:gd name="T4" fmla="*/ 0 w 301"/>
                <a:gd name="T5" fmla="*/ 68 h 174"/>
                <a:gd name="T6" fmla="*/ 118 w 301"/>
                <a:gd name="T7" fmla="*/ 0 h 174"/>
                <a:gd name="T8" fmla="*/ 301 w 301"/>
                <a:gd name="T9" fmla="*/ 106 h 174"/>
                <a:gd name="T10" fmla="*/ 301 w 301"/>
                <a:gd name="T11" fmla="*/ 106 h 174"/>
                <a:gd name="T12" fmla="*/ 301 w 301"/>
                <a:gd name="T13" fmla="*/ 106 h 174"/>
                <a:gd name="T14" fmla="*/ 301 w 301"/>
                <a:gd name="T15" fmla="*/ 106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6"/>
                  </a:moveTo>
                  <a:lnTo>
                    <a:pt x="183" y="174"/>
                  </a:lnTo>
                  <a:lnTo>
                    <a:pt x="0" y="68"/>
                  </a:lnTo>
                  <a:lnTo>
                    <a:pt x="118" y="0"/>
                  </a:lnTo>
                  <a:lnTo>
                    <a:pt x="301" y="106"/>
                  </a:lnTo>
                  <a:lnTo>
                    <a:pt x="301" y="106"/>
                  </a:lnTo>
                  <a:lnTo>
                    <a:pt x="301" y="106"/>
                  </a:lnTo>
                  <a:lnTo>
                    <a:pt x="301" y="1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未知">
              <a:extLst>
                <a:ext uri="{FF2B5EF4-FFF2-40B4-BE49-F238E27FC236}">
                  <a16:creationId xmlns:a16="http://schemas.microsoft.com/office/drawing/2014/main" id="{EAFC4E39-BB68-4603-A6B1-335825B5FB74}"/>
                </a:ext>
              </a:extLst>
            </p:cNvPr>
            <p:cNvSpPr>
              <a:spLocks noChangeAspect="1"/>
            </p:cNvSpPr>
            <p:nvPr/>
          </p:nvSpPr>
          <p:spPr bwMode="auto">
            <a:xfrm>
              <a:off x="387" y="188"/>
              <a:ext cx="118" cy="103"/>
            </a:xfrm>
            <a:custGeom>
              <a:avLst/>
              <a:gdLst>
                <a:gd name="T0" fmla="*/ 118 w 118"/>
                <a:gd name="T1" fmla="*/ 0 h 103"/>
                <a:gd name="T2" fmla="*/ 118 w 118"/>
                <a:gd name="T3" fmla="*/ 34 h 103"/>
                <a:gd name="T4" fmla="*/ 0 w 118"/>
                <a:gd name="T5" fmla="*/ 103 h 103"/>
                <a:gd name="T6" fmla="*/ 0 w 118"/>
                <a:gd name="T7" fmla="*/ 68 h 103"/>
                <a:gd name="T8" fmla="*/ 118 w 118"/>
                <a:gd name="T9" fmla="*/ 0 h 103"/>
                <a:gd name="T10" fmla="*/ 118 w 118"/>
                <a:gd name="T11" fmla="*/ 0 h 103"/>
                <a:gd name="T12" fmla="*/ 118 w 118"/>
                <a:gd name="T13" fmla="*/ 0 h 103"/>
                <a:gd name="T14" fmla="*/ 118 w 118"/>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8" y="0"/>
                  </a:moveTo>
                  <a:lnTo>
                    <a:pt x="118" y="34"/>
                  </a:lnTo>
                  <a:lnTo>
                    <a:pt x="0" y="103"/>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未知">
              <a:extLst>
                <a:ext uri="{FF2B5EF4-FFF2-40B4-BE49-F238E27FC236}">
                  <a16:creationId xmlns:a16="http://schemas.microsoft.com/office/drawing/2014/main" id="{CC409D95-5523-4A65-9959-834FEB118EDF}"/>
                </a:ext>
              </a:extLst>
            </p:cNvPr>
            <p:cNvSpPr>
              <a:spLocks noChangeAspect="1"/>
            </p:cNvSpPr>
            <p:nvPr/>
          </p:nvSpPr>
          <p:spPr bwMode="auto">
            <a:xfrm>
              <a:off x="204" y="151"/>
              <a:ext cx="183" cy="140"/>
            </a:xfrm>
            <a:custGeom>
              <a:avLst/>
              <a:gdLst>
                <a:gd name="T0" fmla="*/ 183 w 183"/>
                <a:gd name="T1" fmla="*/ 105 h 140"/>
                <a:gd name="T2" fmla="*/ 183 w 183"/>
                <a:gd name="T3" fmla="*/ 140 h 140"/>
                <a:gd name="T4" fmla="*/ 0 w 183"/>
                <a:gd name="T5" fmla="*/ 34 h 140"/>
                <a:gd name="T6" fmla="*/ 0 w 183"/>
                <a:gd name="T7" fmla="*/ 0 h 140"/>
                <a:gd name="T8" fmla="*/ 183 w 183"/>
                <a:gd name="T9" fmla="*/ 105 h 140"/>
                <a:gd name="T10" fmla="*/ 183 w 183"/>
                <a:gd name="T11" fmla="*/ 105 h 140"/>
                <a:gd name="T12" fmla="*/ 183 w 183"/>
                <a:gd name="T13" fmla="*/ 105 h 140"/>
                <a:gd name="T14" fmla="*/ 183 w 183"/>
                <a:gd name="T15" fmla="*/ 105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5"/>
                  </a:moveTo>
                  <a:lnTo>
                    <a:pt x="183" y="140"/>
                  </a:lnTo>
                  <a:lnTo>
                    <a:pt x="0" y="34"/>
                  </a:lnTo>
                  <a:lnTo>
                    <a:pt x="0" y="0"/>
                  </a:lnTo>
                  <a:lnTo>
                    <a:pt x="183" y="105"/>
                  </a:lnTo>
                  <a:lnTo>
                    <a:pt x="183" y="105"/>
                  </a:lnTo>
                  <a:lnTo>
                    <a:pt x="183" y="105"/>
                  </a:lnTo>
                  <a:lnTo>
                    <a:pt x="183" y="10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未知">
              <a:extLst>
                <a:ext uri="{FF2B5EF4-FFF2-40B4-BE49-F238E27FC236}">
                  <a16:creationId xmlns:a16="http://schemas.microsoft.com/office/drawing/2014/main" id="{C4A04EDD-B6C2-4B85-B748-53F04FA4ECE9}"/>
                </a:ext>
              </a:extLst>
            </p:cNvPr>
            <p:cNvSpPr>
              <a:spLocks noChangeAspect="1"/>
            </p:cNvSpPr>
            <p:nvPr/>
          </p:nvSpPr>
          <p:spPr bwMode="auto">
            <a:xfrm>
              <a:off x="204" y="83"/>
              <a:ext cx="301" cy="173"/>
            </a:xfrm>
            <a:custGeom>
              <a:avLst/>
              <a:gdLst>
                <a:gd name="T0" fmla="*/ 301 w 301"/>
                <a:gd name="T1" fmla="*/ 105 h 173"/>
                <a:gd name="T2" fmla="*/ 183 w 301"/>
                <a:gd name="T3" fmla="*/ 173 h 173"/>
                <a:gd name="T4" fmla="*/ 0 w 301"/>
                <a:gd name="T5" fmla="*/ 68 h 173"/>
                <a:gd name="T6" fmla="*/ 118 w 301"/>
                <a:gd name="T7" fmla="*/ 0 h 173"/>
                <a:gd name="T8" fmla="*/ 301 w 301"/>
                <a:gd name="T9" fmla="*/ 105 h 173"/>
                <a:gd name="T10" fmla="*/ 301 w 301"/>
                <a:gd name="T11" fmla="*/ 105 h 173"/>
                <a:gd name="T12" fmla="*/ 301 w 301"/>
                <a:gd name="T13" fmla="*/ 105 h 173"/>
                <a:gd name="T14" fmla="*/ 301 w 301"/>
                <a:gd name="T15" fmla="*/ 105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3">
                  <a:moveTo>
                    <a:pt x="301" y="105"/>
                  </a:moveTo>
                  <a:lnTo>
                    <a:pt x="183" y="173"/>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未知">
              <a:extLst>
                <a:ext uri="{FF2B5EF4-FFF2-40B4-BE49-F238E27FC236}">
                  <a16:creationId xmlns:a16="http://schemas.microsoft.com/office/drawing/2014/main" id="{5F423EA2-3C5E-4542-B320-2E14995EAA61}"/>
                </a:ext>
              </a:extLst>
            </p:cNvPr>
            <p:cNvSpPr>
              <a:spLocks noChangeAspect="1"/>
            </p:cNvSpPr>
            <p:nvPr/>
          </p:nvSpPr>
          <p:spPr bwMode="auto">
            <a:xfrm>
              <a:off x="387" y="147"/>
              <a:ext cx="118" cy="102"/>
            </a:xfrm>
            <a:custGeom>
              <a:avLst/>
              <a:gdLst>
                <a:gd name="T0" fmla="*/ 118 w 118"/>
                <a:gd name="T1" fmla="*/ 0 h 102"/>
                <a:gd name="T2" fmla="*/ 118 w 118"/>
                <a:gd name="T3" fmla="*/ 34 h 102"/>
                <a:gd name="T4" fmla="*/ 0 w 118"/>
                <a:gd name="T5" fmla="*/ 102 h 102"/>
                <a:gd name="T6" fmla="*/ 0 w 118"/>
                <a:gd name="T7" fmla="*/ 69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9"/>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未知">
              <a:extLst>
                <a:ext uri="{FF2B5EF4-FFF2-40B4-BE49-F238E27FC236}">
                  <a16:creationId xmlns:a16="http://schemas.microsoft.com/office/drawing/2014/main" id="{7DE2091A-5AC9-421D-AD54-3663D0842829}"/>
                </a:ext>
              </a:extLst>
            </p:cNvPr>
            <p:cNvSpPr>
              <a:spLocks noChangeAspect="1"/>
            </p:cNvSpPr>
            <p:nvPr/>
          </p:nvSpPr>
          <p:spPr bwMode="auto">
            <a:xfrm>
              <a:off x="204" y="110"/>
              <a:ext cx="183" cy="139"/>
            </a:xfrm>
            <a:custGeom>
              <a:avLst/>
              <a:gdLst>
                <a:gd name="T0" fmla="*/ 183 w 183"/>
                <a:gd name="T1" fmla="*/ 106 h 139"/>
                <a:gd name="T2" fmla="*/ 183 w 183"/>
                <a:gd name="T3" fmla="*/ 139 h 139"/>
                <a:gd name="T4" fmla="*/ 0 w 183"/>
                <a:gd name="T5" fmla="*/ 34 h 139"/>
                <a:gd name="T6" fmla="*/ 0 w 183"/>
                <a:gd name="T7" fmla="*/ 0 h 139"/>
                <a:gd name="T8" fmla="*/ 183 w 183"/>
                <a:gd name="T9" fmla="*/ 106 h 139"/>
                <a:gd name="T10" fmla="*/ 183 w 183"/>
                <a:gd name="T11" fmla="*/ 106 h 139"/>
                <a:gd name="T12" fmla="*/ 183 w 183"/>
                <a:gd name="T13" fmla="*/ 106 h 139"/>
                <a:gd name="T14" fmla="*/ 183 w 183"/>
                <a:gd name="T15" fmla="*/ 106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39">
                  <a:moveTo>
                    <a:pt x="183" y="106"/>
                  </a:moveTo>
                  <a:lnTo>
                    <a:pt x="183" y="139"/>
                  </a:lnTo>
                  <a:lnTo>
                    <a:pt x="0" y="34"/>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未知">
              <a:extLst>
                <a:ext uri="{FF2B5EF4-FFF2-40B4-BE49-F238E27FC236}">
                  <a16:creationId xmlns:a16="http://schemas.microsoft.com/office/drawing/2014/main" id="{F6B39A88-CAD2-40E0-995D-9621D2532B82}"/>
                </a:ext>
              </a:extLst>
            </p:cNvPr>
            <p:cNvSpPr>
              <a:spLocks noChangeAspect="1"/>
            </p:cNvSpPr>
            <p:nvPr/>
          </p:nvSpPr>
          <p:spPr bwMode="auto">
            <a:xfrm>
              <a:off x="204" y="41"/>
              <a:ext cx="301" cy="175"/>
            </a:xfrm>
            <a:custGeom>
              <a:avLst/>
              <a:gdLst>
                <a:gd name="T0" fmla="*/ 301 w 301"/>
                <a:gd name="T1" fmla="*/ 106 h 175"/>
                <a:gd name="T2" fmla="*/ 183 w 301"/>
                <a:gd name="T3" fmla="*/ 175 h 175"/>
                <a:gd name="T4" fmla="*/ 0 w 301"/>
                <a:gd name="T5" fmla="*/ 69 h 175"/>
                <a:gd name="T6" fmla="*/ 118 w 301"/>
                <a:gd name="T7" fmla="*/ 0 h 175"/>
                <a:gd name="T8" fmla="*/ 301 w 301"/>
                <a:gd name="T9" fmla="*/ 106 h 175"/>
                <a:gd name="T10" fmla="*/ 301 w 301"/>
                <a:gd name="T11" fmla="*/ 106 h 175"/>
                <a:gd name="T12" fmla="*/ 301 w 301"/>
                <a:gd name="T13" fmla="*/ 106 h 175"/>
                <a:gd name="T14" fmla="*/ 301 w 301"/>
                <a:gd name="T15" fmla="*/ 106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5">
                  <a:moveTo>
                    <a:pt x="301" y="106"/>
                  </a:moveTo>
                  <a:lnTo>
                    <a:pt x="183" y="175"/>
                  </a:lnTo>
                  <a:lnTo>
                    <a:pt x="0" y="69"/>
                  </a:lnTo>
                  <a:lnTo>
                    <a:pt x="118" y="0"/>
                  </a:lnTo>
                  <a:lnTo>
                    <a:pt x="301" y="106"/>
                  </a:lnTo>
                  <a:lnTo>
                    <a:pt x="301" y="106"/>
                  </a:lnTo>
                  <a:lnTo>
                    <a:pt x="301" y="106"/>
                  </a:lnTo>
                  <a:lnTo>
                    <a:pt x="301" y="1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 name="未知">
              <a:extLst>
                <a:ext uri="{FF2B5EF4-FFF2-40B4-BE49-F238E27FC236}">
                  <a16:creationId xmlns:a16="http://schemas.microsoft.com/office/drawing/2014/main" id="{C37F8160-8AAE-46E8-97F8-B6A458A3E2CF}"/>
                </a:ext>
              </a:extLst>
            </p:cNvPr>
            <p:cNvSpPr>
              <a:spLocks noChangeAspect="1"/>
            </p:cNvSpPr>
            <p:nvPr/>
          </p:nvSpPr>
          <p:spPr bwMode="auto">
            <a:xfrm>
              <a:off x="387" y="105"/>
              <a:ext cx="118" cy="103"/>
            </a:xfrm>
            <a:custGeom>
              <a:avLst/>
              <a:gdLst>
                <a:gd name="T0" fmla="*/ 118 w 118"/>
                <a:gd name="T1" fmla="*/ 0 h 103"/>
                <a:gd name="T2" fmla="*/ 118 w 118"/>
                <a:gd name="T3" fmla="*/ 34 h 103"/>
                <a:gd name="T4" fmla="*/ 0 w 118"/>
                <a:gd name="T5" fmla="*/ 103 h 103"/>
                <a:gd name="T6" fmla="*/ 0 w 118"/>
                <a:gd name="T7" fmla="*/ 69 h 103"/>
                <a:gd name="T8" fmla="*/ 118 w 118"/>
                <a:gd name="T9" fmla="*/ 0 h 103"/>
                <a:gd name="T10" fmla="*/ 118 w 118"/>
                <a:gd name="T11" fmla="*/ 0 h 103"/>
                <a:gd name="T12" fmla="*/ 118 w 118"/>
                <a:gd name="T13" fmla="*/ 0 h 103"/>
                <a:gd name="T14" fmla="*/ 118 w 118"/>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8" y="0"/>
                  </a:moveTo>
                  <a:lnTo>
                    <a:pt x="118" y="34"/>
                  </a:lnTo>
                  <a:lnTo>
                    <a:pt x="0" y="103"/>
                  </a:lnTo>
                  <a:lnTo>
                    <a:pt x="0" y="69"/>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5" name="未知">
              <a:extLst>
                <a:ext uri="{FF2B5EF4-FFF2-40B4-BE49-F238E27FC236}">
                  <a16:creationId xmlns:a16="http://schemas.microsoft.com/office/drawing/2014/main" id="{9A5AF31E-B2E6-4909-B8B2-60E9FDB062DE}"/>
                </a:ext>
              </a:extLst>
            </p:cNvPr>
            <p:cNvSpPr>
              <a:spLocks noChangeAspect="1"/>
            </p:cNvSpPr>
            <p:nvPr/>
          </p:nvSpPr>
          <p:spPr bwMode="auto">
            <a:xfrm>
              <a:off x="204" y="68"/>
              <a:ext cx="183" cy="140"/>
            </a:xfrm>
            <a:custGeom>
              <a:avLst/>
              <a:gdLst>
                <a:gd name="T0" fmla="*/ 183 w 183"/>
                <a:gd name="T1" fmla="*/ 106 h 140"/>
                <a:gd name="T2" fmla="*/ 183 w 183"/>
                <a:gd name="T3" fmla="*/ 140 h 140"/>
                <a:gd name="T4" fmla="*/ 0 w 183"/>
                <a:gd name="T5" fmla="*/ 34 h 140"/>
                <a:gd name="T6" fmla="*/ 0 w 183"/>
                <a:gd name="T7" fmla="*/ 0 h 140"/>
                <a:gd name="T8" fmla="*/ 183 w 183"/>
                <a:gd name="T9" fmla="*/ 106 h 140"/>
                <a:gd name="T10" fmla="*/ 183 w 183"/>
                <a:gd name="T11" fmla="*/ 106 h 140"/>
                <a:gd name="T12" fmla="*/ 183 w 183"/>
                <a:gd name="T13" fmla="*/ 106 h 140"/>
                <a:gd name="T14" fmla="*/ 183 w 183"/>
                <a:gd name="T15" fmla="*/ 106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6"/>
                  </a:moveTo>
                  <a:lnTo>
                    <a:pt x="183" y="140"/>
                  </a:lnTo>
                  <a:lnTo>
                    <a:pt x="0" y="34"/>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 name="未知">
              <a:extLst>
                <a:ext uri="{FF2B5EF4-FFF2-40B4-BE49-F238E27FC236}">
                  <a16:creationId xmlns:a16="http://schemas.microsoft.com/office/drawing/2014/main" id="{E4C1B4A7-2AC9-4970-912B-EB736C3754D2}"/>
                </a:ext>
              </a:extLst>
            </p:cNvPr>
            <p:cNvSpPr>
              <a:spLocks noChangeAspect="1"/>
            </p:cNvSpPr>
            <p:nvPr/>
          </p:nvSpPr>
          <p:spPr bwMode="auto">
            <a:xfrm>
              <a:off x="204" y="0"/>
              <a:ext cx="301" cy="174"/>
            </a:xfrm>
            <a:custGeom>
              <a:avLst/>
              <a:gdLst>
                <a:gd name="T0" fmla="*/ 301 w 301"/>
                <a:gd name="T1" fmla="*/ 105 h 174"/>
                <a:gd name="T2" fmla="*/ 183 w 301"/>
                <a:gd name="T3" fmla="*/ 174 h 174"/>
                <a:gd name="T4" fmla="*/ 0 w 301"/>
                <a:gd name="T5" fmla="*/ 68 h 174"/>
                <a:gd name="T6" fmla="*/ 118 w 301"/>
                <a:gd name="T7" fmla="*/ 0 h 174"/>
                <a:gd name="T8" fmla="*/ 301 w 301"/>
                <a:gd name="T9" fmla="*/ 105 h 174"/>
                <a:gd name="T10" fmla="*/ 301 w 301"/>
                <a:gd name="T11" fmla="*/ 105 h 174"/>
                <a:gd name="T12" fmla="*/ 301 w 301"/>
                <a:gd name="T13" fmla="*/ 105 h 174"/>
                <a:gd name="T14" fmla="*/ 301 w 301"/>
                <a:gd name="T15" fmla="*/ 10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5"/>
                  </a:moveTo>
                  <a:lnTo>
                    <a:pt x="183" y="174"/>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7" name="未知">
              <a:extLst>
                <a:ext uri="{FF2B5EF4-FFF2-40B4-BE49-F238E27FC236}">
                  <a16:creationId xmlns:a16="http://schemas.microsoft.com/office/drawing/2014/main" id="{14E1D907-D77F-426A-9DE1-73D6CEEF0C45}"/>
                </a:ext>
              </a:extLst>
            </p:cNvPr>
            <p:cNvSpPr>
              <a:spLocks noChangeAspect="1"/>
            </p:cNvSpPr>
            <p:nvPr/>
          </p:nvSpPr>
          <p:spPr bwMode="auto">
            <a:xfrm>
              <a:off x="210" y="80"/>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5"/>
                    <a:pt x="0" y="5"/>
                    <a:pt x="0" y="5"/>
                  </a:cubicBezTo>
                  <a:cubicBezTo>
                    <a:pt x="0" y="1"/>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未知">
              <a:extLst>
                <a:ext uri="{FF2B5EF4-FFF2-40B4-BE49-F238E27FC236}">
                  <a16:creationId xmlns:a16="http://schemas.microsoft.com/office/drawing/2014/main" id="{00B1208C-C03C-4422-9C67-9030152A8AB6}"/>
                </a:ext>
              </a:extLst>
            </p:cNvPr>
            <p:cNvSpPr>
              <a:spLocks noChangeAspect="1"/>
            </p:cNvSpPr>
            <p:nvPr/>
          </p:nvSpPr>
          <p:spPr bwMode="auto">
            <a:xfrm>
              <a:off x="226" y="89"/>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未知">
              <a:extLst>
                <a:ext uri="{FF2B5EF4-FFF2-40B4-BE49-F238E27FC236}">
                  <a16:creationId xmlns:a16="http://schemas.microsoft.com/office/drawing/2014/main" id="{5B31122E-0CF6-4B4C-8210-870B07F11441}"/>
                </a:ext>
              </a:extLst>
            </p:cNvPr>
            <p:cNvSpPr>
              <a:spLocks noChangeAspect="1"/>
            </p:cNvSpPr>
            <p:nvPr/>
          </p:nvSpPr>
          <p:spPr bwMode="auto">
            <a:xfrm>
              <a:off x="242" y="99"/>
              <a:ext cx="10" cy="21"/>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未知">
              <a:extLst>
                <a:ext uri="{FF2B5EF4-FFF2-40B4-BE49-F238E27FC236}">
                  <a16:creationId xmlns:a16="http://schemas.microsoft.com/office/drawing/2014/main" id="{DFE54994-6477-4E55-8B34-D7A522632A57}"/>
                </a:ext>
              </a:extLst>
            </p:cNvPr>
            <p:cNvSpPr>
              <a:spLocks noChangeAspect="1"/>
            </p:cNvSpPr>
            <p:nvPr/>
          </p:nvSpPr>
          <p:spPr bwMode="auto">
            <a:xfrm>
              <a:off x="257" y="108"/>
              <a:ext cx="11"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未知">
              <a:extLst>
                <a:ext uri="{FF2B5EF4-FFF2-40B4-BE49-F238E27FC236}">
                  <a16:creationId xmlns:a16="http://schemas.microsoft.com/office/drawing/2014/main" id="{6187A7C6-8F84-4756-B854-323F69EACE47}"/>
                </a:ext>
              </a:extLst>
            </p:cNvPr>
            <p:cNvSpPr>
              <a:spLocks noChangeAspect="1"/>
            </p:cNvSpPr>
            <p:nvPr/>
          </p:nvSpPr>
          <p:spPr bwMode="auto">
            <a:xfrm>
              <a:off x="273" y="117"/>
              <a:ext cx="11" cy="21"/>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未知">
              <a:extLst>
                <a:ext uri="{FF2B5EF4-FFF2-40B4-BE49-F238E27FC236}">
                  <a16:creationId xmlns:a16="http://schemas.microsoft.com/office/drawing/2014/main" id="{50FDCB92-F241-44D4-BCDE-EFD83F7C4AD7}"/>
                </a:ext>
              </a:extLst>
            </p:cNvPr>
            <p:cNvSpPr>
              <a:spLocks noChangeAspect="1"/>
            </p:cNvSpPr>
            <p:nvPr/>
          </p:nvSpPr>
          <p:spPr bwMode="auto">
            <a:xfrm>
              <a:off x="289" y="127"/>
              <a:ext cx="10" cy="20"/>
            </a:xfrm>
            <a:custGeom>
              <a:avLst/>
              <a:gdLst>
                <a:gd name="T0" fmla="*/ 13 w 17"/>
                <a:gd name="T1" fmla="*/ 6 h 34"/>
                <a:gd name="T2" fmla="*/ 17 w 17"/>
                <a:gd name="T3" fmla="*/ 14 h 34"/>
                <a:gd name="T4" fmla="*/ 17 w 17"/>
                <a:gd name="T5" fmla="*/ 30 h 34"/>
                <a:gd name="T6" fmla="*/ 13 w 17"/>
                <a:gd name="T7" fmla="*/ 33 h 34"/>
                <a:gd name="T8" fmla="*/ 3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3" name="未知">
              <a:extLst>
                <a:ext uri="{FF2B5EF4-FFF2-40B4-BE49-F238E27FC236}">
                  <a16:creationId xmlns:a16="http://schemas.microsoft.com/office/drawing/2014/main" id="{94268976-2066-4CC8-9A87-4AA113FFD6CE}"/>
                </a:ext>
              </a:extLst>
            </p:cNvPr>
            <p:cNvSpPr>
              <a:spLocks noChangeAspect="1"/>
            </p:cNvSpPr>
            <p:nvPr/>
          </p:nvSpPr>
          <p:spPr bwMode="auto">
            <a:xfrm>
              <a:off x="305" y="136"/>
              <a:ext cx="10" cy="21"/>
            </a:xfrm>
            <a:custGeom>
              <a:avLst/>
              <a:gdLst>
                <a:gd name="T0" fmla="*/ 13 w 17"/>
                <a:gd name="T1" fmla="*/ 6 h 35"/>
                <a:gd name="T2" fmla="*/ 17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6" y="30"/>
                    <a:pt x="16" y="30"/>
                    <a:pt x="16" y="30"/>
                  </a:cubicBezTo>
                  <a:cubicBezTo>
                    <a:pt x="16" y="33"/>
                    <a:pt x="15" y="35"/>
                    <a:pt x="13" y="33"/>
                  </a:cubicBezTo>
                  <a:cubicBezTo>
                    <a:pt x="3" y="28"/>
                    <a:pt x="3" y="28"/>
                    <a:pt x="3" y="28"/>
                  </a:cubicBezTo>
                  <a:cubicBezTo>
                    <a:pt x="1" y="27"/>
                    <a:pt x="0" y="24"/>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未知">
              <a:extLst>
                <a:ext uri="{FF2B5EF4-FFF2-40B4-BE49-F238E27FC236}">
                  <a16:creationId xmlns:a16="http://schemas.microsoft.com/office/drawing/2014/main" id="{239550D6-A2B2-470A-A071-642F6BAAD724}"/>
                </a:ext>
              </a:extLst>
            </p:cNvPr>
            <p:cNvSpPr>
              <a:spLocks noChangeAspect="1"/>
            </p:cNvSpPr>
            <p:nvPr/>
          </p:nvSpPr>
          <p:spPr bwMode="auto">
            <a:xfrm>
              <a:off x="321" y="145"/>
              <a:ext cx="10" cy="21"/>
            </a:xfrm>
            <a:custGeom>
              <a:avLst/>
              <a:gdLst>
                <a:gd name="T0" fmla="*/ 13 w 17"/>
                <a:gd name="T1" fmla="*/ 7 h 35"/>
                <a:gd name="T2" fmla="*/ 16 w 17"/>
                <a:gd name="T3" fmla="*/ 14 h 35"/>
                <a:gd name="T4" fmla="*/ 16 w 17"/>
                <a:gd name="T5" fmla="*/ 31 h 35"/>
                <a:gd name="T6" fmla="*/ 13 w 17"/>
                <a:gd name="T7" fmla="*/ 34 h 35"/>
                <a:gd name="T8" fmla="*/ 3 w 17"/>
                <a:gd name="T9" fmla="*/ 28 h 35"/>
                <a:gd name="T10" fmla="*/ 0 w 17"/>
                <a:gd name="T11" fmla="*/ 21 h 35"/>
                <a:gd name="T12" fmla="*/ 0 w 17"/>
                <a:gd name="T13" fmla="*/ 5 h 35"/>
                <a:gd name="T14" fmla="*/ 3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6" y="14"/>
                  </a:cubicBezTo>
                  <a:cubicBezTo>
                    <a:pt x="16" y="31"/>
                    <a:pt x="16" y="31"/>
                    <a:pt x="16" y="31"/>
                  </a:cubicBezTo>
                  <a:cubicBezTo>
                    <a:pt x="16" y="34"/>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未知">
              <a:extLst>
                <a:ext uri="{FF2B5EF4-FFF2-40B4-BE49-F238E27FC236}">
                  <a16:creationId xmlns:a16="http://schemas.microsoft.com/office/drawing/2014/main" id="{56FA3E7B-C6FA-48DD-B332-7AAA40017D7A}"/>
                </a:ext>
              </a:extLst>
            </p:cNvPr>
            <p:cNvSpPr>
              <a:spLocks noChangeAspect="1"/>
            </p:cNvSpPr>
            <p:nvPr/>
          </p:nvSpPr>
          <p:spPr bwMode="auto">
            <a:xfrm>
              <a:off x="337" y="154"/>
              <a:ext cx="9" cy="21"/>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未知">
              <a:extLst>
                <a:ext uri="{FF2B5EF4-FFF2-40B4-BE49-F238E27FC236}">
                  <a16:creationId xmlns:a16="http://schemas.microsoft.com/office/drawing/2014/main" id="{035ED1B2-8632-4B0C-A599-FD1B0BF3B162}"/>
                </a:ext>
              </a:extLst>
            </p:cNvPr>
            <p:cNvSpPr>
              <a:spLocks noChangeAspect="1"/>
            </p:cNvSpPr>
            <p:nvPr/>
          </p:nvSpPr>
          <p:spPr bwMode="auto">
            <a:xfrm>
              <a:off x="352" y="164"/>
              <a:ext cx="10"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7"/>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7" name="未知">
              <a:extLst>
                <a:ext uri="{FF2B5EF4-FFF2-40B4-BE49-F238E27FC236}">
                  <a16:creationId xmlns:a16="http://schemas.microsoft.com/office/drawing/2014/main" id="{CFBB7753-5030-4850-9D5E-FB00D88B4E6A}"/>
                </a:ext>
              </a:extLst>
            </p:cNvPr>
            <p:cNvSpPr>
              <a:spLocks noChangeAspect="1"/>
            </p:cNvSpPr>
            <p:nvPr/>
          </p:nvSpPr>
          <p:spPr bwMode="auto">
            <a:xfrm>
              <a:off x="368" y="173"/>
              <a:ext cx="10" cy="21"/>
            </a:xfrm>
            <a:custGeom>
              <a:avLst/>
              <a:gdLst>
                <a:gd name="T0" fmla="*/ 14 w 17"/>
                <a:gd name="T1" fmla="*/ 7 h 35"/>
                <a:gd name="T2" fmla="*/ 17 w 17"/>
                <a:gd name="T3" fmla="*/ 14 h 35"/>
                <a:gd name="T4" fmla="*/ 17 w 17"/>
                <a:gd name="T5" fmla="*/ 30 h 35"/>
                <a:gd name="T6" fmla="*/ 14 w 17"/>
                <a:gd name="T7" fmla="*/ 34 h 35"/>
                <a:gd name="T8" fmla="*/ 4 w 17"/>
                <a:gd name="T9" fmla="*/ 28 h 35"/>
                <a:gd name="T10" fmla="*/ 1 w 17"/>
                <a:gd name="T11" fmla="*/ 21 h 35"/>
                <a:gd name="T12" fmla="*/ 1 w 17"/>
                <a:gd name="T13" fmla="*/ 4 h 35"/>
                <a:gd name="T14" fmla="*/ 4 w 17"/>
                <a:gd name="T15" fmla="*/ 1 h 35"/>
                <a:gd name="T16" fmla="*/ 14 w 17"/>
                <a:gd name="T17" fmla="*/ 7 h 35"/>
                <a:gd name="T18" fmla="*/ 14 w 17"/>
                <a:gd name="T19" fmla="*/ 7 h 35"/>
                <a:gd name="T20" fmla="*/ 14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7"/>
                  </a:moveTo>
                  <a:cubicBezTo>
                    <a:pt x="16" y="8"/>
                    <a:pt x="17" y="11"/>
                    <a:pt x="17" y="14"/>
                  </a:cubicBezTo>
                  <a:cubicBezTo>
                    <a:pt x="17" y="30"/>
                    <a:pt x="17" y="30"/>
                    <a:pt x="17" y="30"/>
                  </a:cubicBezTo>
                  <a:cubicBezTo>
                    <a:pt x="17" y="33"/>
                    <a:pt x="16" y="35"/>
                    <a:pt x="14" y="34"/>
                  </a:cubicBezTo>
                  <a:cubicBezTo>
                    <a:pt x="4" y="28"/>
                    <a:pt x="4" y="28"/>
                    <a:pt x="4" y="28"/>
                  </a:cubicBezTo>
                  <a:cubicBezTo>
                    <a:pt x="2" y="27"/>
                    <a:pt x="0" y="24"/>
                    <a:pt x="1" y="21"/>
                  </a:cubicBezTo>
                  <a:cubicBezTo>
                    <a:pt x="1" y="4"/>
                    <a:pt x="1" y="4"/>
                    <a:pt x="1" y="4"/>
                  </a:cubicBezTo>
                  <a:cubicBezTo>
                    <a:pt x="1" y="1"/>
                    <a:pt x="2" y="0"/>
                    <a:pt x="4" y="1"/>
                  </a:cubicBezTo>
                  <a:cubicBezTo>
                    <a:pt x="14" y="7"/>
                    <a:pt x="14" y="7"/>
                    <a:pt x="14" y="7"/>
                  </a:cubicBezTo>
                  <a:cubicBezTo>
                    <a:pt x="14" y="7"/>
                    <a:pt x="14" y="7"/>
                    <a:pt x="14" y="7"/>
                  </a:cubicBezTo>
                  <a:cubicBezTo>
                    <a:pt x="14" y="7"/>
                    <a:pt x="14" y="7"/>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 name="未知">
              <a:extLst>
                <a:ext uri="{FF2B5EF4-FFF2-40B4-BE49-F238E27FC236}">
                  <a16:creationId xmlns:a16="http://schemas.microsoft.com/office/drawing/2014/main" id="{E14166A6-A817-4042-B5BC-2FA9B3A2C25E}"/>
                </a:ext>
              </a:extLst>
            </p:cNvPr>
            <p:cNvSpPr>
              <a:spLocks noChangeAspect="1"/>
            </p:cNvSpPr>
            <p:nvPr/>
          </p:nvSpPr>
          <p:spPr bwMode="auto">
            <a:xfrm>
              <a:off x="210" y="121"/>
              <a:ext cx="10" cy="22"/>
            </a:xfrm>
            <a:custGeom>
              <a:avLst/>
              <a:gdLst>
                <a:gd name="T0" fmla="*/ 13 w 17"/>
                <a:gd name="T1" fmla="*/ 7 h 35"/>
                <a:gd name="T2" fmla="*/ 17 w 17"/>
                <a:gd name="T3" fmla="*/ 14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未知">
              <a:extLst>
                <a:ext uri="{FF2B5EF4-FFF2-40B4-BE49-F238E27FC236}">
                  <a16:creationId xmlns:a16="http://schemas.microsoft.com/office/drawing/2014/main" id="{892A5382-D790-4BDD-859D-2BDFD15FE433}"/>
                </a:ext>
              </a:extLst>
            </p:cNvPr>
            <p:cNvSpPr>
              <a:spLocks noChangeAspect="1"/>
            </p:cNvSpPr>
            <p:nvPr/>
          </p:nvSpPr>
          <p:spPr bwMode="auto">
            <a:xfrm>
              <a:off x="226" y="131"/>
              <a:ext cx="10" cy="21"/>
            </a:xfrm>
            <a:custGeom>
              <a:avLst/>
              <a:gdLst>
                <a:gd name="T0" fmla="*/ 13 w 17"/>
                <a:gd name="T1" fmla="*/ 6 h 34"/>
                <a:gd name="T2" fmla="*/ 17 w 17"/>
                <a:gd name="T3" fmla="*/ 14 h 34"/>
                <a:gd name="T4" fmla="*/ 17 w 17"/>
                <a:gd name="T5" fmla="*/ 30 h 34"/>
                <a:gd name="T6" fmla="*/ 13 w 17"/>
                <a:gd name="T7" fmla="*/ 33 h 34"/>
                <a:gd name="T8" fmla="*/ 4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未知">
              <a:extLst>
                <a:ext uri="{FF2B5EF4-FFF2-40B4-BE49-F238E27FC236}">
                  <a16:creationId xmlns:a16="http://schemas.microsoft.com/office/drawing/2014/main" id="{A08ED476-0E6F-475A-AB2C-DCE1F7E330C0}"/>
                </a:ext>
              </a:extLst>
            </p:cNvPr>
            <p:cNvSpPr>
              <a:spLocks noChangeAspect="1"/>
            </p:cNvSpPr>
            <p:nvPr/>
          </p:nvSpPr>
          <p:spPr bwMode="auto">
            <a:xfrm>
              <a:off x="242" y="140"/>
              <a:ext cx="10"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未知">
              <a:extLst>
                <a:ext uri="{FF2B5EF4-FFF2-40B4-BE49-F238E27FC236}">
                  <a16:creationId xmlns:a16="http://schemas.microsoft.com/office/drawing/2014/main" id="{C5457878-5BBA-4D5E-9682-F247AEE57E5B}"/>
                </a:ext>
              </a:extLst>
            </p:cNvPr>
            <p:cNvSpPr>
              <a:spLocks noChangeAspect="1"/>
            </p:cNvSpPr>
            <p:nvPr/>
          </p:nvSpPr>
          <p:spPr bwMode="auto">
            <a:xfrm>
              <a:off x="257" y="149"/>
              <a:ext cx="11" cy="22"/>
            </a:xfrm>
            <a:custGeom>
              <a:avLst/>
              <a:gdLst>
                <a:gd name="T0" fmla="*/ 13 w 17"/>
                <a:gd name="T1" fmla="*/ 7 h 35"/>
                <a:gd name="T2" fmla="*/ 17 w 17"/>
                <a:gd name="T3" fmla="*/ 14 h 35"/>
                <a:gd name="T4" fmla="*/ 17 w 17"/>
                <a:gd name="T5" fmla="*/ 31 h 35"/>
                <a:gd name="T6" fmla="*/ 13 w 17"/>
                <a:gd name="T7" fmla="*/ 34 h 35"/>
                <a:gd name="T8" fmla="*/ 4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4" y="28"/>
                    <a:pt x="4" y="28"/>
                    <a:pt x="4" y="28"/>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未知">
              <a:extLst>
                <a:ext uri="{FF2B5EF4-FFF2-40B4-BE49-F238E27FC236}">
                  <a16:creationId xmlns:a16="http://schemas.microsoft.com/office/drawing/2014/main" id="{36D5377E-1D6B-4E97-A7DA-4B101DFF9061}"/>
                </a:ext>
              </a:extLst>
            </p:cNvPr>
            <p:cNvSpPr>
              <a:spLocks noChangeAspect="1"/>
            </p:cNvSpPr>
            <p:nvPr/>
          </p:nvSpPr>
          <p:spPr bwMode="auto">
            <a:xfrm>
              <a:off x="273" y="158"/>
              <a:ext cx="11" cy="22"/>
            </a:xfrm>
            <a:custGeom>
              <a:avLst/>
              <a:gdLst>
                <a:gd name="T0" fmla="*/ 13 w 17"/>
                <a:gd name="T1" fmla="*/ 7 h 35"/>
                <a:gd name="T2" fmla="*/ 17 w 17"/>
                <a:gd name="T3" fmla="*/ 15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3" name="未知">
              <a:extLst>
                <a:ext uri="{FF2B5EF4-FFF2-40B4-BE49-F238E27FC236}">
                  <a16:creationId xmlns:a16="http://schemas.microsoft.com/office/drawing/2014/main" id="{C5EDE312-84AE-42B5-BC31-10C698CD87B0}"/>
                </a:ext>
              </a:extLst>
            </p:cNvPr>
            <p:cNvSpPr>
              <a:spLocks noChangeAspect="1"/>
            </p:cNvSpPr>
            <p:nvPr/>
          </p:nvSpPr>
          <p:spPr bwMode="auto">
            <a:xfrm>
              <a:off x="289" y="168"/>
              <a:ext cx="10" cy="21"/>
            </a:xfrm>
            <a:custGeom>
              <a:avLst/>
              <a:gdLst>
                <a:gd name="T0" fmla="*/ 13 w 17"/>
                <a:gd name="T1" fmla="*/ 6 h 35"/>
                <a:gd name="T2" fmla="*/ 17 w 17"/>
                <a:gd name="T3" fmla="*/ 14 h 35"/>
                <a:gd name="T4" fmla="*/ 17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未知">
              <a:extLst>
                <a:ext uri="{FF2B5EF4-FFF2-40B4-BE49-F238E27FC236}">
                  <a16:creationId xmlns:a16="http://schemas.microsoft.com/office/drawing/2014/main" id="{4ADB9EB9-5E71-407C-9204-E890FAE757E9}"/>
                </a:ext>
              </a:extLst>
            </p:cNvPr>
            <p:cNvSpPr>
              <a:spLocks noChangeAspect="1"/>
            </p:cNvSpPr>
            <p:nvPr/>
          </p:nvSpPr>
          <p:spPr bwMode="auto">
            <a:xfrm>
              <a:off x="305" y="177"/>
              <a:ext cx="10" cy="22"/>
            </a:xfrm>
            <a:custGeom>
              <a:avLst/>
              <a:gdLst>
                <a:gd name="T0" fmla="*/ 13 w 17"/>
                <a:gd name="T1" fmla="*/ 7 h 35"/>
                <a:gd name="T2" fmla="*/ 17 w 17"/>
                <a:gd name="T3" fmla="*/ 14 h 35"/>
                <a:gd name="T4" fmla="*/ 16 w 17"/>
                <a:gd name="T5" fmla="*/ 30 h 35"/>
                <a:gd name="T6" fmla="*/ 13 w 17"/>
                <a:gd name="T7" fmla="*/ 34 h 35"/>
                <a:gd name="T8" fmla="*/ 3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1"/>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5" name="未知">
              <a:extLst>
                <a:ext uri="{FF2B5EF4-FFF2-40B4-BE49-F238E27FC236}">
                  <a16:creationId xmlns:a16="http://schemas.microsoft.com/office/drawing/2014/main" id="{FF1E8B84-AC76-4A04-B1FE-7FD30676D440}"/>
                </a:ext>
              </a:extLst>
            </p:cNvPr>
            <p:cNvSpPr>
              <a:spLocks noChangeAspect="1"/>
            </p:cNvSpPr>
            <p:nvPr/>
          </p:nvSpPr>
          <p:spPr bwMode="auto">
            <a:xfrm>
              <a:off x="321" y="186"/>
              <a:ext cx="10" cy="22"/>
            </a:xfrm>
            <a:custGeom>
              <a:avLst/>
              <a:gdLst>
                <a:gd name="T0" fmla="*/ 13 w 17"/>
                <a:gd name="T1" fmla="*/ 7 h 35"/>
                <a:gd name="T2" fmla="*/ 16 w 17"/>
                <a:gd name="T3" fmla="*/ 15 h 35"/>
                <a:gd name="T4" fmla="*/ 16 w 17"/>
                <a:gd name="T5" fmla="*/ 31 h 35"/>
                <a:gd name="T6" fmla="*/ 13 w 17"/>
                <a:gd name="T7" fmla="*/ 34 h 35"/>
                <a:gd name="T8" fmla="*/ 3 w 17"/>
                <a:gd name="T9" fmla="*/ 29 h 35"/>
                <a:gd name="T10" fmla="*/ 0 w 17"/>
                <a:gd name="T11" fmla="*/ 21 h 35"/>
                <a:gd name="T12" fmla="*/ 0 w 17"/>
                <a:gd name="T13" fmla="*/ 5 h 35"/>
                <a:gd name="T14" fmla="*/ 3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6" y="15"/>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未知">
              <a:extLst>
                <a:ext uri="{FF2B5EF4-FFF2-40B4-BE49-F238E27FC236}">
                  <a16:creationId xmlns:a16="http://schemas.microsoft.com/office/drawing/2014/main" id="{DAE58743-A3D8-497A-B421-E50E5AAD0297}"/>
                </a:ext>
              </a:extLst>
            </p:cNvPr>
            <p:cNvSpPr>
              <a:spLocks noChangeAspect="1"/>
            </p:cNvSpPr>
            <p:nvPr/>
          </p:nvSpPr>
          <p:spPr bwMode="auto">
            <a:xfrm>
              <a:off x="337" y="196"/>
              <a:ext cx="9"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7"/>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未知">
              <a:extLst>
                <a:ext uri="{FF2B5EF4-FFF2-40B4-BE49-F238E27FC236}">
                  <a16:creationId xmlns:a16="http://schemas.microsoft.com/office/drawing/2014/main" id="{03E9AD2C-B7CE-4942-BBD9-2A01F4BD5614}"/>
                </a:ext>
              </a:extLst>
            </p:cNvPr>
            <p:cNvSpPr>
              <a:spLocks noChangeAspect="1"/>
            </p:cNvSpPr>
            <p:nvPr/>
          </p:nvSpPr>
          <p:spPr bwMode="auto">
            <a:xfrm>
              <a:off x="352" y="205"/>
              <a:ext cx="10" cy="22"/>
            </a:xfrm>
            <a:custGeom>
              <a:avLst/>
              <a:gdLst>
                <a:gd name="T0" fmla="*/ 13 w 16"/>
                <a:gd name="T1" fmla="*/ 6 h 35"/>
                <a:gd name="T2" fmla="*/ 16 w 16"/>
                <a:gd name="T3" fmla="*/ 14 h 35"/>
                <a:gd name="T4" fmla="*/ 16 w 16"/>
                <a:gd name="T5" fmla="*/ 30 h 35"/>
                <a:gd name="T6" fmla="*/ 13 w 16"/>
                <a:gd name="T7" fmla="*/ 34 h 35"/>
                <a:gd name="T8" fmla="*/ 3 w 16"/>
                <a:gd name="T9" fmla="*/ 28 h 35"/>
                <a:gd name="T10" fmla="*/ 0 w 16"/>
                <a:gd name="T11" fmla="*/ 21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8"/>
                    <a:pt x="16"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未知">
              <a:extLst>
                <a:ext uri="{FF2B5EF4-FFF2-40B4-BE49-F238E27FC236}">
                  <a16:creationId xmlns:a16="http://schemas.microsoft.com/office/drawing/2014/main" id="{230DB670-1B7D-4EC2-ABF7-5505101F0393}"/>
                </a:ext>
              </a:extLst>
            </p:cNvPr>
            <p:cNvSpPr>
              <a:spLocks noChangeAspect="1"/>
            </p:cNvSpPr>
            <p:nvPr/>
          </p:nvSpPr>
          <p:spPr bwMode="auto">
            <a:xfrm>
              <a:off x="368" y="214"/>
              <a:ext cx="10" cy="22"/>
            </a:xfrm>
            <a:custGeom>
              <a:avLst/>
              <a:gdLst>
                <a:gd name="T0" fmla="*/ 14 w 17"/>
                <a:gd name="T1" fmla="*/ 7 h 35"/>
                <a:gd name="T2" fmla="*/ 17 w 17"/>
                <a:gd name="T3" fmla="*/ 14 h 35"/>
                <a:gd name="T4" fmla="*/ 17 w 17"/>
                <a:gd name="T5" fmla="*/ 31 h 35"/>
                <a:gd name="T6" fmla="*/ 14 w 17"/>
                <a:gd name="T7" fmla="*/ 34 h 35"/>
                <a:gd name="T8" fmla="*/ 4 w 17"/>
                <a:gd name="T9" fmla="*/ 29 h 35"/>
                <a:gd name="T10" fmla="*/ 1 w 17"/>
                <a:gd name="T11" fmla="*/ 21 h 35"/>
                <a:gd name="T12" fmla="*/ 1 w 17"/>
                <a:gd name="T13" fmla="*/ 5 h 35"/>
                <a:gd name="T14" fmla="*/ 4 w 17"/>
                <a:gd name="T15" fmla="*/ 1 h 35"/>
                <a:gd name="T16" fmla="*/ 14 w 17"/>
                <a:gd name="T17" fmla="*/ 7 h 35"/>
                <a:gd name="T18" fmla="*/ 14 w 17"/>
                <a:gd name="T19" fmla="*/ 7 h 35"/>
                <a:gd name="T20" fmla="*/ 14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7"/>
                  </a:moveTo>
                  <a:cubicBezTo>
                    <a:pt x="16" y="8"/>
                    <a:pt x="17" y="11"/>
                    <a:pt x="17" y="14"/>
                  </a:cubicBezTo>
                  <a:cubicBezTo>
                    <a:pt x="17" y="31"/>
                    <a:pt x="17" y="31"/>
                    <a:pt x="17" y="31"/>
                  </a:cubicBezTo>
                  <a:cubicBezTo>
                    <a:pt x="17" y="34"/>
                    <a:pt x="16" y="35"/>
                    <a:pt x="14" y="34"/>
                  </a:cubicBezTo>
                  <a:cubicBezTo>
                    <a:pt x="4" y="29"/>
                    <a:pt x="4" y="29"/>
                    <a:pt x="4" y="29"/>
                  </a:cubicBezTo>
                  <a:cubicBezTo>
                    <a:pt x="2" y="27"/>
                    <a:pt x="0" y="24"/>
                    <a:pt x="1" y="21"/>
                  </a:cubicBezTo>
                  <a:cubicBezTo>
                    <a:pt x="1" y="5"/>
                    <a:pt x="1" y="5"/>
                    <a:pt x="1" y="5"/>
                  </a:cubicBezTo>
                  <a:cubicBezTo>
                    <a:pt x="1" y="2"/>
                    <a:pt x="2" y="0"/>
                    <a:pt x="4" y="1"/>
                  </a:cubicBezTo>
                  <a:cubicBezTo>
                    <a:pt x="14" y="7"/>
                    <a:pt x="14" y="7"/>
                    <a:pt x="14" y="7"/>
                  </a:cubicBezTo>
                  <a:cubicBezTo>
                    <a:pt x="14" y="7"/>
                    <a:pt x="14" y="7"/>
                    <a:pt x="14" y="7"/>
                  </a:cubicBezTo>
                  <a:cubicBezTo>
                    <a:pt x="14" y="7"/>
                    <a:pt x="14" y="7"/>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未知">
              <a:extLst>
                <a:ext uri="{FF2B5EF4-FFF2-40B4-BE49-F238E27FC236}">
                  <a16:creationId xmlns:a16="http://schemas.microsoft.com/office/drawing/2014/main" id="{F7BDB825-E3B9-4540-BE8A-4267298803DF}"/>
                </a:ext>
              </a:extLst>
            </p:cNvPr>
            <p:cNvSpPr>
              <a:spLocks noChangeAspect="1"/>
            </p:cNvSpPr>
            <p:nvPr/>
          </p:nvSpPr>
          <p:spPr bwMode="auto">
            <a:xfrm>
              <a:off x="210" y="161"/>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未知">
              <a:extLst>
                <a:ext uri="{FF2B5EF4-FFF2-40B4-BE49-F238E27FC236}">
                  <a16:creationId xmlns:a16="http://schemas.microsoft.com/office/drawing/2014/main" id="{72FB50D8-A7C3-4820-822D-76DD91B9665A}"/>
                </a:ext>
              </a:extLst>
            </p:cNvPr>
            <p:cNvSpPr>
              <a:spLocks noChangeAspect="1"/>
            </p:cNvSpPr>
            <p:nvPr/>
          </p:nvSpPr>
          <p:spPr bwMode="auto">
            <a:xfrm>
              <a:off x="226" y="170"/>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未知">
              <a:extLst>
                <a:ext uri="{FF2B5EF4-FFF2-40B4-BE49-F238E27FC236}">
                  <a16:creationId xmlns:a16="http://schemas.microsoft.com/office/drawing/2014/main" id="{3669D0CF-1AF4-4C40-8F1D-78C4F5789DFE}"/>
                </a:ext>
              </a:extLst>
            </p:cNvPr>
            <p:cNvSpPr>
              <a:spLocks noChangeAspect="1"/>
            </p:cNvSpPr>
            <p:nvPr/>
          </p:nvSpPr>
          <p:spPr bwMode="auto">
            <a:xfrm>
              <a:off x="242" y="180"/>
              <a:ext cx="10" cy="20"/>
            </a:xfrm>
            <a:custGeom>
              <a:avLst/>
              <a:gdLst>
                <a:gd name="T0" fmla="*/ 13 w 17"/>
                <a:gd name="T1" fmla="*/ 6 h 34"/>
                <a:gd name="T2" fmla="*/ 17 w 17"/>
                <a:gd name="T3" fmla="*/ 14 h 34"/>
                <a:gd name="T4" fmla="*/ 17 w 17"/>
                <a:gd name="T5" fmla="*/ 30 h 34"/>
                <a:gd name="T6" fmla="*/ 13 w 17"/>
                <a:gd name="T7" fmla="*/ 33 h 34"/>
                <a:gd name="T8" fmla="*/ 4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2" name="未知">
              <a:extLst>
                <a:ext uri="{FF2B5EF4-FFF2-40B4-BE49-F238E27FC236}">
                  <a16:creationId xmlns:a16="http://schemas.microsoft.com/office/drawing/2014/main" id="{8C34EA07-A3F7-42C0-92DD-9FC98DF1703D}"/>
                </a:ext>
              </a:extLst>
            </p:cNvPr>
            <p:cNvSpPr>
              <a:spLocks noChangeAspect="1"/>
            </p:cNvSpPr>
            <p:nvPr/>
          </p:nvSpPr>
          <p:spPr bwMode="auto">
            <a:xfrm>
              <a:off x="257" y="189"/>
              <a:ext cx="11"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未知">
              <a:extLst>
                <a:ext uri="{FF2B5EF4-FFF2-40B4-BE49-F238E27FC236}">
                  <a16:creationId xmlns:a16="http://schemas.microsoft.com/office/drawing/2014/main" id="{82E8FFCF-3E64-4ECE-AFAF-37983F10DFC2}"/>
                </a:ext>
              </a:extLst>
            </p:cNvPr>
            <p:cNvSpPr>
              <a:spLocks noChangeAspect="1"/>
            </p:cNvSpPr>
            <p:nvPr/>
          </p:nvSpPr>
          <p:spPr bwMode="auto">
            <a:xfrm>
              <a:off x="273" y="198"/>
              <a:ext cx="11" cy="21"/>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未知">
              <a:extLst>
                <a:ext uri="{FF2B5EF4-FFF2-40B4-BE49-F238E27FC236}">
                  <a16:creationId xmlns:a16="http://schemas.microsoft.com/office/drawing/2014/main" id="{64B97022-0602-416A-A62A-0F4DF0CF73AB}"/>
                </a:ext>
              </a:extLst>
            </p:cNvPr>
            <p:cNvSpPr>
              <a:spLocks noChangeAspect="1"/>
            </p:cNvSpPr>
            <p:nvPr/>
          </p:nvSpPr>
          <p:spPr bwMode="auto">
            <a:xfrm>
              <a:off x="289" y="207"/>
              <a:ext cx="10" cy="21"/>
            </a:xfrm>
            <a:custGeom>
              <a:avLst/>
              <a:gdLst>
                <a:gd name="T0" fmla="*/ 13 w 17"/>
                <a:gd name="T1" fmla="*/ 7 h 35"/>
                <a:gd name="T2" fmla="*/ 17 w 17"/>
                <a:gd name="T3" fmla="*/ 15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5" name="未知">
              <a:extLst>
                <a:ext uri="{FF2B5EF4-FFF2-40B4-BE49-F238E27FC236}">
                  <a16:creationId xmlns:a16="http://schemas.microsoft.com/office/drawing/2014/main" id="{A5932FD7-3DA1-476B-9703-647FE56221AD}"/>
                </a:ext>
              </a:extLst>
            </p:cNvPr>
            <p:cNvSpPr>
              <a:spLocks noChangeAspect="1"/>
            </p:cNvSpPr>
            <p:nvPr/>
          </p:nvSpPr>
          <p:spPr bwMode="auto">
            <a:xfrm>
              <a:off x="305" y="217"/>
              <a:ext cx="10" cy="21"/>
            </a:xfrm>
            <a:custGeom>
              <a:avLst/>
              <a:gdLst>
                <a:gd name="T0" fmla="*/ 13 w 17"/>
                <a:gd name="T1" fmla="*/ 6 h 35"/>
                <a:gd name="T2" fmla="*/ 17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未知">
              <a:extLst>
                <a:ext uri="{FF2B5EF4-FFF2-40B4-BE49-F238E27FC236}">
                  <a16:creationId xmlns:a16="http://schemas.microsoft.com/office/drawing/2014/main" id="{80DF58B1-9876-4E4E-A209-8E644AF98156}"/>
                </a:ext>
              </a:extLst>
            </p:cNvPr>
            <p:cNvSpPr>
              <a:spLocks noChangeAspect="1"/>
            </p:cNvSpPr>
            <p:nvPr/>
          </p:nvSpPr>
          <p:spPr bwMode="auto">
            <a:xfrm>
              <a:off x="321" y="226"/>
              <a:ext cx="10" cy="21"/>
            </a:xfrm>
            <a:custGeom>
              <a:avLst/>
              <a:gdLst>
                <a:gd name="T0" fmla="*/ 13 w 17"/>
                <a:gd name="T1" fmla="*/ 7 h 35"/>
                <a:gd name="T2" fmla="*/ 16 w 17"/>
                <a:gd name="T3" fmla="*/ 14 h 35"/>
                <a:gd name="T4" fmla="*/ 16 w 17"/>
                <a:gd name="T5" fmla="*/ 30 h 35"/>
                <a:gd name="T6" fmla="*/ 13 w 17"/>
                <a:gd name="T7" fmla="*/ 34 h 35"/>
                <a:gd name="T8" fmla="*/ 3 w 17"/>
                <a:gd name="T9" fmla="*/ 28 h 35"/>
                <a:gd name="T10" fmla="*/ 0 w 17"/>
                <a:gd name="T11" fmla="*/ 21 h 35"/>
                <a:gd name="T12" fmla="*/ 0 w 17"/>
                <a:gd name="T13" fmla="*/ 5 h 35"/>
                <a:gd name="T14" fmla="*/ 3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7" name="未知">
              <a:extLst>
                <a:ext uri="{FF2B5EF4-FFF2-40B4-BE49-F238E27FC236}">
                  <a16:creationId xmlns:a16="http://schemas.microsoft.com/office/drawing/2014/main" id="{C15CDC7D-FF78-4730-A7A0-69164D387C24}"/>
                </a:ext>
              </a:extLst>
            </p:cNvPr>
            <p:cNvSpPr>
              <a:spLocks noChangeAspect="1"/>
            </p:cNvSpPr>
            <p:nvPr/>
          </p:nvSpPr>
          <p:spPr bwMode="auto">
            <a:xfrm>
              <a:off x="337" y="235"/>
              <a:ext cx="9" cy="21"/>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未知">
              <a:extLst>
                <a:ext uri="{FF2B5EF4-FFF2-40B4-BE49-F238E27FC236}">
                  <a16:creationId xmlns:a16="http://schemas.microsoft.com/office/drawing/2014/main" id="{E7C1CF26-F988-4498-AE4B-B66FD3C4621C}"/>
                </a:ext>
              </a:extLst>
            </p:cNvPr>
            <p:cNvSpPr>
              <a:spLocks noChangeAspect="1"/>
            </p:cNvSpPr>
            <p:nvPr/>
          </p:nvSpPr>
          <p:spPr bwMode="auto">
            <a:xfrm>
              <a:off x="352" y="245"/>
              <a:ext cx="10"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7"/>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 name="未知">
              <a:extLst>
                <a:ext uri="{FF2B5EF4-FFF2-40B4-BE49-F238E27FC236}">
                  <a16:creationId xmlns:a16="http://schemas.microsoft.com/office/drawing/2014/main" id="{5C40F9C4-9578-4AB1-A879-23549CF13921}"/>
                </a:ext>
              </a:extLst>
            </p:cNvPr>
            <p:cNvSpPr>
              <a:spLocks noChangeAspect="1"/>
            </p:cNvSpPr>
            <p:nvPr/>
          </p:nvSpPr>
          <p:spPr bwMode="auto">
            <a:xfrm>
              <a:off x="368" y="254"/>
              <a:ext cx="10" cy="21"/>
            </a:xfrm>
            <a:custGeom>
              <a:avLst/>
              <a:gdLst>
                <a:gd name="T0" fmla="*/ 14 w 17"/>
                <a:gd name="T1" fmla="*/ 7 h 35"/>
                <a:gd name="T2" fmla="*/ 17 w 17"/>
                <a:gd name="T3" fmla="*/ 14 h 35"/>
                <a:gd name="T4" fmla="*/ 17 w 17"/>
                <a:gd name="T5" fmla="*/ 30 h 35"/>
                <a:gd name="T6" fmla="*/ 14 w 17"/>
                <a:gd name="T7" fmla="*/ 34 h 35"/>
                <a:gd name="T8" fmla="*/ 4 w 17"/>
                <a:gd name="T9" fmla="*/ 28 h 35"/>
                <a:gd name="T10" fmla="*/ 1 w 17"/>
                <a:gd name="T11" fmla="*/ 21 h 35"/>
                <a:gd name="T12" fmla="*/ 1 w 17"/>
                <a:gd name="T13" fmla="*/ 4 h 35"/>
                <a:gd name="T14" fmla="*/ 4 w 17"/>
                <a:gd name="T15" fmla="*/ 1 h 35"/>
                <a:gd name="T16" fmla="*/ 14 w 17"/>
                <a:gd name="T17" fmla="*/ 7 h 35"/>
                <a:gd name="T18" fmla="*/ 14 w 17"/>
                <a:gd name="T19" fmla="*/ 7 h 35"/>
                <a:gd name="T20" fmla="*/ 14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7"/>
                  </a:moveTo>
                  <a:cubicBezTo>
                    <a:pt x="16" y="8"/>
                    <a:pt x="17" y="11"/>
                    <a:pt x="17" y="14"/>
                  </a:cubicBezTo>
                  <a:cubicBezTo>
                    <a:pt x="17" y="30"/>
                    <a:pt x="17" y="30"/>
                    <a:pt x="17" y="30"/>
                  </a:cubicBezTo>
                  <a:cubicBezTo>
                    <a:pt x="17" y="33"/>
                    <a:pt x="16" y="35"/>
                    <a:pt x="14" y="34"/>
                  </a:cubicBezTo>
                  <a:cubicBezTo>
                    <a:pt x="4" y="28"/>
                    <a:pt x="4" y="28"/>
                    <a:pt x="4" y="28"/>
                  </a:cubicBezTo>
                  <a:cubicBezTo>
                    <a:pt x="2" y="27"/>
                    <a:pt x="0" y="24"/>
                    <a:pt x="1" y="21"/>
                  </a:cubicBezTo>
                  <a:cubicBezTo>
                    <a:pt x="1" y="4"/>
                    <a:pt x="1" y="4"/>
                    <a:pt x="1" y="4"/>
                  </a:cubicBezTo>
                  <a:cubicBezTo>
                    <a:pt x="1" y="1"/>
                    <a:pt x="2" y="0"/>
                    <a:pt x="4" y="1"/>
                  </a:cubicBezTo>
                  <a:cubicBezTo>
                    <a:pt x="14" y="7"/>
                    <a:pt x="14" y="7"/>
                    <a:pt x="14" y="7"/>
                  </a:cubicBezTo>
                  <a:cubicBezTo>
                    <a:pt x="14" y="7"/>
                    <a:pt x="14" y="7"/>
                    <a:pt x="14" y="7"/>
                  </a:cubicBezTo>
                  <a:cubicBezTo>
                    <a:pt x="14" y="7"/>
                    <a:pt x="14" y="7"/>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未知">
              <a:extLst>
                <a:ext uri="{FF2B5EF4-FFF2-40B4-BE49-F238E27FC236}">
                  <a16:creationId xmlns:a16="http://schemas.microsoft.com/office/drawing/2014/main" id="{8A51E92A-9800-4CF7-B65E-B0BAD30E2728}"/>
                </a:ext>
              </a:extLst>
            </p:cNvPr>
            <p:cNvSpPr>
              <a:spLocks noChangeAspect="1"/>
            </p:cNvSpPr>
            <p:nvPr/>
          </p:nvSpPr>
          <p:spPr bwMode="auto">
            <a:xfrm>
              <a:off x="210" y="203"/>
              <a:ext cx="10" cy="22"/>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未知">
              <a:extLst>
                <a:ext uri="{FF2B5EF4-FFF2-40B4-BE49-F238E27FC236}">
                  <a16:creationId xmlns:a16="http://schemas.microsoft.com/office/drawing/2014/main" id="{F17221D7-AC7F-413C-95D5-24FB6FC95529}"/>
                </a:ext>
              </a:extLst>
            </p:cNvPr>
            <p:cNvSpPr>
              <a:spLocks noChangeAspect="1"/>
            </p:cNvSpPr>
            <p:nvPr/>
          </p:nvSpPr>
          <p:spPr bwMode="auto">
            <a:xfrm>
              <a:off x="226" y="213"/>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4"/>
                    <a:pt x="15" y="35"/>
                    <a:pt x="13" y="34"/>
                  </a:cubicBezTo>
                  <a:cubicBezTo>
                    <a:pt x="4" y="28"/>
                    <a:pt x="4" y="28"/>
                    <a:pt x="4" y="28"/>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未知">
              <a:extLst>
                <a:ext uri="{FF2B5EF4-FFF2-40B4-BE49-F238E27FC236}">
                  <a16:creationId xmlns:a16="http://schemas.microsoft.com/office/drawing/2014/main" id="{31097E17-E1E4-4517-9536-F139A7B0A3C4}"/>
                </a:ext>
              </a:extLst>
            </p:cNvPr>
            <p:cNvSpPr>
              <a:spLocks noChangeAspect="1"/>
            </p:cNvSpPr>
            <p:nvPr/>
          </p:nvSpPr>
          <p:spPr bwMode="auto">
            <a:xfrm>
              <a:off x="242" y="222"/>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4" y="29"/>
                    <a:pt x="4" y="29"/>
                    <a:pt x="4" y="29"/>
                  </a:cubicBezTo>
                  <a:cubicBezTo>
                    <a:pt x="1" y="28"/>
                    <a:pt x="0" y="24"/>
                    <a:pt x="0" y="21"/>
                  </a:cubicBezTo>
                  <a:cubicBezTo>
                    <a:pt x="0" y="5"/>
                    <a:pt x="0" y="5"/>
                    <a:pt x="0" y="5"/>
                  </a:cubicBezTo>
                  <a:cubicBezTo>
                    <a:pt x="0" y="2"/>
                    <a:pt x="2"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未知">
              <a:extLst>
                <a:ext uri="{FF2B5EF4-FFF2-40B4-BE49-F238E27FC236}">
                  <a16:creationId xmlns:a16="http://schemas.microsoft.com/office/drawing/2014/main" id="{6ACE8F25-C4B4-4C60-9994-FBC636654805}"/>
                </a:ext>
              </a:extLst>
            </p:cNvPr>
            <p:cNvSpPr>
              <a:spLocks noChangeAspect="1"/>
            </p:cNvSpPr>
            <p:nvPr/>
          </p:nvSpPr>
          <p:spPr bwMode="auto">
            <a:xfrm>
              <a:off x="257" y="231"/>
              <a:ext cx="11" cy="22"/>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未知">
              <a:extLst>
                <a:ext uri="{FF2B5EF4-FFF2-40B4-BE49-F238E27FC236}">
                  <a16:creationId xmlns:a16="http://schemas.microsoft.com/office/drawing/2014/main" id="{1647F42C-707E-43D7-89C0-419593FCAA5F}"/>
                </a:ext>
              </a:extLst>
            </p:cNvPr>
            <p:cNvSpPr>
              <a:spLocks noChangeAspect="1"/>
            </p:cNvSpPr>
            <p:nvPr/>
          </p:nvSpPr>
          <p:spPr bwMode="auto">
            <a:xfrm>
              <a:off x="273" y="241"/>
              <a:ext cx="11" cy="21"/>
            </a:xfrm>
            <a:custGeom>
              <a:avLst/>
              <a:gdLst>
                <a:gd name="T0" fmla="*/ 13 w 17"/>
                <a:gd name="T1" fmla="*/ 7 h 35"/>
                <a:gd name="T2" fmla="*/ 17 w 17"/>
                <a:gd name="T3" fmla="*/ 14 h 35"/>
                <a:gd name="T4" fmla="*/ 17 w 17"/>
                <a:gd name="T5" fmla="*/ 30 h 35"/>
                <a:gd name="T6" fmla="*/ 13 w 17"/>
                <a:gd name="T7" fmla="*/ 34 h 35"/>
                <a:gd name="T8" fmla="*/ 3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3" y="28"/>
                    <a:pt x="3" y="28"/>
                    <a:pt x="3" y="28"/>
                  </a:cubicBezTo>
                  <a:cubicBezTo>
                    <a:pt x="1" y="27"/>
                    <a:pt x="0" y="24"/>
                    <a:pt x="0" y="21"/>
                  </a:cubicBezTo>
                  <a:cubicBezTo>
                    <a:pt x="0" y="5"/>
                    <a:pt x="0" y="5"/>
                    <a:pt x="0" y="5"/>
                  </a:cubicBezTo>
                  <a:cubicBezTo>
                    <a:pt x="0" y="1"/>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未知">
              <a:extLst>
                <a:ext uri="{FF2B5EF4-FFF2-40B4-BE49-F238E27FC236}">
                  <a16:creationId xmlns:a16="http://schemas.microsoft.com/office/drawing/2014/main" id="{F13E3F0F-A515-4B0B-AA12-A3AE0668927E}"/>
                </a:ext>
              </a:extLst>
            </p:cNvPr>
            <p:cNvSpPr>
              <a:spLocks noChangeAspect="1"/>
            </p:cNvSpPr>
            <p:nvPr/>
          </p:nvSpPr>
          <p:spPr bwMode="auto">
            <a:xfrm>
              <a:off x="289" y="250"/>
              <a:ext cx="10" cy="21"/>
            </a:xfrm>
            <a:custGeom>
              <a:avLst/>
              <a:gdLst>
                <a:gd name="T0" fmla="*/ 13 w 17"/>
                <a:gd name="T1" fmla="*/ 7 h 35"/>
                <a:gd name="T2" fmla="*/ 17 w 17"/>
                <a:gd name="T3" fmla="*/ 15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未知">
              <a:extLst>
                <a:ext uri="{FF2B5EF4-FFF2-40B4-BE49-F238E27FC236}">
                  <a16:creationId xmlns:a16="http://schemas.microsoft.com/office/drawing/2014/main" id="{51F66E82-9DCA-45DF-AFD4-8F8FB6FB4553}"/>
                </a:ext>
              </a:extLst>
            </p:cNvPr>
            <p:cNvSpPr>
              <a:spLocks noChangeAspect="1"/>
            </p:cNvSpPr>
            <p:nvPr/>
          </p:nvSpPr>
          <p:spPr bwMode="auto">
            <a:xfrm>
              <a:off x="305" y="260"/>
              <a:ext cx="10" cy="21"/>
            </a:xfrm>
            <a:custGeom>
              <a:avLst/>
              <a:gdLst>
                <a:gd name="T0" fmla="*/ 13 w 17"/>
                <a:gd name="T1" fmla="*/ 6 h 35"/>
                <a:gd name="T2" fmla="*/ 17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未知">
              <a:extLst>
                <a:ext uri="{FF2B5EF4-FFF2-40B4-BE49-F238E27FC236}">
                  <a16:creationId xmlns:a16="http://schemas.microsoft.com/office/drawing/2014/main" id="{4233DFB4-AA64-4713-BBA6-80F844021491}"/>
                </a:ext>
              </a:extLst>
            </p:cNvPr>
            <p:cNvSpPr>
              <a:spLocks noChangeAspect="1"/>
            </p:cNvSpPr>
            <p:nvPr/>
          </p:nvSpPr>
          <p:spPr bwMode="auto">
            <a:xfrm>
              <a:off x="321" y="269"/>
              <a:ext cx="10" cy="21"/>
            </a:xfrm>
            <a:custGeom>
              <a:avLst/>
              <a:gdLst>
                <a:gd name="T0" fmla="*/ 13 w 17"/>
                <a:gd name="T1" fmla="*/ 6 h 35"/>
                <a:gd name="T2" fmla="*/ 16 w 17"/>
                <a:gd name="T3" fmla="*/ 14 h 35"/>
                <a:gd name="T4" fmla="*/ 16 w 17"/>
                <a:gd name="T5" fmla="*/ 30 h 35"/>
                <a:gd name="T6" fmla="*/ 13 w 17"/>
                <a:gd name="T7" fmla="*/ 34 h 35"/>
                <a:gd name="T8" fmla="*/ 3 w 17"/>
                <a:gd name="T9" fmla="*/ 28 h 35"/>
                <a:gd name="T10" fmla="*/ 0 w 17"/>
                <a:gd name="T11" fmla="*/ 21 h 35"/>
                <a:gd name="T12" fmla="*/ 0 w 17"/>
                <a:gd name="T13" fmla="*/ 4 h 35"/>
                <a:gd name="T14" fmla="*/ 3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8" name="未知">
              <a:extLst>
                <a:ext uri="{FF2B5EF4-FFF2-40B4-BE49-F238E27FC236}">
                  <a16:creationId xmlns:a16="http://schemas.microsoft.com/office/drawing/2014/main" id="{7F7E7710-61A7-4812-8B3F-93425758FB59}"/>
                </a:ext>
              </a:extLst>
            </p:cNvPr>
            <p:cNvSpPr>
              <a:spLocks noChangeAspect="1"/>
            </p:cNvSpPr>
            <p:nvPr/>
          </p:nvSpPr>
          <p:spPr bwMode="auto">
            <a:xfrm>
              <a:off x="337" y="278"/>
              <a:ext cx="9" cy="21"/>
            </a:xfrm>
            <a:custGeom>
              <a:avLst/>
              <a:gdLst>
                <a:gd name="T0" fmla="*/ 13 w 16"/>
                <a:gd name="T1" fmla="*/ 7 h 35"/>
                <a:gd name="T2" fmla="*/ 16 w 16"/>
                <a:gd name="T3" fmla="*/ 14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1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1"/>
                    <a:pt x="16" y="14"/>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 name="未知">
              <a:extLst>
                <a:ext uri="{FF2B5EF4-FFF2-40B4-BE49-F238E27FC236}">
                  <a16:creationId xmlns:a16="http://schemas.microsoft.com/office/drawing/2014/main" id="{2E060616-49B0-425D-8B55-F75D0F99A5FD}"/>
                </a:ext>
              </a:extLst>
            </p:cNvPr>
            <p:cNvSpPr>
              <a:spLocks noChangeAspect="1"/>
            </p:cNvSpPr>
            <p:nvPr/>
          </p:nvSpPr>
          <p:spPr bwMode="auto">
            <a:xfrm>
              <a:off x="352" y="287"/>
              <a:ext cx="10" cy="21"/>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未知">
              <a:extLst>
                <a:ext uri="{FF2B5EF4-FFF2-40B4-BE49-F238E27FC236}">
                  <a16:creationId xmlns:a16="http://schemas.microsoft.com/office/drawing/2014/main" id="{17A43DDD-0495-487C-9AD8-2BB98535A156}"/>
                </a:ext>
              </a:extLst>
            </p:cNvPr>
            <p:cNvSpPr>
              <a:spLocks noChangeAspect="1"/>
            </p:cNvSpPr>
            <p:nvPr/>
          </p:nvSpPr>
          <p:spPr bwMode="auto">
            <a:xfrm>
              <a:off x="368" y="297"/>
              <a:ext cx="10" cy="21"/>
            </a:xfrm>
            <a:custGeom>
              <a:avLst/>
              <a:gdLst>
                <a:gd name="T0" fmla="*/ 14 w 17"/>
                <a:gd name="T1" fmla="*/ 6 h 35"/>
                <a:gd name="T2" fmla="*/ 17 w 17"/>
                <a:gd name="T3" fmla="*/ 14 h 35"/>
                <a:gd name="T4" fmla="*/ 17 w 17"/>
                <a:gd name="T5" fmla="*/ 30 h 35"/>
                <a:gd name="T6" fmla="*/ 14 w 17"/>
                <a:gd name="T7" fmla="*/ 33 h 35"/>
                <a:gd name="T8" fmla="*/ 4 w 17"/>
                <a:gd name="T9" fmla="*/ 28 h 35"/>
                <a:gd name="T10" fmla="*/ 1 w 17"/>
                <a:gd name="T11" fmla="*/ 20 h 35"/>
                <a:gd name="T12" fmla="*/ 1 w 17"/>
                <a:gd name="T13" fmla="*/ 4 h 35"/>
                <a:gd name="T14" fmla="*/ 4 w 17"/>
                <a:gd name="T15" fmla="*/ 1 h 35"/>
                <a:gd name="T16" fmla="*/ 14 w 17"/>
                <a:gd name="T17" fmla="*/ 6 h 35"/>
                <a:gd name="T18" fmla="*/ 14 w 17"/>
                <a:gd name="T19" fmla="*/ 6 h 35"/>
                <a:gd name="T20" fmla="*/ 14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6"/>
                  </a:moveTo>
                  <a:cubicBezTo>
                    <a:pt x="16" y="8"/>
                    <a:pt x="17" y="11"/>
                    <a:pt x="17" y="14"/>
                  </a:cubicBezTo>
                  <a:cubicBezTo>
                    <a:pt x="17" y="30"/>
                    <a:pt x="17" y="30"/>
                    <a:pt x="17" y="30"/>
                  </a:cubicBezTo>
                  <a:cubicBezTo>
                    <a:pt x="17" y="33"/>
                    <a:pt x="16" y="35"/>
                    <a:pt x="14" y="33"/>
                  </a:cubicBezTo>
                  <a:cubicBezTo>
                    <a:pt x="4" y="28"/>
                    <a:pt x="4" y="28"/>
                    <a:pt x="4" y="28"/>
                  </a:cubicBezTo>
                  <a:cubicBezTo>
                    <a:pt x="2" y="27"/>
                    <a:pt x="0" y="23"/>
                    <a:pt x="1" y="20"/>
                  </a:cubicBezTo>
                  <a:cubicBezTo>
                    <a:pt x="1" y="4"/>
                    <a:pt x="1" y="4"/>
                    <a:pt x="1" y="4"/>
                  </a:cubicBezTo>
                  <a:cubicBezTo>
                    <a:pt x="1" y="1"/>
                    <a:pt x="2" y="0"/>
                    <a:pt x="4" y="1"/>
                  </a:cubicBezTo>
                  <a:cubicBezTo>
                    <a:pt x="14" y="6"/>
                    <a:pt x="14" y="6"/>
                    <a:pt x="14" y="6"/>
                  </a:cubicBezTo>
                  <a:cubicBezTo>
                    <a:pt x="14" y="6"/>
                    <a:pt x="14" y="6"/>
                    <a:pt x="14" y="6"/>
                  </a:cubicBezTo>
                  <a:cubicBezTo>
                    <a:pt x="14" y="6"/>
                    <a:pt x="14" y="6"/>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未知">
              <a:extLst>
                <a:ext uri="{FF2B5EF4-FFF2-40B4-BE49-F238E27FC236}">
                  <a16:creationId xmlns:a16="http://schemas.microsoft.com/office/drawing/2014/main" id="{FB5D0640-BA52-4A4C-9354-8CDAC064CEAB}"/>
                </a:ext>
              </a:extLst>
            </p:cNvPr>
            <p:cNvSpPr>
              <a:spLocks noChangeAspect="1"/>
            </p:cNvSpPr>
            <p:nvPr/>
          </p:nvSpPr>
          <p:spPr bwMode="auto">
            <a:xfrm>
              <a:off x="210" y="246"/>
              <a:ext cx="10" cy="21"/>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未知">
              <a:extLst>
                <a:ext uri="{FF2B5EF4-FFF2-40B4-BE49-F238E27FC236}">
                  <a16:creationId xmlns:a16="http://schemas.microsoft.com/office/drawing/2014/main" id="{F9E67FA6-47D1-4B3B-A38B-CF5B79E9FB4A}"/>
                </a:ext>
              </a:extLst>
            </p:cNvPr>
            <p:cNvSpPr>
              <a:spLocks noChangeAspect="1"/>
            </p:cNvSpPr>
            <p:nvPr/>
          </p:nvSpPr>
          <p:spPr bwMode="auto">
            <a:xfrm>
              <a:off x="226" y="255"/>
              <a:ext cx="10" cy="22"/>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未知">
              <a:extLst>
                <a:ext uri="{FF2B5EF4-FFF2-40B4-BE49-F238E27FC236}">
                  <a16:creationId xmlns:a16="http://schemas.microsoft.com/office/drawing/2014/main" id="{8B5E3990-F4E1-4F0E-BBB8-336A912970C5}"/>
                </a:ext>
              </a:extLst>
            </p:cNvPr>
            <p:cNvSpPr>
              <a:spLocks noChangeAspect="1"/>
            </p:cNvSpPr>
            <p:nvPr/>
          </p:nvSpPr>
          <p:spPr bwMode="auto">
            <a:xfrm>
              <a:off x="242" y="264"/>
              <a:ext cx="10" cy="22"/>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未知">
              <a:extLst>
                <a:ext uri="{FF2B5EF4-FFF2-40B4-BE49-F238E27FC236}">
                  <a16:creationId xmlns:a16="http://schemas.microsoft.com/office/drawing/2014/main" id="{BA44997B-933D-485D-A130-D5F685E79AC2}"/>
                </a:ext>
              </a:extLst>
            </p:cNvPr>
            <p:cNvSpPr>
              <a:spLocks noChangeAspect="1"/>
            </p:cNvSpPr>
            <p:nvPr/>
          </p:nvSpPr>
          <p:spPr bwMode="auto">
            <a:xfrm>
              <a:off x="257" y="274"/>
              <a:ext cx="11" cy="21"/>
            </a:xfrm>
            <a:custGeom>
              <a:avLst/>
              <a:gdLst>
                <a:gd name="T0" fmla="*/ 13 w 17"/>
                <a:gd name="T1" fmla="*/ 6 h 34"/>
                <a:gd name="T2" fmla="*/ 17 w 17"/>
                <a:gd name="T3" fmla="*/ 14 h 34"/>
                <a:gd name="T4" fmla="*/ 17 w 17"/>
                <a:gd name="T5" fmla="*/ 30 h 34"/>
                <a:gd name="T6" fmla="*/ 13 w 17"/>
                <a:gd name="T7" fmla="*/ 33 h 34"/>
                <a:gd name="T8" fmla="*/ 4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4" y="28"/>
                    <a:pt x="4" y="28"/>
                    <a:pt x="4"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未知">
              <a:extLst>
                <a:ext uri="{FF2B5EF4-FFF2-40B4-BE49-F238E27FC236}">
                  <a16:creationId xmlns:a16="http://schemas.microsoft.com/office/drawing/2014/main" id="{C2C5F682-38DC-499D-8C0B-FE50A6831073}"/>
                </a:ext>
              </a:extLst>
            </p:cNvPr>
            <p:cNvSpPr>
              <a:spLocks noChangeAspect="1"/>
            </p:cNvSpPr>
            <p:nvPr/>
          </p:nvSpPr>
          <p:spPr bwMode="auto">
            <a:xfrm>
              <a:off x="273" y="283"/>
              <a:ext cx="11" cy="22"/>
            </a:xfrm>
            <a:custGeom>
              <a:avLst/>
              <a:gdLst>
                <a:gd name="T0" fmla="*/ 13 w 17"/>
                <a:gd name="T1" fmla="*/ 6 h 35"/>
                <a:gd name="T2" fmla="*/ 17 w 17"/>
                <a:gd name="T3" fmla="*/ 14 h 35"/>
                <a:gd name="T4" fmla="*/ 17 w 17"/>
                <a:gd name="T5" fmla="*/ 30 h 35"/>
                <a:gd name="T6" fmla="*/ 13 w 17"/>
                <a:gd name="T7" fmla="*/ 34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3" y="28"/>
                    <a:pt x="3" y="28"/>
                    <a:pt x="3" y="28"/>
                  </a:cubicBezTo>
                  <a:cubicBezTo>
                    <a:pt x="1" y="27"/>
                    <a:pt x="0" y="24"/>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未知">
              <a:extLst>
                <a:ext uri="{FF2B5EF4-FFF2-40B4-BE49-F238E27FC236}">
                  <a16:creationId xmlns:a16="http://schemas.microsoft.com/office/drawing/2014/main" id="{7E96501D-007C-4203-93A9-C14B96D6743B}"/>
                </a:ext>
              </a:extLst>
            </p:cNvPr>
            <p:cNvSpPr>
              <a:spLocks noChangeAspect="1"/>
            </p:cNvSpPr>
            <p:nvPr/>
          </p:nvSpPr>
          <p:spPr bwMode="auto">
            <a:xfrm>
              <a:off x="289" y="292"/>
              <a:ext cx="10" cy="22"/>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未知">
              <a:extLst>
                <a:ext uri="{FF2B5EF4-FFF2-40B4-BE49-F238E27FC236}">
                  <a16:creationId xmlns:a16="http://schemas.microsoft.com/office/drawing/2014/main" id="{8996AF65-1188-4FF9-AF50-FA637906CE26}"/>
                </a:ext>
              </a:extLst>
            </p:cNvPr>
            <p:cNvSpPr>
              <a:spLocks noChangeAspect="1"/>
            </p:cNvSpPr>
            <p:nvPr/>
          </p:nvSpPr>
          <p:spPr bwMode="auto">
            <a:xfrm>
              <a:off x="305" y="302"/>
              <a:ext cx="10" cy="21"/>
            </a:xfrm>
            <a:custGeom>
              <a:avLst/>
              <a:gdLst>
                <a:gd name="T0" fmla="*/ 13 w 17"/>
                <a:gd name="T1" fmla="*/ 7 h 35"/>
                <a:gd name="T2" fmla="*/ 17 w 17"/>
                <a:gd name="T3" fmla="*/ 15 h 35"/>
                <a:gd name="T4" fmla="*/ 16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未知">
              <a:extLst>
                <a:ext uri="{FF2B5EF4-FFF2-40B4-BE49-F238E27FC236}">
                  <a16:creationId xmlns:a16="http://schemas.microsoft.com/office/drawing/2014/main" id="{E47E4925-E6DF-4F0A-A9AC-BA6926C0F7BD}"/>
                </a:ext>
              </a:extLst>
            </p:cNvPr>
            <p:cNvSpPr>
              <a:spLocks noChangeAspect="1"/>
            </p:cNvSpPr>
            <p:nvPr/>
          </p:nvSpPr>
          <p:spPr bwMode="auto">
            <a:xfrm>
              <a:off x="321" y="311"/>
              <a:ext cx="10" cy="22"/>
            </a:xfrm>
            <a:custGeom>
              <a:avLst/>
              <a:gdLst>
                <a:gd name="T0" fmla="*/ 13 w 17"/>
                <a:gd name="T1" fmla="*/ 6 h 35"/>
                <a:gd name="T2" fmla="*/ 16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3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未知">
              <a:extLst>
                <a:ext uri="{FF2B5EF4-FFF2-40B4-BE49-F238E27FC236}">
                  <a16:creationId xmlns:a16="http://schemas.microsoft.com/office/drawing/2014/main" id="{7A8BE802-91DF-45AC-9F1D-27EF7E7021CD}"/>
                </a:ext>
              </a:extLst>
            </p:cNvPr>
            <p:cNvSpPr>
              <a:spLocks noChangeAspect="1"/>
            </p:cNvSpPr>
            <p:nvPr/>
          </p:nvSpPr>
          <p:spPr bwMode="auto">
            <a:xfrm>
              <a:off x="337" y="320"/>
              <a:ext cx="9" cy="22"/>
            </a:xfrm>
            <a:custGeom>
              <a:avLst/>
              <a:gdLst>
                <a:gd name="T0" fmla="*/ 13 w 16"/>
                <a:gd name="T1" fmla="*/ 7 h 35"/>
                <a:gd name="T2" fmla="*/ 16 w 16"/>
                <a:gd name="T3" fmla="*/ 14 h 35"/>
                <a:gd name="T4" fmla="*/ 16 w 16"/>
                <a:gd name="T5" fmla="*/ 30 h 35"/>
                <a:gd name="T6" fmla="*/ 13 w 16"/>
                <a:gd name="T7" fmla="*/ 34 h 35"/>
                <a:gd name="T8" fmla="*/ 3 w 16"/>
                <a:gd name="T9" fmla="*/ 28 h 35"/>
                <a:gd name="T10" fmla="*/ 0 w 16"/>
                <a:gd name="T11" fmla="*/ 21 h 35"/>
                <a:gd name="T12" fmla="*/ 0 w 16"/>
                <a:gd name="T13" fmla="*/ 5 h 35"/>
                <a:gd name="T14" fmla="*/ 3 w 16"/>
                <a:gd name="T15" fmla="*/ 1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1"/>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未知">
              <a:extLst>
                <a:ext uri="{FF2B5EF4-FFF2-40B4-BE49-F238E27FC236}">
                  <a16:creationId xmlns:a16="http://schemas.microsoft.com/office/drawing/2014/main" id="{3AB3790C-E945-4023-9330-757D8D70D117}"/>
                </a:ext>
              </a:extLst>
            </p:cNvPr>
            <p:cNvSpPr>
              <a:spLocks noChangeAspect="1"/>
            </p:cNvSpPr>
            <p:nvPr/>
          </p:nvSpPr>
          <p:spPr bwMode="auto">
            <a:xfrm>
              <a:off x="352" y="330"/>
              <a:ext cx="10" cy="21"/>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1" name="未知">
              <a:extLst>
                <a:ext uri="{FF2B5EF4-FFF2-40B4-BE49-F238E27FC236}">
                  <a16:creationId xmlns:a16="http://schemas.microsoft.com/office/drawing/2014/main" id="{C15B3447-5F7C-4825-95DC-8DA4BF68E7E4}"/>
                </a:ext>
              </a:extLst>
            </p:cNvPr>
            <p:cNvSpPr>
              <a:spLocks noChangeAspect="1"/>
            </p:cNvSpPr>
            <p:nvPr/>
          </p:nvSpPr>
          <p:spPr bwMode="auto">
            <a:xfrm>
              <a:off x="368" y="339"/>
              <a:ext cx="10" cy="22"/>
            </a:xfrm>
            <a:custGeom>
              <a:avLst/>
              <a:gdLst>
                <a:gd name="T0" fmla="*/ 14 w 17"/>
                <a:gd name="T1" fmla="*/ 6 h 35"/>
                <a:gd name="T2" fmla="*/ 17 w 17"/>
                <a:gd name="T3" fmla="*/ 14 h 35"/>
                <a:gd name="T4" fmla="*/ 17 w 17"/>
                <a:gd name="T5" fmla="*/ 30 h 35"/>
                <a:gd name="T6" fmla="*/ 14 w 17"/>
                <a:gd name="T7" fmla="*/ 33 h 35"/>
                <a:gd name="T8" fmla="*/ 4 w 17"/>
                <a:gd name="T9" fmla="*/ 28 h 35"/>
                <a:gd name="T10" fmla="*/ 1 w 17"/>
                <a:gd name="T11" fmla="*/ 20 h 35"/>
                <a:gd name="T12" fmla="*/ 1 w 17"/>
                <a:gd name="T13" fmla="*/ 4 h 35"/>
                <a:gd name="T14" fmla="*/ 4 w 17"/>
                <a:gd name="T15" fmla="*/ 1 h 35"/>
                <a:gd name="T16" fmla="*/ 14 w 17"/>
                <a:gd name="T17" fmla="*/ 6 h 35"/>
                <a:gd name="T18" fmla="*/ 14 w 17"/>
                <a:gd name="T19" fmla="*/ 6 h 35"/>
                <a:gd name="T20" fmla="*/ 14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6"/>
                  </a:moveTo>
                  <a:cubicBezTo>
                    <a:pt x="16" y="7"/>
                    <a:pt x="17" y="11"/>
                    <a:pt x="17" y="14"/>
                  </a:cubicBezTo>
                  <a:cubicBezTo>
                    <a:pt x="17" y="30"/>
                    <a:pt x="17" y="30"/>
                    <a:pt x="17" y="30"/>
                  </a:cubicBezTo>
                  <a:cubicBezTo>
                    <a:pt x="17" y="33"/>
                    <a:pt x="16" y="35"/>
                    <a:pt x="14" y="33"/>
                  </a:cubicBezTo>
                  <a:cubicBezTo>
                    <a:pt x="4" y="28"/>
                    <a:pt x="4" y="28"/>
                    <a:pt x="4" y="28"/>
                  </a:cubicBezTo>
                  <a:cubicBezTo>
                    <a:pt x="2" y="27"/>
                    <a:pt x="0" y="23"/>
                    <a:pt x="1" y="20"/>
                  </a:cubicBezTo>
                  <a:cubicBezTo>
                    <a:pt x="1" y="4"/>
                    <a:pt x="1" y="4"/>
                    <a:pt x="1" y="4"/>
                  </a:cubicBezTo>
                  <a:cubicBezTo>
                    <a:pt x="1" y="1"/>
                    <a:pt x="2" y="0"/>
                    <a:pt x="4" y="1"/>
                  </a:cubicBezTo>
                  <a:cubicBezTo>
                    <a:pt x="14" y="6"/>
                    <a:pt x="14" y="6"/>
                    <a:pt x="14" y="6"/>
                  </a:cubicBezTo>
                  <a:cubicBezTo>
                    <a:pt x="14" y="6"/>
                    <a:pt x="14" y="6"/>
                    <a:pt x="14" y="6"/>
                  </a:cubicBezTo>
                  <a:cubicBezTo>
                    <a:pt x="14" y="6"/>
                    <a:pt x="14" y="6"/>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2" name="未知">
              <a:extLst>
                <a:ext uri="{FF2B5EF4-FFF2-40B4-BE49-F238E27FC236}">
                  <a16:creationId xmlns:a16="http://schemas.microsoft.com/office/drawing/2014/main" id="{FA502BBC-E5DF-4C8F-A073-7A10D302C1BD}"/>
                </a:ext>
              </a:extLst>
            </p:cNvPr>
            <p:cNvSpPr>
              <a:spLocks noChangeAspect="1"/>
            </p:cNvSpPr>
            <p:nvPr/>
          </p:nvSpPr>
          <p:spPr bwMode="auto">
            <a:xfrm>
              <a:off x="210" y="286"/>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4" y="29"/>
                    <a:pt x="4" y="29"/>
                    <a:pt x="4" y="29"/>
                  </a:cubicBezTo>
                  <a:cubicBezTo>
                    <a:pt x="1" y="28"/>
                    <a:pt x="0" y="24"/>
                    <a:pt x="0" y="21"/>
                  </a:cubicBezTo>
                  <a:cubicBezTo>
                    <a:pt x="0" y="5"/>
                    <a:pt x="0" y="5"/>
                    <a:pt x="0" y="5"/>
                  </a:cubicBezTo>
                  <a:cubicBezTo>
                    <a:pt x="0" y="2"/>
                    <a:pt x="2"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 name="未知">
              <a:extLst>
                <a:ext uri="{FF2B5EF4-FFF2-40B4-BE49-F238E27FC236}">
                  <a16:creationId xmlns:a16="http://schemas.microsoft.com/office/drawing/2014/main" id="{0AE72F8C-A045-4B94-BB67-AF7350299DF7}"/>
                </a:ext>
              </a:extLst>
            </p:cNvPr>
            <p:cNvSpPr>
              <a:spLocks noChangeAspect="1"/>
            </p:cNvSpPr>
            <p:nvPr/>
          </p:nvSpPr>
          <p:spPr bwMode="auto">
            <a:xfrm>
              <a:off x="226" y="295"/>
              <a:ext cx="10" cy="22"/>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 name="未知">
              <a:extLst>
                <a:ext uri="{FF2B5EF4-FFF2-40B4-BE49-F238E27FC236}">
                  <a16:creationId xmlns:a16="http://schemas.microsoft.com/office/drawing/2014/main" id="{9CBAFD95-ACDC-4132-B8FD-8203A63823F1}"/>
                </a:ext>
              </a:extLst>
            </p:cNvPr>
            <p:cNvSpPr>
              <a:spLocks noChangeAspect="1"/>
            </p:cNvSpPr>
            <p:nvPr/>
          </p:nvSpPr>
          <p:spPr bwMode="auto">
            <a:xfrm>
              <a:off x="242" y="305"/>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未知">
              <a:extLst>
                <a:ext uri="{FF2B5EF4-FFF2-40B4-BE49-F238E27FC236}">
                  <a16:creationId xmlns:a16="http://schemas.microsoft.com/office/drawing/2014/main" id="{90E735D4-A8C9-4F18-BA81-17B37DBDB525}"/>
                </a:ext>
              </a:extLst>
            </p:cNvPr>
            <p:cNvSpPr>
              <a:spLocks noChangeAspect="1"/>
            </p:cNvSpPr>
            <p:nvPr/>
          </p:nvSpPr>
          <p:spPr bwMode="auto">
            <a:xfrm>
              <a:off x="257" y="314"/>
              <a:ext cx="11"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未知">
              <a:extLst>
                <a:ext uri="{FF2B5EF4-FFF2-40B4-BE49-F238E27FC236}">
                  <a16:creationId xmlns:a16="http://schemas.microsoft.com/office/drawing/2014/main" id="{6B919A8E-1C1E-4E97-B92D-2F774897651A}"/>
                </a:ext>
              </a:extLst>
            </p:cNvPr>
            <p:cNvSpPr>
              <a:spLocks noChangeAspect="1"/>
            </p:cNvSpPr>
            <p:nvPr/>
          </p:nvSpPr>
          <p:spPr bwMode="auto">
            <a:xfrm>
              <a:off x="273" y="323"/>
              <a:ext cx="11" cy="21"/>
            </a:xfrm>
            <a:custGeom>
              <a:avLst/>
              <a:gdLst>
                <a:gd name="T0" fmla="*/ 13 w 17"/>
                <a:gd name="T1" fmla="*/ 6 h 34"/>
                <a:gd name="T2" fmla="*/ 17 w 17"/>
                <a:gd name="T3" fmla="*/ 14 h 34"/>
                <a:gd name="T4" fmla="*/ 17 w 17"/>
                <a:gd name="T5" fmla="*/ 30 h 34"/>
                <a:gd name="T6" fmla="*/ 13 w 17"/>
                <a:gd name="T7" fmla="*/ 33 h 34"/>
                <a:gd name="T8" fmla="*/ 3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未知">
              <a:extLst>
                <a:ext uri="{FF2B5EF4-FFF2-40B4-BE49-F238E27FC236}">
                  <a16:creationId xmlns:a16="http://schemas.microsoft.com/office/drawing/2014/main" id="{02910DB7-554F-4FBF-8123-65D4B82CE95B}"/>
                </a:ext>
              </a:extLst>
            </p:cNvPr>
            <p:cNvSpPr>
              <a:spLocks noChangeAspect="1"/>
            </p:cNvSpPr>
            <p:nvPr/>
          </p:nvSpPr>
          <p:spPr bwMode="auto">
            <a:xfrm>
              <a:off x="289" y="333"/>
              <a:ext cx="10" cy="21"/>
            </a:xfrm>
            <a:custGeom>
              <a:avLst/>
              <a:gdLst>
                <a:gd name="T0" fmla="*/ 13 w 17"/>
                <a:gd name="T1" fmla="*/ 6 h 35"/>
                <a:gd name="T2" fmla="*/ 17 w 17"/>
                <a:gd name="T3" fmla="*/ 14 h 35"/>
                <a:gd name="T4" fmla="*/ 17 w 17"/>
                <a:gd name="T5" fmla="*/ 30 h 35"/>
                <a:gd name="T6" fmla="*/ 13 w 17"/>
                <a:gd name="T7" fmla="*/ 34 h 35"/>
                <a:gd name="T8" fmla="*/ 3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3" y="28"/>
                    <a:pt x="3" y="28"/>
                    <a:pt x="3"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未知">
              <a:extLst>
                <a:ext uri="{FF2B5EF4-FFF2-40B4-BE49-F238E27FC236}">
                  <a16:creationId xmlns:a16="http://schemas.microsoft.com/office/drawing/2014/main" id="{E76D0141-E63F-4985-92AC-E3D2C6225925}"/>
                </a:ext>
              </a:extLst>
            </p:cNvPr>
            <p:cNvSpPr>
              <a:spLocks noChangeAspect="1"/>
            </p:cNvSpPr>
            <p:nvPr/>
          </p:nvSpPr>
          <p:spPr bwMode="auto">
            <a:xfrm>
              <a:off x="305" y="342"/>
              <a:ext cx="10" cy="21"/>
            </a:xfrm>
            <a:custGeom>
              <a:avLst/>
              <a:gdLst>
                <a:gd name="T0" fmla="*/ 13 w 17"/>
                <a:gd name="T1" fmla="*/ 7 h 35"/>
                <a:gd name="T2" fmla="*/ 17 w 17"/>
                <a:gd name="T3" fmla="*/ 14 h 35"/>
                <a:gd name="T4" fmla="*/ 16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未知">
              <a:extLst>
                <a:ext uri="{FF2B5EF4-FFF2-40B4-BE49-F238E27FC236}">
                  <a16:creationId xmlns:a16="http://schemas.microsoft.com/office/drawing/2014/main" id="{BF09AD22-4FC0-451C-89E3-077C87E3D973}"/>
                </a:ext>
              </a:extLst>
            </p:cNvPr>
            <p:cNvSpPr>
              <a:spLocks noChangeAspect="1"/>
            </p:cNvSpPr>
            <p:nvPr/>
          </p:nvSpPr>
          <p:spPr bwMode="auto">
            <a:xfrm>
              <a:off x="321" y="351"/>
              <a:ext cx="10" cy="21"/>
            </a:xfrm>
            <a:custGeom>
              <a:avLst/>
              <a:gdLst>
                <a:gd name="T0" fmla="*/ 13 w 17"/>
                <a:gd name="T1" fmla="*/ 7 h 35"/>
                <a:gd name="T2" fmla="*/ 16 w 17"/>
                <a:gd name="T3" fmla="*/ 15 h 35"/>
                <a:gd name="T4" fmla="*/ 16 w 17"/>
                <a:gd name="T5" fmla="*/ 31 h 35"/>
                <a:gd name="T6" fmla="*/ 13 w 17"/>
                <a:gd name="T7" fmla="*/ 34 h 35"/>
                <a:gd name="T8" fmla="*/ 3 w 17"/>
                <a:gd name="T9" fmla="*/ 29 h 35"/>
                <a:gd name="T10" fmla="*/ 0 w 17"/>
                <a:gd name="T11" fmla="*/ 21 h 35"/>
                <a:gd name="T12" fmla="*/ 0 w 17"/>
                <a:gd name="T13" fmla="*/ 5 h 35"/>
                <a:gd name="T14" fmla="*/ 3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未知">
              <a:extLst>
                <a:ext uri="{FF2B5EF4-FFF2-40B4-BE49-F238E27FC236}">
                  <a16:creationId xmlns:a16="http://schemas.microsoft.com/office/drawing/2014/main" id="{97B8A00B-D8D1-4E55-9BB0-73AFB38BFF9C}"/>
                </a:ext>
              </a:extLst>
            </p:cNvPr>
            <p:cNvSpPr>
              <a:spLocks noChangeAspect="1"/>
            </p:cNvSpPr>
            <p:nvPr/>
          </p:nvSpPr>
          <p:spPr bwMode="auto">
            <a:xfrm>
              <a:off x="337" y="361"/>
              <a:ext cx="9"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8"/>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未知">
              <a:extLst>
                <a:ext uri="{FF2B5EF4-FFF2-40B4-BE49-F238E27FC236}">
                  <a16:creationId xmlns:a16="http://schemas.microsoft.com/office/drawing/2014/main" id="{25FAD6C2-7A71-4DA7-BD4B-E26023BD8D21}"/>
                </a:ext>
              </a:extLst>
            </p:cNvPr>
            <p:cNvSpPr>
              <a:spLocks noChangeAspect="1"/>
            </p:cNvSpPr>
            <p:nvPr/>
          </p:nvSpPr>
          <p:spPr bwMode="auto">
            <a:xfrm>
              <a:off x="352" y="370"/>
              <a:ext cx="10" cy="21"/>
            </a:xfrm>
            <a:custGeom>
              <a:avLst/>
              <a:gdLst>
                <a:gd name="T0" fmla="*/ 13 w 16"/>
                <a:gd name="T1" fmla="*/ 7 h 35"/>
                <a:gd name="T2" fmla="*/ 16 w 16"/>
                <a:gd name="T3" fmla="*/ 14 h 35"/>
                <a:gd name="T4" fmla="*/ 16 w 16"/>
                <a:gd name="T5" fmla="*/ 30 h 35"/>
                <a:gd name="T6" fmla="*/ 13 w 16"/>
                <a:gd name="T7" fmla="*/ 34 h 35"/>
                <a:gd name="T8" fmla="*/ 3 w 16"/>
                <a:gd name="T9" fmla="*/ 28 h 35"/>
                <a:gd name="T10" fmla="*/ 0 w 16"/>
                <a:gd name="T11" fmla="*/ 21 h 35"/>
                <a:gd name="T12" fmla="*/ 0 w 16"/>
                <a:gd name="T13" fmla="*/ 5 h 35"/>
                <a:gd name="T14" fmla="*/ 3 w 16"/>
                <a:gd name="T15" fmla="*/ 1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未知">
              <a:extLst>
                <a:ext uri="{FF2B5EF4-FFF2-40B4-BE49-F238E27FC236}">
                  <a16:creationId xmlns:a16="http://schemas.microsoft.com/office/drawing/2014/main" id="{36479EE7-4AA8-4E76-B543-53810C4DFC43}"/>
                </a:ext>
              </a:extLst>
            </p:cNvPr>
            <p:cNvSpPr>
              <a:spLocks noChangeAspect="1"/>
            </p:cNvSpPr>
            <p:nvPr/>
          </p:nvSpPr>
          <p:spPr bwMode="auto">
            <a:xfrm>
              <a:off x="368" y="379"/>
              <a:ext cx="10" cy="21"/>
            </a:xfrm>
            <a:custGeom>
              <a:avLst/>
              <a:gdLst>
                <a:gd name="T0" fmla="*/ 14 w 17"/>
                <a:gd name="T1" fmla="*/ 7 h 35"/>
                <a:gd name="T2" fmla="*/ 17 w 17"/>
                <a:gd name="T3" fmla="*/ 15 h 35"/>
                <a:gd name="T4" fmla="*/ 17 w 17"/>
                <a:gd name="T5" fmla="*/ 31 h 35"/>
                <a:gd name="T6" fmla="*/ 14 w 17"/>
                <a:gd name="T7" fmla="*/ 34 h 35"/>
                <a:gd name="T8" fmla="*/ 4 w 17"/>
                <a:gd name="T9" fmla="*/ 29 h 35"/>
                <a:gd name="T10" fmla="*/ 1 w 17"/>
                <a:gd name="T11" fmla="*/ 21 h 35"/>
                <a:gd name="T12" fmla="*/ 1 w 17"/>
                <a:gd name="T13" fmla="*/ 5 h 35"/>
                <a:gd name="T14" fmla="*/ 4 w 17"/>
                <a:gd name="T15" fmla="*/ 2 h 35"/>
                <a:gd name="T16" fmla="*/ 14 w 17"/>
                <a:gd name="T17" fmla="*/ 7 h 35"/>
                <a:gd name="T18" fmla="*/ 14 w 17"/>
                <a:gd name="T19" fmla="*/ 7 h 35"/>
                <a:gd name="T20" fmla="*/ 14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7"/>
                  </a:moveTo>
                  <a:cubicBezTo>
                    <a:pt x="16" y="8"/>
                    <a:pt x="17" y="12"/>
                    <a:pt x="17" y="15"/>
                  </a:cubicBezTo>
                  <a:cubicBezTo>
                    <a:pt x="17" y="31"/>
                    <a:pt x="17" y="31"/>
                    <a:pt x="17" y="31"/>
                  </a:cubicBezTo>
                  <a:cubicBezTo>
                    <a:pt x="17" y="34"/>
                    <a:pt x="16" y="35"/>
                    <a:pt x="14" y="34"/>
                  </a:cubicBezTo>
                  <a:cubicBezTo>
                    <a:pt x="4" y="29"/>
                    <a:pt x="4" y="29"/>
                    <a:pt x="4" y="29"/>
                  </a:cubicBezTo>
                  <a:cubicBezTo>
                    <a:pt x="2" y="27"/>
                    <a:pt x="0" y="24"/>
                    <a:pt x="1" y="21"/>
                  </a:cubicBezTo>
                  <a:cubicBezTo>
                    <a:pt x="1" y="5"/>
                    <a:pt x="1" y="5"/>
                    <a:pt x="1" y="5"/>
                  </a:cubicBezTo>
                  <a:cubicBezTo>
                    <a:pt x="1" y="2"/>
                    <a:pt x="2" y="0"/>
                    <a:pt x="4" y="2"/>
                  </a:cubicBezTo>
                  <a:cubicBezTo>
                    <a:pt x="14" y="7"/>
                    <a:pt x="14" y="7"/>
                    <a:pt x="14" y="7"/>
                  </a:cubicBezTo>
                  <a:cubicBezTo>
                    <a:pt x="14" y="7"/>
                    <a:pt x="14" y="7"/>
                    <a:pt x="14" y="7"/>
                  </a:cubicBezTo>
                  <a:cubicBezTo>
                    <a:pt x="14" y="7"/>
                    <a:pt x="14" y="7"/>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未知">
              <a:extLst>
                <a:ext uri="{FF2B5EF4-FFF2-40B4-BE49-F238E27FC236}">
                  <a16:creationId xmlns:a16="http://schemas.microsoft.com/office/drawing/2014/main" id="{9FEA601A-2526-4129-AB55-B1B846B008A9}"/>
                </a:ext>
              </a:extLst>
            </p:cNvPr>
            <p:cNvSpPr>
              <a:spLocks noChangeAspect="1"/>
            </p:cNvSpPr>
            <p:nvPr/>
          </p:nvSpPr>
          <p:spPr bwMode="auto">
            <a:xfrm>
              <a:off x="210" y="328"/>
              <a:ext cx="10" cy="21"/>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未知">
              <a:extLst>
                <a:ext uri="{FF2B5EF4-FFF2-40B4-BE49-F238E27FC236}">
                  <a16:creationId xmlns:a16="http://schemas.microsoft.com/office/drawing/2014/main" id="{3B1F4137-B043-4A8C-8A60-6734F9D714E1}"/>
                </a:ext>
              </a:extLst>
            </p:cNvPr>
            <p:cNvSpPr>
              <a:spLocks noChangeAspect="1"/>
            </p:cNvSpPr>
            <p:nvPr/>
          </p:nvSpPr>
          <p:spPr bwMode="auto">
            <a:xfrm>
              <a:off x="226" y="337"/>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5"/>
                    <a:pt x="0" y="5"/>
                    <a:pt x="0" y="5"/>
                  </a:cubicBezTo>
                  <a:cubicBezTo>
                    <a:pt x="0" y="1"/>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未知">
              <a:extLst>
                <a:ext uri="{FF2B5EF4-FFF2-40B4-BE49-F238E27FC236}">
                  <a16:creationId xmlns:a16="http://schemas.microsoft.com/office/drawing/2014/main" id="{387B2980-E958-4FE6-86D9-881798A382D1}"/>
                </a:ext>
              </a:extLst>
            </p:cNvPr>
            <p:cNvSpPr>
              <a:spLocks noChangeAspect="1"/>
            </p:cNvSpPr>
            <p:nvPr/>
          </p:nvSpPr>
          <p:spPr bwMode="auto">
            <a:xfrm>
              <a:off x="242" y="346"/>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未知">
              <a:extLst>
                <a:ext uri="{FF2B5EF4-FFF2-40B4-BE49-F238E27FC236}">
                  <a16:creationId xmlns:a16="http://schemas.microsoft.com/office/drawing/2014/main" id="{40C70344-FF0F-4E30-8EA7-9B6EB9338938}"/>
                </a:ext>
              </a:extLst>
            </p:cNvPr>
            <p:cNvSpPr>
              <a:spLocks noChangeAspect="1"/>
            </p:cNvSpPr>
            <p:nvPr/>
          </p:nvSpPr>
          <p:spPr bwMode="auto">
            <a:xfrm>
              <a:off x="257" y="356"/>
              <a:ext cx="11" cy="21"/>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未知">
              <a:extLst>
                <a:ext uri="{FF2B5EF4-FFF2-40B4-BE49-F238E27FC236}">
                  <a16:creationId xmlns:a16="http://schemas.microsoft.com/office/drawing/2014/main" id="{121AA5B3-3BDD-4E55-B482-DBA19EE5D275}"/>
                </a:ext>
              </a:extLst>
            </p:cNvPr>
            <p:cNvSpPr>
              <a:spLocks noChangeAspect="1"/>
            </p:cNvSpPr>
            <p:nvPr/>
          </p:nvSpPr>
          <p:spPr bwMode="auto">
            <a:xfrm>
              <a:off x="273" y="365"/>
              <a:ext cx="11" cy="21"/>
            </a:xfrm>
            <a:custGeom>
              <a:avLst/>
              <a:gdLst>
                <a:gd name="T0" fmla="*/ 13 w 17"/>
                <a:gd name="T1" fmla="*/ 6 h 35"/>
                <a:gd name="T2" fmla="*/ 17 w 17"/>
                <a:gd name="T3" fmla="*/ 14 h 35"/>
                <a:gd name="T4" fmla="*/ 17 w 17"/>
                <a:gd name="T5" fmla="*/ 30 h 35"/>
                <a:gd name="T6" fmla="*/ 13 w 17"/>
                <a:gd name="T7" fmla="*/ 34 h 35"/>
                <a:gd name="T8" fmla="*/ 3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3" y="28"/>
                    <a:pt x="3" y="28"/>
                    <a:pt x="3"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8" name="未知">
              <a:extLst>
                <a:ext uri="{FF2B5EF4-FFF2-40B4-BE49-F238E27FC236}">
                  <a16:creationId xmlns:a16="http://schemas.microsoft.com/office/drawing/2014/main" id="{22DFAB53-1301-4470-AECE-3E3B5257C038}"/>
                </a:ext>
              </a:extLst>
            </p:cNvPr>
            <p:cNvSpPr>
              <a:spLocks noChangeAspect="1"/>
            </p:cNvSpPr>
            <p:nvPr/>
          </p:nvSpPr>
          <p:spPr bwMode="auto">
            <a:xfrm>
              <a:off x="289" y="374"/>
              <a:ext cx="10" cy="21"/>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未知">
              <a:extLst>
                <a:ext uri="{FF2B5EF4-FFF2-40B4-BE49-F238E27FC236}">
                  <a16:creationId xmlns:a16="http://schemas.microsoft.com/office/drawing/2014/main" id="{65B5CBC0-8EE9-4693-9FB8-63759BEDB5D9}"/>
                </a:ext>
              </a:extLst>
            </p:cNvPr>
            <p:cNvSpPr>
              <a:spLocks noChangeAspect="1"/>
            </p:cNvSpPr>
            <p:nvPr/>
          </p:nvSpPr>
          <p:spPr bwMode="auto">
            <a:xfrm>
              <a:off x="305" y="383"/>
              <a:ext cx="10" cy="22"/>
            </a:xfrm>
            <a:custGeom>
              <a:avLst/>
              <a:gdLst>
                <a:gd name="T0" fmla="*/ 13 w 17"/>
                <a:gd name="T1" fmla="*/ 7 h 35"/>
                <a:gd name="T2" fmla="*/ 17 w 17"/>
                <a:gd name="T3" fmla="*/ 15 h 35"/>
                <a:gd name="T4" fmla="*/ 16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未知">
              <a:extLst>
                <a:ext uri="{FF2B5EF4-FFF2-40B4-BE49-F238E27FC236}">
                  <a16:creationId xmlns:a16="http://schemas.microsoft.com/office/drawing/2014/main" id="{E817FA45-309F-4348-973C-731DB0080281}"/>
                </a:ext>
              </a:extLst>
            </p:cNvPr>
            <p:cNvSpPr>
              <a:spLocks noChangeAspect="1"/>
            </p:cNvSpPr>
            <p:nvPr/>
          </p:nvSpPr>
          <p:spPr bwMode="auto">
            <a:xfrm>
              <a:off x="321" y="393"/>
              <a:ext cx="10" cy="21"/>
            </a:xfrm>
            <a:custGeom>
              <a:avLst/>
              <a:gdLst>
                <a:gd name="T0" fmla="*/ 13 w 17"/>
                <a:gd name="T1" fmla="*/ 6 h 35"/>
                <a:gd name="T2" fmla="*/ 16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3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未知">
              <a:extLst>
                <a:ext uri="{FF2B5EF4-FFF2-40B4-BE49-F238E27FC236}">
                  <a16:creationId xmlns:a16="http://schemas.microsoft.com/office/drawing/2014/main" id="{C3CA02BE-7DD4-4FCC-BC5D-1A296FAE52D3}"/>
                </a:ext>
              </a:extLst>
            </p:cNvPr>
            <p:cNvSpPr>
              <a:spLocks noChangeAspect="1"/>
            </p:cNvSpPr>
            <p:nvPr/>
          </p:nvSpPr>
          <p:spPr bwMode="auto">
            <a:xfrm>
              <a:off x="337" y="402"/>
              <a:ext cx="9" cy="21"/>
            </a:xfrm>
            <a:custGeom>
              <a:avLst/>
              <a:gdLst>
                <a:gd name="T0" fmla="*/ 13 w 16"/>
                <a:gd name="T1" fmla="*/ 7 h 35"/>
                <a:gd name="T2" fmla="*/ 16 w 16"/>
                <a:gd name="T3" fmla="*/ 14 h 35"/>
                <a:gd name="T4" fmla="*/ 16 w 16"/>
                <a:gd name="T5" fmla="*/ 30 h 35"/>
                <a:gd name="T6" fmla="*/ 13 w 16"/>
                <a:gd name="T7" fmla="*/ 34 h 35"/>
                <a:gd name="T8" fmla="*/ 3 w 16"/>
                <a:gd name="T9" fmla="*/ 28 h 35"/>
                <a:gd name="T10" fmla="*/ 0 w 16"/>
                <a:gd name="T11" fmla="*/ 21 h 35"/>
                <a:gd name="T12" fmla="*/ 0 w 16"/>
                <a:gd name="T13" fmla="*/ 5 h 35"/>
                <a:gd name="T14" fmla="*/ 3 w 16"/>
                <a:gd name="T15" fmla="*/ 1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1"/>
                    <a:pt x="16" y="14"/>
                  </a:cubicBezTo>
                  <a:cubicBezTo>
                    <a:pt x="16" y="30"/>
                    <a:pt x="16" y="30"/>
                    <a:pt x="16" y="30"/>
                  </a:cubicBezTo>
                  <a:cubicBezTo>
                    <a:pt x="16" y="34"/>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未知">
              <a:extLst>
                <a:ext uri="{FF2B5EF4-FFF2-40B4-BE49-F238E27FC236}">
                  <a16:creationId xmlns:a16="http://schemas.microsoft.com/office/drawing/2014/main" id="{2198F67B-0BCA-401C-9DC4-33F70D1CF0E4}"/>
                </a:ext>
              </a:extLst>
            </p:cNvPr>
            <p:cNvSpPr>
              <a:spLocks noChangeAspect="1"/>
            </p:cNvSpPr>
            <p:nvPr/>
          </p:nvSpPr>
          <p:spPr bwMode="auto">
            <a:xfrm>
              <a:off x="352" y="411"/>
              <a:ext cx="10" cy="22"/>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未知">
              <a:extLst>
                <a:ext uri="{FF2B5EF4-FFF2-40B4-BE49-F238E27FC236}">
                  <a16:creationId xmlns:a16="http://schemas.microsoft.com/office/drawing/2014/main" id="{4C37D304-6613-437D-A9DE-6D096BABEBDB}"/>
                </a:ext>
              </a:extLst>
            </p:cNvPr>
            <p:cNvSpPr>
              <a:spLocks noChangeAspect="1"/>
            </p:cNvSpPr>
            <p:nvPr/>
          </p:nvSpPr>
          <p:spPr bwMode="auto">
            <a:xfrm>
              <a:off x="368" y="421"/>
              <a:ext cx="10" cy="21"/>
            </a:xfrm>
            <a:custGeom>
              <a:avLst/>
              <a:gdLst>
                <a:gd name="T0" fmla="*/ 14 w 17"/>
                <a:gd name="T1" fmla="*/ 6 h 35"/>
                <a:gd name="T2" fmla="*/ 17 w 17"/>
                <a:gd name="T3" fmla="*/ 14 h 35"/>
                <a:gd name="T4" fmla="*/ 17 w 17"/>
                <a:gd name="T5" fmla="*/ 30 h 35"/>
                <a:gd name="T6" fmla="*/ 14 w 17"/>
                <a:gd name="T7" fmla="*/ 33 h 35"/>
                <a:gd name="T8" fmla="*/ 4 w 17"/>
                <a:gd name="T9" fmla="*/ 28 h 35"/>
                <a:gd name="T10" fmla="*/ 1 w 17"/>
                <a:gd name="T11" fmla="*/ 20 h 35"/>
                <a:gd name="T12" fmla="*/ 1 w 17"/>
                <a:gd name="T13" fmla="*/ 4 h 35"/>
                <a:gd name="T14" fmla="*/ 4 w 17"/>
                <a:gd name="T15" fmla="*/ 1 h 35"/>
                <a:gd name="T16" fmla="*/ 14 w 17"/>
                <a:gd name="T17" fmla="*/ 6 h 35"/>
                <a:gd name="T18" fmla="*/ 14 w 17"/>
                <a:gd name="T19" fmla="*/ 6 h 35"/>
                <a:gd name="T20" fmla="*/ 14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6"/>
                  </a:moveTo>
                  <a:cubicBezTo>
                    <a:pt x="16" y="7"/>
                    <a:pt x="17" y="11"/>
                    <a:pt x="17" y="14"/>
                  </a:cubicBezTo>
                  <a:cubicBezTo>
                    <a:pt x="17" y="30"/>
                    <a:pt x="17" y="30"/>
                    <a:pt x="17" y="30"/>
                  </a:cubicBezTo>
                  <a:cubicBezTo>
                    <a:pt x="17" y="33"/>
                    <a:pt x="16" y="35"/>
                    <a:pt x="14" y="33"/>
                  </a:cubicBezTo>
                  <a:cubicBezTo>
                    <a:pt x="4" y="28"/>
                    <a:pt x="4" y="28"/>
                    <a:pt x="4" y="28"/>
                  </a:cubicBezTo>
                  <a:cubicBezTo>
                    <a:pt x="2" y="27"/>
                    <a:pt x="0" y="23"/>
                    <a:pt x="1" y="20"/>
                  </a:cubicBezTo>
                  <a:cubicBezTo>
                    <a:pt x="1" y="4"/>
                    <a:pt x="1" y="4"/>
                    <a:pt x="1" y="4"/>
                  </a:cubicBezTo>
                  <a:cubicBezTo>
                    <a:pt x="1" y="1"/>
                    <a:pt x="2" y="0"/>
                    <a:pt x="4" y="1"/>
                  </a:cubicBezTo>
                  <a:cubicBezTo>
                    <a:pt x="14" y="6"/>
                    <a:pt x="14" y="6"/>
                    <a:pt x="14" y="6"/>
                  </a:cubicBezTo>
                  <a:cubicBezTo>
                    <a:pt x="14" y="6"/>
                    <a:pt x="14" y="6"/>
                    <a:pt x="14" y="6"/>
                  </a:cubicBezTo>
                  <a:cubicBezTo>
                    <a:pt x="14" y="6"/>
                    <a:pt x="14" y="6"/>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4" name="未知">
              <a:extLst>
                <a:ext uri="{FF2B5EF4-FFF2-40B4-BE49-F238E27FC236}">
                  <a16:creationId xmlns:a16="http://schemas.microsoft.com/office/drawing/2014/main" id="{8E1A2480-16A3-400E-8CCF-A896CCF48E3B}"/>
                </a:ext>
              </a:extLst>
            </p:cNvPr>
            <p:cNvSpPr>
              <a:spLocks noChangeAspect="1"/>
            </p:cNvSpPr>
            <p:nvPr/>
          </p:nvSpPr>
          <p:spPr bwMode="auto">
            <a:xfrm>
              <a:off x="210" y="368"/>
              <a:ext cx="10"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未知">
              <a:extLst>
                <a:ext uri="{FF2B5EF4-FFF2-40B4-BE49-F238E27FC236}">
                  <a16:creationId xmlns:a16="http://schemas.microsoft.com/office/drawing/2014/main" id="{5D05EBB1-3D9C-46B0-8032-B59578566033}"/>
                </a:ext>
              </a:extLst>
            </p:cNvPr>
            <p:cNvSpPr>
              <a:spLocks noChangeAspect="1"/>
            </p:cNvSpPr>
            <p:nvPr/>
          </p:nvSpPr>
          <p:spPr bwMode="auto">
            <a:xfrm>
              <a:off x="226" y="377"/>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未知">
              <a:extLst>
                <a:ext uri="{FF2B5EF4-FFF2-40B4-BE49-F238E27FC236}">
                  <a16:creationId xmlns:a16="http://schemas.microsoft.com/office/drawing/2014/main" id="{AED27A69-7B6C-440A-8698-7E9910BBF7C5}"/>
                </a:ext>
              </a:extLst>
            </p:cNvPr>
            <p:cNvSpPr>
              <a:spLocks noChangeAspect="1"/>
            </p:cNvSpPr>
            <p:nvPr/>
          </p:nvSpPr>
          <p:spPr bwMode="auto">
            <a:xfrm>
              <a:off x="242" y="387"/>
              <a:ext cx="10" cy="21"/>
            </a:xfrm>
            <a:custGeom>
              <a:avLst/>
              <a:gdLst>
                <a:gd name="T0" fmla="*/ 13 w 17"/>
                <a:gd name="T1" fmla="*/ 6 h 34"/>
                <a:gd name="T2" fmla="*/ 17 w 17"/>
                <a:gd name="T3" fmla="*/ 14 h 34"/>
                <a:gd name="T4" fmla="*/ 17 w 17"/>
                <a:gd name="T5" fmla="*/ 30 h 34"/>
                <a:gd name="T6" fmla="*/ 13 w 17"/>
                <a:gd name="T7" fmla="*/ 33 h 34"/>
                <a:gd name="T8" fmla="*/ 4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未知">
              <a:extLst>
                <a:ext uri="{FF2B5EF4-FFF2-40B4-BE49-F238E27FC236}">
                  <a16:creationId xmlns:a16="http://schemas.microsoft.com/office/drawing/2014/main" id="{E909781E-8DD6-46CB-B1E9-AF54CEFABC61}"/>
                </a:ext>
              </a:extLst>
            </p:cNvPr>
            <p:cNvSpPr>
              <a:spLocks noChangeAspect="1"/>
            </p:cNvSpPr>
            <p:nvPr/>
          </p:nvSpPr>
          <p:spPr bwMode="auto">
            <a:xfrm>
              <a:off x="257" y="396"/>
              <a:ext cx="11"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未知">
              <a:extLst>
                <a:ext uri="{FF2B5EF4-FFF2-40B4-BE49-F238E27FC236}">
                  <a16:creationId xmlns:a16="http://schemas.microsoft.com/office/drawing/2014/main" id="{208D5CDC-F991-4C4F-A214-5C64FF403D47}"/>
                </a:ext>
              </a:extLst>
            </p:cNvPr>
            <p:cNvSpPr>
              <a:spLocks noChangeAspect="1"/>
            </p:cNvSpPr>
            <p:nvPr/>
          </p:nvSpPr>
          <p:spPr bwMode="auto">
            <a:xfrm>
              <a:off x="273" y="405"/>
              <a:ext cx="11" cy="21"/>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未知">
              <a:extLst>
                <a:ext uri="{FF2B5EF4-FFF2-40B4-BE49-F238E27FC236}">
                  <a16:creationId xmlns:a16="http://schemas.microsoft.com/office/drawing/2014/main" id="{02110839-3212-4921-9B92-278F19104B3F}"/>
                </a:ext>
              </a:extLst>
            </p:cNvPr>
            <p:cNvSpPr>
              <a:spLocks noChangeAspect="1"/>
            </p:cNvSpPr>
            <p:nvPr/>
          </p:nvSpPr>
          <p:spPr bwMode="auto">
            <a:xfrm>
              <a:off x="289" y="414"/>
              <a:ext cx="10" cy="22"/>
            </a:xfrm>
            <a:custGeom>
              <a:avLst/>
              <a:gdLst>
                <a:gd name="T0" fmla="*/ 13 w 17"/>
                <a:gd name="T1" fmla="*/ 7 h 35"/>
                <a:gd name="T2" fmla="*/ 17 w 17"/>
                <a:gd name="T3" fmla="*/ 15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0" name="未知">
              <a:extLst>
                <a:ext uri="{FF2B5EF4-FFF2-40B4-BE49-F238E27FC236}">
                  <a16:creationId xmlns:a16="http://schemas.microsoft.com/office/drawing/2014/main" id="{EBE09F55-169D-4035-A671-26CF915718E6}"/>
                </a:ext>
              </a:extLst>
            </p:cNvPr>
            <p:cNvSpPr>
              <a:spLocks noChangeAspect="1"/>
            </p:cNvSpPr>
            <p:nvPr/>
          </p:nvSpPr>
          <p:spPr bwMode="auto">
            <a:xfrm>
              <a:off x="305" y="424"/>
              <a:ext cx="10" cy="21"/>
            </a:xfrm>
            <a:custGeom>
              <a:avLst/>
              <a:gdLst>
                <a:gd name="T0" fmla="*/ 13 w 17"/>
                <a:gd name="T1" fmla="*/ 6 h 35"/>
                <a:gd name="T2" fmla="*/ 17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 name="未知">
              <a:extLst>
                <a:ext uri="{FF2B5EF4-FFF2-40B4-BE49-F238E27FC236}">
                  <a16:creationId xmlns:a16="http://schemas.microsoft.com/office/drawing/2014/main" id="{83D7531E-F755-496E-9111-4B17CE5557A2}"/>
                </a:ext>
              </a:extLst>
            </p:cNvPr>
            <p:cNvSpPr>
              <a:spLocks noChangeAspect="1"/>
            </p:cNvSpPr>
            <p:nvPr/>
          </p:nvSpPr>
          <p:spPr bwMode="auto">
            <a:xfrm>
              <a:off x="321" y="433"/>
              <a:ext cx="10" cy="21"/>
            </a:xfrm>
            <a:custGeom>
              <a:avLst/>
              <a:gdLst>
                <a:gd name="T0" fmla="*/ 13 w 17"/>
                <a:gd name="T1" fmla="*/ 7 h 35"/>
                <a:gd name="T2" fmla="*/ 16 w 17"/>
                <a:gd name="T3" fmla="*/ 14 h 35"/>
                <a:gd name="T4" fmla="*/ 16 w 17"/>
                <a:gd name="T5" fmla="*/ 30 h 35"/>
                <a:gd name="T6" fmla="*/ 13 w 17"/>
                <a:gd name="T7" fmla="*/ 34 h 35"/>
                <a:gd name="T8" fmla="*/ 3 w 17"/>
                <a:gd name="T9" fmla="*/ 28 h 35"/>
                <a:gd name="T10" fmla="*/ 0 w 17"/>
                <a:gd name="T11" fmla="*/ 21 h 35"/>
                <a:gd name="T12" fmla="*/ 0 w 17"/>
                <a:gd name="T13" fmla="*/ 5 h 35"/>
                <a:gd name="T14" fmla="*/ 3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2" name="未知">
              <a:extLst>
                <a:ext uri="{FF2B5EF4-FFF2-40B4-BE49-F238E27FC236}">
                  <a16:creationId xmlns:a16="http://schemas.microsoft.com/office/drawing/2014/main" id="{D97B3912-B066-4B24-9144-7746C1E4040D}"/>
                </a:ext>
              </a:extLst>
            </p:cNvPr>
            <p:cNvSpPr>
              <a:spLocks noChangeAspect="1"/>
            </p:cNvSpPr>
            <p:nvPr/>
          </p:nvSpPr>
          <p:spPr bwMode="auto">
            <a:xfrm>
              <a:off x="337" y="442"/>
              <a:ext cx="9" cy="22"/>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未知">
              <a:extLst>
                <a:ext uri="{FF2B5EF4-FFF2-40B4-BE49-F238E27FC236}">
                  <a16:creationId xmlns:a16="http://schemas.microsoft.com/office/drawing/2014/main" id="{6474C7EE-772C-4E79-8170-A5AE59D28CDA}"/>
                </a:ext>
              </a:extLst>
            </p:cNvPr>
            <p:cNvSpPr>
              <a:spLocks noChangeAspect="1"/>
            </p:cNvSpPr>
            <p:nvPr/>
          </p:nvSpPr>
          <p:spPr bwMode="auto">
            <a:xfrm>
              <a:off x="352" y="452"/>
              <a:ext cx="10"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7"/>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未知">
              <a:extLst>
                <a:ext uri="{FF2B5EF4-FFF2-40B4-BE49-F238E27FC236}">
                  <a16:creationId xmlns:a16="http://schemas.microsoft.com/office/drawing/2014/main" id="{E6595BB1-E31A-40CC-9742-A3528E919ACB}"/>
                </a:ext>
              </a:extLst>
            </p:cNvPr>
            <p:cNvSpPr>
              <a:spLocks noChangeAspect="1"/>
            </p:cNvSpPr>
            <p:nvPr/>
          </p:nvSpPr>
          <p:spPr bwMode="auto">
            <a:xfrm>
              <a:off x="368" y="461"/>
              <a:ext cx="10" cy="22"/>
            </a:xfrm>
            <a:custGeom>
              <a:avLst/>
              <a:gdLst>
                <a:gd name="T0" fmla="*/ 14 w 17"/>
                <a:gd name="T1" fmla="*/ 6 h 35"/>
                <a:gd name="T2" fmla="*/ 17 w 17"/>
                <a:gd name="T3" fmla="*/ 14 h 35"/>
                <a:gd name="T4" fmla="*/ 17 w 17"/>
                <a:gd name="T5" fmla="*/ 30 h 35"/>
                <a:gd name="T6" fmla="*/ 14 w 17"/>
                <a:gd name="T7" fmla="*/ 34 h 35"/>
                <a:gd name="T8" fmla="*/ 4 w 17"/>
                <a:gd name="T9" fmla="*/ 28 h 35"/>
                <a:gd name="T10" fmla="*/ 1 w 17"/>
                <a:gd name="T11" fmla="*/ 21 h 35"/>
                <a:gd name="T12" fmla="*/ 1 w 17"/>
                <a:gd name="T13" fmla="*/ 4 h 35"/>
                <a:gd name="T14" fmla="*/ 4 w 17"/>
                <a:gd name="T15" fmla="*/ 1 h 35"/>
                <a:gd name="T16" fmla="*/ 14 w 17"/>
                <a:gd name="T17" fmla="*/ 6 h 35"/>
                <a:gd name="T18" fmla="*/ 14 w 17"/>
                <a:gd name="T19" fmla="*/ 6 h 35"/>
                <a:gd name="T20" fmla="*/ 14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6"/>
                  </a:moveTo>
                  <a:cubicBezTo>
                    <a:pt x="16" y="8"/>
                    <a:pt x="17" y="11"/>
                    <a:pt x="17" y="14"/>
                  </a:cubicBezTo>
                  <a:cubicBezTo>
                    <a:pt x="17" y="30"/>
                    <a:pt x="17" y="30"/>
                    <a:pt x="17" y="30"/>
                  </a:cubicBezTo>
                  <a:cubicBezTo>
                    <a:pt x="17" y="33"/>
                    <a:pt x="16" y="35"/>
                    <a:pt x="14" y="34"/>
                  </a:cubicBezTo>
                  <a:cubicBezTo>
                    <a:pt x="4" y="28"/>
                    <a:pt x="4" y="28"/>
                    <a:pt x="4" y="28"/>
                  </a:cubicBezTo>
                  <a:cubicBezTo>
                    <a:pt x="2" y="27"/>
                    <a:pt x="0" y="24"/>
                    <a:pt x="1" y="21"/>
                  </a:cubicBezTo>
                  <a:cubicBezTo>
                    <a:pt x="1" y="4"/>
                    <a:pt x="1" y="4"/>
                    <a:pt x="1" y="4"/>
                  </a:cubicBezTo>
                  <a:cubicBezTo>
                    <a:pt x="1" y="1"/>
                    <a:pt x="2" y="0"/>
                    <a:pt x="4" y="1"/>
                  </a:cubicBezTo>
                  <a:cubicBezTo>
                    <a:pt x="14" y="6"/>
                    <a:pt x="14" y="6"/>
                    <a:pt x="14" y="6"/>
                  </a:cubicBezTo>
                  <a:cubicBezTo>
                    <a:pt x="14" y="6"/>
                    <a:pt x="14" y="6"/>
                    <a:pt x="14" y="6"/>
                  </a:cubicBezTo>
                  <a:cubicBezTo>
                    <a:pt x="14" y="6"/>
                    <a:pt x="14" y="6"/>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未知">
              <a:extLst>
                <a:ext uri="{FF2B5EF4-FFF2-40B4-BE49-F238E27FC236}">
                  <a16:creationId xmlns:a16="http://schemas.microsoft.com/office/drawing/2014/main" id="{D4A91BD6-C221-4B7A-BA81-35F80E7D7963}"/>
                </a:ext>
              </a:extLst>
            </p:cNvPr>
            <p:cNvSpPr>
              <a:spLocks noChangeAspect="1"/>
            </p:cNvSpPr>
            <p:nvPr/>
          </p:nvSpPr>
          <p:spPr bwMode="auto">
            <a:xfrm>
              <a:off x="485" y="119"/>
              <a:ext cx="10" cy="25"/>
            </a:xfrm>
            <a:custGeom>
              <a:avLst/>
              <a:gdLst>
                <a:gd name="T0" fmla="*/ 15 w 17"/>
                <a:gd name="T1" fmla="*/ 0 h 40"/>
                <a:gd name="T2" fmla="*/ 17 w 17"/>
                <a:gd name="T3" fmla="*/ 1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1"/>
                  </a:cubicBezTo>
                  <a:cubicBezTo>
                    <a:pt x="17" y="30"/>
                    <a:pt x="17" y="30"/>
                    <a:pt x="17" y="30"/>
                  </a:cubicBezTo>
                  <a:cubicBezTo>
                    <a:pt x="17" y="31"/>
                    <a:pt x="16" y="31"/>
                    <a:pt x="16"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未知">
              <a:extLst>
                <a:ext uri="{FF2B5EF4-FFF2-40B4-BE49-F238E27FC236}">
                  <a16:creationId xmlns:a16="http://schemas.microsoft.com/office/drawing/2014/main" id="{D9E32DBB-D861-438C-AF2E-9E5D322BBC10}"/>
                </a:ext>
              </a:extLst>
            </p:cNvPr>
            <p:cNvSpPr>
              <a:spLocks noChangeAspect="1"/>
            </p:cNvSpPr>
            <p:nvPr/>
          </p:nvSpPr>
          <p:spPr bwMode="auto">
            <a:xfrm>
              <a:off x="464" y="130"/>
              <a:ext cx="9" cy="25"/>
            </a:xfrm>
            <a:custGeom>
              <a:avLst/>
              <a:gdLst>
                <a:gd name="T0" fmla="*/ 15 w 16"/>
                <a:gd name="T1" fmla="*/ 1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0"/>
                    <a:pt x="16" y="30"/>
                    <a:pt x="16" y="30"/>
                  </a:cubicBezTo>
                  <a:cubicBezTo>
                    <a:pt x="16" y="31"/>
                    <a:pt x="16" y="32"/>
                    <a:pt x="15" y="32"/>
                  </a:cubicBezTo>
                  <a:cubicBezTo>
                    <a:pt x="1" y="40"/>
                    <a:pt x="1" y="40"/>
                    <a:pt x="1" y="40"/>
                  </a:cubicBezTo>
                  <a:cubicBezTo>
                    <a:pt x="1" y="41"/>
                    <a:pt x="0" y="40"/>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未知">
              <a:extLst>
                <a:ext uri="{FF2B5EF4-FFF2-40B4-BE49-F238E27FC236}">
                  <a16:creationId xmlns:a16="http://schemas.microsoft.com/office/drawing/2014/main" id="{927C1370-EF3F-43A5-834C-1BAA495F16AD}"/>
                </a:ext>
              </a:extLst>
            </p:cNvPr>
            <p:cNvSpPr>
              <a:spLocks noChangeAspect="1"/>
            </p:cNvSpPr>
            <p:nvPr/>
          </p:nvSpPr>
          <p:spPr bwMode="auto">
            <a:xfrm>
              <a:off x="442" y="144"/>
              <a:ext cx="10" cy="24"/>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40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0"/>
                    <a:pt x="0" y="40"/>
                    <a:pt x="0" y="40"/>
                  </a:cubicBezTo>
                  <a:cubicBezTo>
                    <a:pt x="0" y="10"/>
                    <a:pt x="0" y="10"/>
                    <a:pt x="0" y="10"/>
                  </a:cubicBezTo>
                  <a:cubicBezTo>
                    <a:pt x="0" y="10"/>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8" name="未知">
              <a:extLst>
                <a:ext uri="{FF2B5EF4-FFF2-40B4-BE49-F238E27FC236}">
                  <a16:creationId xmlns:a16="http://schemas.microsoft.com/office/drawing/2014/main" id="{F6CF5451-4343-4643-A8E1-02C98401EB1A}"/>
                </a:ext>
              </a:extLst>
            </p:cNvPr>
            <p:cNvSpPr>
              <a:spLocks noChangeAspect="1"/>
            </p:cNvSpPr>
            <p:nvPr/>
          </p:nvSpPr>
          <p:spPr bwMode="auto">
            <a:xfrm>
              <a:off x="421" y="157"/>
              <a:ext cx="10" cy="24"/>
            </a:xfrm>
            <a:custGeom>
              <a:avLst/>
              <a:gdLst>
                <a:gd name="T0" fmla="*/ 15 w 17"/>
                <a:gd name="T1" fmla="*/ 0 h 40"/>
                <a:gd name="T2" fmla="*/ 16 w 17"/>
                <a:gd name="T3" fmla="*/ 0 h 40"/>
                <a:gd name="T4" fmla="*/ 17 w 17"/>
                <a:gd name="T5" fmla="*/ 30 h 40"/>
                <a:gd name="T6" fmla="*/ 15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6" y="0"/>
                    <a:pt x="16" y="0"/>
                  </a:cubicBezTo>
                  <a:cubicBezTo>
                    <a:pt x="17" y="30"/>
                    <a:pt x="17" y="30"/>
                    <a:pt x="17" y="30"/>
                  </a:cubicBezTo>
                  <a:cubicBezTo>
                    <a:pt x="17" y="31"/>
                    <a:pt x="16" y="31"/>
                    <a:pt x="15"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未知">
              <a:extLst>
                <a:ext uri="{FF2B5EF4-FFF2-40B4-BE49-F238E27FC236}">
                  <a16:creationId xmlns:a16="http://schemas.microsoft.com/office/drawing/2014/main" id="{E81C8F5C-37F3-4FCE-9CFD-7F2303774E33}"/>
                </a:ext>
              </a:extLst>
            </p:cNvPr>
            <p:cNvSpPr>
              <a:spLocks noChangeAspect="1"/>
            </p:cNvSpPr>
            <p:nvPr/>
          </p:nvSpPr>
          <p:spPr bwMode="auto">
            <a:xfrm>
              <a:off x="399" y="169"/>
              <a:ext cx="10" cy="25"/>
            </a:xfrm>
            <a:custGeom>
              <a:avLst/>
              <a:gdLst>
                <a:gd name="T0" fmla="*/ 15 w 16"/>
                <a:gd name="T1" fmla="*/ 1 h 41"/>
                <a:gd name="T2" fmla="*/ 16 w 16"/>
                <a:gd name="T3" fmla="*/ 1 h 41"/>
                <a:gd name="T4" fmla="*/ 16 w 16"/>
                <a:gd name="T5" fmla="*/ 31 h 41"/>
                <a:gd name="T6" fmla="*/ 15 w 16"/>
                <a:gd name="T7" fmla="*/ 32 h 41"/>
                <a:gd name="T8" fmla="*/ 1 w 16"/>
                <a:gd name="T9" fmla="*/ 41 h 41"/>
                <a:gd name="T10" fmla="*/ 0 w 16"/>
                <a:gd name="T11" fmla="*/ 40 h 41"/>
                <a:gd name="T12" fmla="*/ 0 w 16"/>
                <a:gd name="T13" fmla="*/ 11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1"/>
                    <a:pt x="16" y="1"/>
                  </a:cubicBezTo>
                  <a:cubicBezTo>
                    <a:pt x="16" y="31"/>
                    <a:pt x="16" y="31"/>
                    <a:pt x="16" y="31"/>
                  </a:cubicBezTo>
                  <a:cubicBezTo>
                    <a:pt x="16" y="31"/>
                    <a:pt x="16" y="32"/>
                    <a:pt x="15" y="32"/>
                  </a:cubicBezTo>
                  <a:cubicBezTo>
                    <a:pt x="1" y="41"/>
                    <a:pt x="1" y="41"/>
                    <a:pt x="1" y="41"/>
                  </a:cubicBezTo>
                  <a:cubicBezTo>
                    <a:pt x="0" y="41"/>
                    <a:pt x="0" y="41"/>
                    <a:pt x="0" y="40"/>
                  </a:cubicBezTo>
                  <a:cubicBezTo>
                    <a:pt x="0" y="11"/>
                    <a:pt x="0" y="11"/>
                    <a:pt x="0" y="11"/>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未知">
              <a:extLst>
                <a:ext uri="{FF2B5EF4-FFF2-40B4-BE49-F238E27FC236}">
                  <a16:creationId xmlns:a16="http://schemas.microsoft.com/office/drawing/2014/main" id="{6C0D2EEF-FDD2-4610-86D9-3CD26F331F5D}"/>
                </a:ext>
              </a:extLst>
            </p:cNvPr>
            <p:cNvSpPr>
              <a:spLocks noChangeAspect="1"/>
            </p:cNvSpPr>
            <p:nvPr/>
          </p:nvSpPr>
          <p:spPr bwMode="auto">
            <a:xfrm>
              <a:off x="485" y="161"/>
              <a:ext cx="10" cy="24"/>
            </a:xfrm>
            <a:custGeom>
              <a:avLst/>
              <a:gdLst>
                <a:gd name="T0" fmla="*/ 15 w 17"/>
                <a:gd name="T1" fmla="*/ 0 h 40"/>
                <a:gd name="T2" fmla="*/ 17 w 17"/>
                <a:gd name="T3" fmla="*/ 0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0"/>
                  </a:cubicBezTo>
                  <a:cubicBezTo>
                    <a:pt x="17" y="30"/>
                    <a:pt x="17" y="30"/>
                    <a:pt x="17" y="30"/>
                  </a:cubicBezTo>
                  <a:cubicBezTo>
                    <a:pt x="17" y="30"/>
                    <a:pt x="16" y="31"/>
                    <a:pt x="16"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未知">
              <a:extLst>
                <a:ext uri="{FF2B5EF4-FFF2-40B4-BE49-F238E27FC236}">
                  <a16:creationId xmlns:a16="http://schemas.microsoft.com/office/drawing/2014/main" id="{48007D36-36AD-48B5-BE59-79C389F66969}"/>
                </a:ext>
              </a:extLst>
            </p:cNvPr>
            <p:cNvSpPr>
              <a:spLocks noChangeAspect="1"/>
            </p:cNvSpPr>
            <p:nvPr/>
          </p:nvSpPr>
          <p:spPr bwMode="auto">
            <a:xfrm>
              <a:off x="464" y="172"/>
              <a:ext cx="9"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6" y="0"/>
                    <a:pt x="16" y="0"/>
                    <a:pt x="16" y="1"/>
                  </a:cubicBezTo>
                  <a:cubicBezTo>
                    <a:pt x="16" y="30"/>
                    <a:pt x="16" y="30"/>
                    <a:pt x="16" y="30"/>
                  </a:cubicBezTo>
                  <a:cubicBezTo>
                    <a:pt x="16" y="31"/>
                    <a:pt x="16" y="32"/>
                    <a:pt x="15" y="32"/>
                  </a:cubicBezTo>
                  <a:cubicBezTo>
                    <a:pt x="1" y="40"/>
                    <a:pt x="1" y="40"/>
                    <a:pt x="1" y="40"/>
                  </a:cubicBezTo>
                  <a:cubicBezTo>
                    <a:pt x="1" y="41"/>
                    <a:pt x="0" y="40"/>
                    <a:pt x="0" y="40"/>
                  </a:cubicBezTo>
                  <a:cubicBezTo>
                    <a:pt x="0" y="10"/>
                    <a:pt x="0" y="10"/>
                    <a:pt x="0" y="10"/>
                  </a:cubicBezTo>
                  <a:cubicBezTo>
                    <a:pt x="0" y="10"/>
                    <a:pt x="0" y="9"/>
                    <a:pt x="1" y="9"/>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未知">
              <a:extLst>
                <a:ext uri="{FF2B5EF4-FFF2-40B4-BE49-F238E27FC236}">
                  <a16:creationId xmlns:a16="http://schemas.microsoft.com/office/drawing/2014/main" id="{773D4B3E-6608-4B05-8344-F7003C106E57}"/>
                </a:ext>
              </a:extLst>
            </p:cNvPr>
            <p:cNvSpPr>
              <a:spLocks noChangeAspect="1"/>
            </p:cNvSpPr>
            <p:nvPr/>
          </p:nvSpPr>
          <p:spPr bwMode="auto">
            <a:xfrm>
              <a:off x="442" y="185"/>
              <a:ext cx="10" cy="25"/>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0"/>
                    <a:pt x="0" y="40"/>
                    <a:pt x="0" y="39"/>
                  </a:cubicBezTo>
                  <a:cubicBezTo>
                    <a:pt x="0" y="10"/>
                    <a:pt x="0" y="10"/>
                    <a:pt x="0" y="10"/>
                  </a:cubicBezTo>
                  <a:cubicBezTo>
                    <a:pt x="0" y="9"/>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未知">
              <a:extLst>
                <a:ext uri="{FF2B5EF4-FFF2-40B4-BE49-F238E27FC236}">
                  <a16:creationId xmlns:a16="http://schemas.microsoft.com/office/drawing/2014/main" id="{0058FCDC-5DCB-4091-9AD0-8728871D28AF}"/>
                </a:ext>
              </a:extLst>
            </p:cNvPr>
            <p:cNvSpPr>
              <a:spLocks noChangeAspect="1"/>
            </p:cNvSpPr>
            <p:nvPr/>
          </p:nvSpPr>
          <p:spPr bwMode="auto">
            <a:xfrm>
              <a:off x="421" y="197"/>
              <a:ext cx="10" cy="25"/>
            </a:xfrm>
            <a:custGeom>
              <a:avLst/>
              <a:gdLst>
                <a:gd name="T0" fmla="*/ 15 w 17"/>
                <a:gd name="T1" fmla="*/ 1 h 41"/>
                <a:gd name="T2" fmla="*/ 16 w 17"/>
                <a:gd name="T3" fmla="*/ 1 h 41"/>
                <a:gd name="T4" fmla="*/ 17 w 17"/>
                <a:gd name="T5" fmla="*/ 31 h 41"/>
                <a:gd name="T6" fmla="*/ 15 w 17"/>
                <a:gd name="T7" fmla="*/ 33 h 41"/>
                <a:gd name="T8" fmla="*/ 1 w 17"/>
                <a:gd name="T9" fmla="*/ 41 h 41"/>
                <a:gd name="T10" fmla="*/ 0 w 17"/>
                <a:gd name="T11" fmla="*/ 40 h 41"/>
                <a:gd name="T12" fmla="*/ 0 w 17"/>
                <a:gd name="T13" fmla="*/ 11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6" y="1"/>
                    <a:pt x="16" y="1"/>
                  </a:cubicBezTo>
                  <a:cubicBezTo>
                    <a:pt x="17" y="31"/>
                    <a:pt x="17" y="31"/>
                    <a:pt x="17" y="31"/>
                  </a:cubicBezTo>
                  <a:cubicBezTo>
                    <a:pt x="17" y="31"/>
                    <a:pt x="16" y="32"/>
                    <a:pt x="15" y="33"/>
                  </a:cubicBezTo>
                  <a:cubicBezTo>
                    <a:pt x="1" y="41"/>
                    <a:pt x="1" y="41"/>
                    <a:pt x="1" y="41"/>
                  </a:cubicBezTo>
                  <a:cubicBezTo>
                    <a:pt x="1" y="41"/>
                    <a:pt x="0" y="41"/>
                    <a:pt x="0" y="40"/>
                  </a:cubicBezTo>
                  <a:cubicBezTo>
                    <a:pt x="0" y="11"/>
                    <a:pt x="0" y="11"/>
                    <a:pt x="0" y="11"/>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未知">
              <a:extLst>
                <a:ext uri="{FF2B5EF4-FFF2-40B4-BE49-F238E27FC236}">
                  <a16:creationId xmlns:a16="http://schemas.microsoft.com/office/drawing/2014/main" id="{C685EAE2-8C9B-46BB-9BA8-E5D73F528BEA}"/>
                </a:ext>
              </a:extLst>
            </p:cNvPr>
            <p:cNvSpPr>
              <a:spLocks noChangeAspect="1"/>
            </p:cNvSpPr>
            <p:nvPr/>
          </p:nvSpPr>
          <p:spPr bwMode="auto">
            <a:xfrm>
              <a:off x="399" y="211"/>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1"/>
                    <a:pt x="16" y="31"/>
                    <a:pt x="16" y="31"/>
                  </a:cubicBezTo>
                  <a:cubicBezTo>
                    <a:pt x="16" y="31"/>
                    <a:pt x="16"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未知">
              <a:extLst>
                <a:ext uri="{FF2B5EF4-FFF2-40B4-BE49-F238E27FC236}">
                  <a16:creationId xmlns:a16="http://schemas.microsoft.com/office/drawing/2014/main" id="{6DB2F59F-5CAD-4674-969A-3F74E5A9DF59}"/>
                </a:ext>
              </a:extLst>
            </p:cNvPr>
            <p:cNvSpPr>
              <a:spLocks noChangeAspect="1"/>
            </p:cNvSpPr>
            <p:nvPr/>
          </p:nvSpPr>
          <p:spPr bwMode="auto">
            <a:xfrm>
              <a:off x="485" y="203"/>
              <a:ext cx="10" cy="25"/>
            </a:xfrm>
            <a:custGeom>
              <a:avLst/>
              <a:gdLst>
                <a:gd name="T0" fmla="*/ 15 w 17"/>
                <a:gd name="T1" fmla="*/ 0 h 40"/>
                <a:gd name="T2" fmla="*/ 17 w 17"/>
                <a:gd name="T3" fmla="*/ 1 h 40"/>
                <a:gd name="T4" fmla="*/ 17 w 17"/>
                <a:gd name="T5" fmla="*/ 30 h 40"/>
                <a:gd name="T6" fmla="*/ 16 w 17"/>
                <a:gd name="T7" fmla="*/ 32 h 40"/>
                <a:gd name="T8" fmla="*/ 1 w 17"/>
                <a:gd name="T9" fmla="*/ 40 h 40"/>
                <a:gd name="T10" fmla="*/ 0 w 17"/>
                <a:gd name="T11" fmla="*/ 40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1"/>
                  </a:cubicBezTo>
                  <a:cubicBezTo>
                    <a:pt x="17" y="30"/>
                    <a:pt x="17" y="30"/>
                    <a:pt x="17" y="30"/>
                  </a:cubicBezTo>
                  <a:cubicBezTo>
                    <a:pt x="17" y="31"/>
                    <a:pt x="16" y="32"/>
                    <a:pt x="16" y="32"/>
                  </a:cubicBezTo>
                  <a:cubicBezTo>
                    <a:pt x="1" y="40"/>
                    <a:pt x="1" y="40"/>
                    <a:pt x="1" y="40"/>
                  </a:cubicBezTo>
                  <a:cubicBezTo>
                    <a:pt x="1" y="40"/>
                    <a:pt x="0" y="40"/>
                    <a:pt x="0" y="40"/>
                  </a:cubicBezTo>
                  <a:cubicBezTo>
                    <a:pt x="0" y="10"/>
                    <a:pt x="0" y="10"/>
                    <a:pt x="0" y="10"/>
                  </a:cubicBezTo>
                  <a:cubicBezTo>
                    <a:pt x="0" y="10"/>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未知">
              <a:extLst>
                <a:ext uri="{FF2B5EF4-FFF2-40B4-BE49-F238E27FC236}">
                  <a16:creationId xmlns:a16="http://schemas.microsoft.com/office/drawing/2014/main" id="{67291350-8D3F-4213-9B3F-D2AA2E43410D}"/>
                </a:ext>
              </a:extLst>
            </p:cNvPr>
            <p:cNvSpPr>
              <a:spLocks noChangeAspect="1"/>
            </p:cNvSpPr>
            <p:nvPr/>
          </p:nvSpPr>
          <p:spPr bwMode="auto">
            <a:xfrm>
              <a:off x="464" y="214"/>
              <a:ext cx="9" cy="25"/>
            </a:xfrm>
            <a:custGeom>
              <a:avLst/>
              <a:gdLst>
                <a:gd name="T0" fmla="*/ 15 w 16"/>
                <a:gd name="T1" fmla="*/ 1 h 41"/>
                <a:gd name="T2" fmla="*/ 16 w 16"/>
                <a:gd name="T3" fmla="*/ 1 h 41"/>
                <a:gd name="T4" fmla="*/ 16 w 16"/>
                <a:gd name="T5" fmla="*/ 31 h 41"/>
                <a:gd name="T6" fmla="*/ 15 w 16"/>
                <a:gd name="T7" fmla="*/ 32 h 41"/>
                <a:gd name="T8" fmla="*/ 1 w 16"/>
                <a:gd name="T9" fmla="*/ 41 h 41"/>
                <a:gd name="T10" fmla="*/ 0 w 16"/>
                <a:gd name="T11" fmla="*/ 40 h 41"/>
                <a:gd name="T12" fmla="*/ 0 w 16"/>
                <a:gd name="T13" fmla="*/ 11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1"/>
                    <a:pt x="16" y="1"/>
                  </a:cubicBezTo>
                  <a:cubicBezTo>
                    <a:pt x="16" y="31"/>
                    <a:pt x="16" y="31"/>
                    <a:pt x="16" y="31"/>
                  </a:cubicBezTo>
                  <a:cubicBezTo>
                    <a:pt x="16" y="31"/>
                    <a:pt x="16" y="32"/>
                    <a:pt x="15" y="32"/>
                  </a:cubicBezTo>
                  <a:cubicBezTo>
                    <a:pt x="1" y="41"/>
                    <a:pt x="1" y="41"/>
                    <a:pt x="1" y="41"/>
                  </a:cubicBezTo>
                  <a:cubicBezTo>
                    <a:pt x="1" y="41"/>
                    <a:pt x="0" y="41"/>
                    <a:pt x="0" y="40"/>
                  </a:cubicBezTo>
                  <a:cubicBezTo>
                    <a:pt x="0" y="11"/>
                    <a:pt x="0" y="11"/>
                    <a:pt x="0" y="11"/>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7" name="未知">
              <a:extLst>
                <a:ext uri="{FF2B5EF4-FFF2-40B4-BE49-F238E27FC236}">
                  <a16:creationId xmlns:a16="http://schemas.microsoft.com/office/drawing/2014/main" id="{6893B882-F857-46C4-958F-F20749DA68F7}"/>
                </a:ext>
              </a:extLst>
            </p:cNvPr>
            <p:cNvSpPr>
              <a:spLocks noChangeAspect="1"/>
            </p:cNvSpPr>
            <p:nvPr/>
          </p:nvSpPr>
          <p:spPr bwMode="auto">
            <a:xfrm>
              <a:off x="442" y="228"/>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5" y="0"/>
                    <a:pt x="16" y="0"/>
                    <a:pt x="16" y="1"/>
                  </a:cubicBezTo>
                  <a:cubicBezTo>
                    <a:pt x="16" y="31"/>
                    <a:pt x="16" y="31"/>
                    <a:pt x="16" y="31"/>
                  </a:cubicBezTo>
                  <a:cubicBezTo>
                    <a:pt x="16" y="31"/>
                    <a:pt x="15"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未知">
              <a:extLst>
                <a:ext uri="{FF2B5EF4-FFF2-40B4-BE49-F238E27FC236}">
                  <a16:creationId xmlns:a16="http://schemas.microsoft.com/office/drawing/2014/main" id="{F17DF1FF-971D-439D-8F56-38EF351CBF5E}"/>
                </a:ext>
              </a:extLst>
            </p:cNvPr>
            <p:cNvSpPr>
              <a:spLocks noChangeAspect="1"/>
            </p:cNvSpPr>
            <p:nvPr/>
          </p:nvSpPr>
          <p:spPr bwMode="auto">
            <a:xfrm>
              <a:off x="421" y="241"/>
              <a:ext cx="10" cy="24"/>
            </a:xfrm>
            <a:custGeom>
              <a:avLst/>
              <a:gdLst>
                <a:gd name="T0" fmla="*/ 15 w 17"/>
                <a:gd name="T1" fmla="*/ 0 h 40"/>
                <a:gd name="T2" fmla="*/ 16 w 17"/>
                <a:gd name="T3" fmla="*/ 1 h 40"/>
                <a:gd name="T4" fmla="*/ 17 w 17"/>
                <a:gd name="T5" fmla="*/ 30 h 40"/>
                <a:gd name="T6" fmla="*/ 15 w 17"/>
                <a:gd name="T7" fmla="*/ 32 h 40"/>
                <a:gd name="T8" fmla="*/ 1 w 17"/>
                <a:gd name="T9" fmla="*/ 40 h 40"/>
                <a:gd name="T10" fmla="*/ 0 w 17"/>
                <a:gd name="T11" fmla="*/ 40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6" y="0"/>
                    <a:pt x="16" y="1"/>
                  </a:cubicBezTo>
                  <a:cubicBezTo>
                    <a:pt x="17" y="30"/>
                    <a:pt x="17" y="30"/>
                    <a:pt x="17" y="30"/>
                  </a:cubicBezTo>
                  <a:cubicBezTo>
                    <a:pt x="17" y="31"/>
                    <a:pt x="16" y="32"/>
                    <a:pt x="15" y="32"/>
                  </a:cubicBezTo>
                  <a:cubicBezTo>
                    <a:pt x="1" y="40"/>
                    <a:pt x="1" y="40"/>
                    <a:pt x="1" y="40"/>
                  </a:cubicBezTo>
                  <a:cubicBezTo>
                    <a:pt x="1" y="40"/>
                    <a:pt x="0" y="40"/>
                    <a:pt x="0" y="40"/>
                  </a:cubicBezTo>
                  <a:cubicBezTo>
                    <a:pt x="0" y="10"/>
                    <a:pt x="0" y="10"/>
                    <a:pt x="0" y="10"/>
                  </a:cubicBezTo>
                  <a:cubicBezTo>
                    <a:pt x="0" y="9"/>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未知">
              <a:extLst>
                <a:ext uri="{FF2B5EF4-FFF2-40B4-BE49-F238E27FC236}">
                  <a16:creationId xmlns:a16="http://schemas.microsoft.com/office/drawing/2014/main" id="{139BB712-AEB8-4CDC-A19D-68A6BCA375F4}"/>
                </a:ext>
              </a:extLst>
            </p:cNvPr>
            <p:cNvSpPr>
              <a:spLocks noChangeAspect="1"/>
            </p:cNvSpPr>
            <p:nvPr/>
          </p:nvSpPr>
          <p:spPr bwMode="auto">
            <a:xfrm>
              <a:off x="399" y="254"/>
              <a:ext cx="10" cy="24"/>
            </a:xfrm>
            <a:custGeom>
              <a:avLst/>
              <a:gdLst>
                <a:gd name="T0" fmla="*/ 15 w 16"/>
                <a:gd name="T1" fmla="*/ 0 h 40"/>
                <a:gd name="T2" fmla="*/ 16 w 16"/>
                <a:gd name="T3" fmla="*/ 0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6" y="0"/>
                    <a:pt x="16" y="0"/>
                    <a:pt x="16" y="0"/>
                  </a:cubicBezTo>
                  <a:cubicBezTo>
                    <a:pt x="16" y="30"/>
                    <a:pt x="16" y="30"/>
                    <a:pt x="16" y="30"/>
                  </a:cubicBezTo>
                  <a:cubicBezTo>
                    <a:pt x="16" y="31"/>
                    <a:pt x="16" y="31"/>
                    <a:pt x="15" y="32"/>
                  </a:cubicBezTo>
                  <a:cubicBezTo>
                    <a:pt x="1" y="40"/>
                    <a:pt x="1" y="40"/>
                    <a:pt x="1" y="40"/>
                  </a:cubicBezTo>
                  <a:cubicBezTo>
                    <a:pt x="0" y="40"/>
                    <a:pt x="0" y="40"/>
                    <a:pt x="0" y="39"/>
                  </a:cubicBezTo>
                  <a:cubicBezTo>
                    <a:pt x="0" y="10"/>
                    <a:pt x="0" y="10"/>
                    <a:pt x="0" y="10"/>
                  </a:cubicBezTo>
                  <a:cubicBezTo>
                    <a:pt x="0" y="9"/>
                    <a:pt x="0"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未知">
              <a:extLst>
                <a:ext uri="{FF2B5EF4-FFF2-40B4-BE49-F238E27FC236}">
                  <a16:creationId xmlns:a16="http://schemas.microsoft.com/office/drawing/2014/main" id="{A346BA8F-F826-4D23-8465-925F4647AD05}"/>
                </a:ext>
              </a:extLst>
            </p:cNvPr>
            <p:cNvSpPr>
              <a:spLocks noChangeAspect="1"/>
            </p:cNvSpPr>
            <p:nvPr/>
          </p:nvSpPr>
          <p:spPr bwMode="auto">
            <a:xfrm>
              <a:off x="485" y="244"/>
              <a:ext cx="10" cy="25"/>
            </a:xfrm>
            <a:custGeom>
              <a:avLst/>
              <a:gdLst>
                <a:gd name="T0" fmla="*/ 15 w 17"/>
                <a:gd name="T1" fmla="*/ 0 h 40"/>
                <a:gd name="T2" fmla="*/ 17 w 17"/>
                <a:gd name="T3" fmla="*/ 0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0"/>
                  </a:cubicBezTo>
                  <a:cubicBezTo>
                    <a:pt x="17" y="30"/>
                    <a:pt x="17" y="30"/>
                    <a:pt x="17" y="30"/>
                  </a:cubicBezTo>
                  <a:cubicBezTo>
                    <a:pt x="17" y="30"/>
                    <a:pt x="16" y="31"/>
                    <a:pt x="16"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未知">
              <a:extLst>
                <a:ext uri="{FF2B5EF4-FFF2-40B4-BE49-F238E27FC236}">
                  <a16:creationId xmlns:a16="http://schemas.microsoft.com/office/drawing/2014/main" id="{4352352B-3773-44F0-8A9B-8F3A225FE5EE}"/>
                </a:ext>
              </a:extLst>
            </p:cNvPr>
            <p:cNvSpPr>
              <a:spLocks noChangeAspect="1"/>
            </p:cNvSpPr>
            <p:nvPr/>
          </p:nvSpPr>
          <p:spPr bwMode="auto">
            <a:xfrm>
              <a:off x="464" y="255"/>
              <a:ext cx="9"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6" y="0"/>
                    <a:pt x="16" y="0"/>
                    <a:pt x="16" y="1"/>
                  </a:cubicBezTo>
                  <a:cubicBezTo>
                    <a:pt x="16" y="30"/>
                    <a:pt x="16" y="30"/>
                    <a:pt x="16" y="30"/>
                  </a:cubicBezTo>
                  <a:cubicBezTo>
                    <a:pt x="16" y="31"/>
                    <a:pt x="16" y="32"/>
                    <a:pt x="15" y="32"/>
                  </a:cubicBezTo>
                  <a:cubicBezTo>
                    <a:pt x="1" y="40"/>
                    <a:pt x="1" y="40"/>
                    <a:pt x="1" y="40"/>
                  </a:cubicBezTo>
                  <a:cubicBezTo>
                    <a:pt x="1" y="41"/>
                    <a:pt x="0" y="40"/>
                    <a:pt x="0" y="40"/>
                  </a:cubicBezTo>
                  <a:cubicBezTo>
                    <a:pt x="0" y="10"/>
                    <a:pt x="0" y="10"/>
                    <a:pt x="0" y="10"/>
                  </a:cubicBezTo>
                  <a:cubicBezTo>
                    <a:pt x="0" y="10"/>
                    <a:pt x="0" y="9"/>
                    <a:pt x="1" y="9"/>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未知">
              <a:extLst>
                <a:ext uri="{FF2B5EF4-FFF2-40B4-BE49-F238E27FC236}">
                  <a16:creationId xmlns:a16="http://schemas.microsoft.com/office/drawing/2014/main" id="{32C70658-B820-40DA-929B-AB3F99091247}"/>
                </a:ext>
              </a:extLst>
            </p:cNvPr>
            <p:cNvSpPr>
              <a:spLocks noChangeAspect="1"/>
            </p:cNvSpPr>
            <p:nvPr/>
          </p:nvSpPr>
          <p:spPr bwMode="auto">
            <a:xfrm>
              <a:off x="442" y="269"/>
              <a:ext cx="10" cy="24"/>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0"/>
                    <a:pt x="0" y="40"/>
                    <a:pt x="0" y="39"/>
                  </a:cubicBezTo>
                  <a:cubicBezTo>
                    <a:pt x="0" y="10"/>
                    <a:pt x="0" y="10"/>
                    <a:pt x="0" y="10"/>
                  </a:cubicBezTo>
                  <a:cubicBezTo>
                    <a:pt x="0" y="9"/>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未知">
              <a:extLst>
                <a:ext uri="{FF2B5EF4-FFF2-40B4-BE49-F238E27FC236}">
                  <a16:creationId xmlns:a16="http://schemas.microsoft.com/office/drawing/2014/main" id="{FA93DDAC-FF2A-4C47-AA1D-1664A5E1F880}"/>
                </a:ext>
              </a:extLst>
            </p:cNvPr>
            <p:cNvSpPr>
              <a:spLocks noChangeAspect="1"/>
            </p:cNvSpPr>
            <p:nvPr/>
          </p:nvSpPr>
          <p:spPr bwMode="auto">
            <a:xfrm>
              <a:off x="421" y="281"/>
              <a:ext cx="10" cy="25"/>
            </a:xfrm>
            <a:custGeom>
              <a:avLst/>
              <a:gdLst>
                <a:gd name="T0" fmla="*/ 15 w 17"/>
                <a:gd name="T1" fmla="*/ 1 h 41"/>
                <a:gd name="T2" fmla="*/ 16 w 17"/>
                <a:gd name="T3" fmla="*/ 1 h 41"/>
                <a:gd name="T4" fmla="*/ 17 w 17"/>
                <a:gd name="T5" fmla="*/ 31 h 41"/>
                <a:gd name="T6" fmla="*/ 15 w 17"/>
                <a:gd name="T7" fmla="*/ 32 h 41"/>
                <a:gd name="T8" fmla="*/ 1 w 17"/>
                <a:gd name="T9" fmla="*/ 41 h 41"/>
                <a:gd name="T10" fmla="*/ 0 w 17"/>
                <a:gd name="T11" fmla="*/ 40 h 41"/>
                <a:gd name="T12" fmla="*/ 0 w 17"/>
                <a:gd name="T13" fmla="*/ 11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6" y="1"/>
                    <a:pt x="16" y="1"/>
                  </a:cubicBezTo>
                  <a:cubicBezTo>
                    <a:pt x="17" y="31"/>
                    <a:pt x="17" y="31"/>
                    <a:pt x="17" y="31"/>
                  </a:cubicBezTo>
                  <a:cubicBezTo>
                    <a:pt x="17" y="31"/>
                    <a:pt x="16" y="32"/>
                    <a:pt x="15" y="32"/>
                  </a:cubicBezTo>
                  <a:cubicBezTo>
                    <a:pt x="1" y="41"/>
                    <a:pt x="1" y="41"/>
                    <a:pt x="1" y="41"/>
                  </a:cubicBezTo>
                  <a:cubicBezTo>
                    <a:pt x="1" y="41"/>
                    <a:pt x="0" y="41"/>
                    <a:pt x="0" y="40"/>
                  </a:cubicBezTo>
                  <a:cubicBezTo>
                    <a:pt x="0" y="11"/>
                    <a:pt x="0" y="11"/>
                    <a:pt x="0" y="11"/>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未知">
              <a:extLst>
                <a:ext uri="{FF2B5EF4-FFF2-40B4-BE49-F238E27FC236}">
                  <a16:creationId xmlns:a16="http://schemas.microsoft.com/office/drawing/2014/main" id="{FBF845C9-1F60-4AEC-B3FD-F79597370C44}"/>
                </a:ext>
              </a:extLst>
            </p:cNvPr>
            <p:cNvSpPr>
              <a:spLocks noChangeAspect="1"/>
            </p:cNvSpPr>
            <p:nvPr/>
          </p:nvSpPr>
          <p:spPr bwMode="auto">
            <a:xfrm>
              <a:off x="399" y="294"/>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1"/>
                    <a:pt x="16" y="31"/>
                    <a:pt x="16" y="31"/>
                  </a:cubicBezTo>
                  <a:cubicBezTo>
                    <a:pt x="16" y="31"/>
                    <a:pt x="16"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未知">
              <a:extLst>
                <a:ext uri="{FF2B5EF4-FFF2-40B4-BE49-F238E27FC236}">
                  <a16:creationId xmlns:a16="http://schemas.microsoft.com/office/drawing/2014/main" id="{EDC34C8B-6754-423D-86C4-4C4C69F3A16E}"/>
                </a:ext>
              </a:extLst>
            </p:cNvPr>
            <p:cNvSpPr>
              <a:spLocks noChangeAspect="1"/>
            </p:cNvSpPr>
            <p:nvPr/>
          </p:nvSpPr>
          <p:spPr bwMode="auto">
            <a:xfrm>
              <a:off x="485" y="287"/>
              <a:ext cx="10" cy="24"/>
            </a:xfrm>
            <a:custGeom>
              <a:avLst/>
              <a:gdLst>
                <a:gd name="T0" fmla="*/ 15 w 17"/>
                <a:gd name="T1" fmla="*/ 0 h 40"/>
                <a:gd name="T2" fmla="*/ 17 w 17"/>
                <a:gd name="T3" fmla="*/ 1 h 40"/>
                <a:gd name="T4" fmla="*/ 17 w 17"/>
                <a:gd name="T5" fmla="*/ 30 h 40"/>
                <a:gd name="T6" fmla="*/ 16 w 17"/>
                <a:gd name="T7" fmla="*/ 32 h 40"/>
                <a:gd name="T8" fmla="*/ 1 w 17"/>
                <a:gd name="T9" fmla="*/ 40 h 40"/>
                <a:gd name="T10" fmla="*/ 0 w 17"/>
                <a:gd name="T11" fmla="*/ 40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1"/>
                  </a:cubicBezTo>
                  <a:cubicBezTo>
                    <a:pt x="17" y="30"/>
                    <a:pt x="17" y="30"/>
                    <a:pt x="17" y="30"/>
                  </a:cubicBezTo>
                  <a:cubicBezTo>
                    <a:pt x="17" y="31"/>
                    <a:pt x="16" y="32"/>
                    <a:pt x="16" y="32"/>
                  </a:cubicBezTo>
                  <a:cubicBezTo>
                    <a:pt x="1" y="40"/>
                    <a:pt x="1" y="40"/>
                    <a:pt x="1" y="40"/>
                  </a:cubicBezTo>
                  <a:cubicBezTo>
                    <a:pt x="1" y="40"/>
                    <a:pt x="0" y="40"/>
                    <a:pt x="0" y="40"/>
                  </a:cubicBezTo>
                  <a:cubicBezTo>
                    <a:pt x="0" y="10"/>
                    <a:pt x="0" y="10"/>
                    <a:pt x="0" y="10"/>
                  </a:cubicBezTo>
                  <a:cubicBezTo>
                    <a:pt x="0" y="10"/>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未知">
              <a:extLst>
                <a:ext uri="{FF2B5EF4-FFF2-40B4-BE49-F238E27FC236}">
                  <a16:creationId xmlns:a16="http://schemas.microsoft.com/office/drawing/2014/main" id="{81A09DDC-6F9F-43BE-9400-DCC9BB7AFD0D}"/>
                </a:ext>
              </a:extLst>
            </p:cNvPr>
            <p:cNvSpPr>
              <a:spLocks noChangeAspect="1"/>
            </p:cNvSpPr>
            <p:nvPr/>
          </p:nvSpPr>
          <p:spPr bwMode="auto">
            <a:xfrm>
              <a:off x="464" y="298"/>
              <a:ext cx="9" cy="25"/>
            </a:xfrm>
            <a:custGeom>
              <a:avLst/>
              <a:gdLst>
                <a:gd name="T0" fmla="*/ 15 w 16"/>
                <a:gd name="T1" fmla="*/ 1 h 41"/>
                <a:gd name="T2" fmla="*/ 16 w 16"/>
                <a:gd name="T3" fmla="*/ 1 h 41"/>
                <a:gd name="T4" fmla="*/ 16 w 16"/>
                <a:gd name="T5" fmla="*/ 31 h 41"/>
                <a:gd name="T6" fmla="*/ 15 w 16"/>
                <a:gd name="T7" fmla="*/ 32 h 41"/>
                <a:gd name="T8" fmla="*/ 1 w 16"/>
                <a:gd name="T9" fmla="*/ 41 h 41"/>
                <a:gd name="T10" fmla="*/ 0 w 16"/>
                <a:gd name="T11" fmla="*/ 40 h 41"/>
                <a:gd name="T12" fmla="*/ 0 w 16"/>
                <a:gd name="T13" fmla="*/ 11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1"/>
                    <a:pt x="16" y="1"/>
                  </a:cubicBezTo>
                  <a:cubicBezTo>
                    <a:pt x="16" y="31"/>
                    <a:pt x="16" y="31"/>
                    <a:pt x="16" y="31"/>
                  </a:cubicBezTo>
                  <a:cubicBezTo>
                    <a:pt x="16" y="31"/>
                    <a:pt x="16" y="32"/>
                    <a:pt x="15" y="32"/>
                  </a:cubicBezTo>
                  <a:cubicBezTo>
                    <a:pt x="1" y="41"/>
                    <a:pt x="1" y="41"/>
                    <a:pt x="1" y="41"/>
                  </a:cubicBezTo>
                  <a:cubicBezTo>
                    <a:pt x="1" y="41"/>
                    <a:pt x="0" y="41"/>
                    <a:pt x="0" y="40"/>
                  </a:cubicBezTo>
                  <a:cubicBezTo>
                    <a:pt x="0" y="11"/>
                    <a:pt x="0" y="11"/>
                    <a:pt x="0" y="11"/>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未知">
              <a:extLst>
                <a:ext uri="{FF2B5EF4-FFF2-40B4-BE49-F238E27FC236}">
                  <a16:creationId xmlns:a16="http://schemas.microsoft.com/office/drawing/2014/main" id="{B43F200C-B909-4A36-B2F1-CE685E293330}"/>
                </a:ext>
              </a:extLst>
            </p:cNvPr>
            <p:cNvSpPr>
              <a:spLocks noChangeAspect="1"/>
            </p:cNvSpPr>
            <p:nvPr/>
          </p:nvSpPr>
          <p:spPr bwMode="auto">
            <a:xfrm>
              <a:off x="442" y="311"/>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5" y="0"/>
                    <a:pt x="16" y="0"/>
                    <a:pt x="16" y="1"/>
                  </a:cubicBezTo>
                  <a:cubicBezTo>
                    <a:pt x="16" y="31"/>
                    <a:pt x="16" y="31"/>
                    <a:pt x="16" y="31"/>
                  </a:cubicBezTo>
                  <a:cubicBezTo>
                    <a:pt x="16" y="31"/>
                    <a:pt x="15"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未知">
              <a:extLst>
                <a:ext uri="{FF2B5EF4-FFF2-40B4-BE49-F238E27FC236}">
                  <a16:creationId xmlns:a16="http://schemas.microsoft.com/office/drawing/2014/main" id="{047703AB-65E3-4B3A-A250-2C0D61C60C4D}"/>
                </a:ext>
              </a:extLst>
            </p:cNvPr>
            <p:cNvSpPr>
              <a:spLocks noChangeAspect="1"/>
            </p:cNvSpPr>
            <p:nvPr/>
          </p:nvSpPr>
          <p:spPr bwMode="auto">
            <a:xfrm>
              <a:off x="421" y="324"/>
              <a:ext cx="10" cy="24"/>
            </a:xfrm>
            <a:custGeom>
              <a:avLst/>
              <a:gdLst>
                <a:gd name="T0" fmla="*/ 15 w 17"/>
                <a:gd name="T1" fmla="*/ 0 h 40"/>
                <a:gd name="T2" fmla="*/ 16 w 17"/>
                <a:gd name="T3" fmla="*/ 1 h 40"/>
                <a:gd name="T4" fmla="*/ 17 w 17"/>
                <a:gd name="T5" fmla="*/ 30 h 40"/>
                <a:gd name="T6" fmla="*/ 15 w 17"/>
                <a:gd name="T7" fmla="*/ 32 h 40"/>
                <a:gd name="T8" fmla="*/ 1 w 17"/>
                <a:gd name="T9" fmla="*/ 40 h 40"/>
                <a:gd name="T10" fmla="*/ 0 w 17"/>
                <a:gd name="T11" fmla="*/ 40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6" y="0"/>
                    <a:pt x="16" y="1"/>
                  </a:cubicBezTo>
                  <a:cubicBezTo>
                    <a:pt x="17" y="30"/>
                    <a:pt x="17" y="30"/>
                    <a:pt x="17" y="30"/>
                  </a:cubicBezTo>
                  <a:cubicBezTo>
                    <a:pt x="17" y="31"/>
                    <a:pt x="16" y="32"/>
                    <a:pt x="15" y="32"/>
                  </a:cubicBezTo>
                  <a:cubicBezTo>
                    <a:pt x="1" y="40"/>
                    <a:pt x="1" y="40"/>
                    <a:pt x="1" y="40"/>
                  </a:cubicBezTo>
                  <a:cubicBezTo>
                    <a:pt x="1" y="40"/>
                    <a:pt x="0" y="40"/>
                    <a:pt x="0" y="40"/>
                  </a:cubicBezTo>
                  <a:cubicBezTo>
                    <a:pt x="0" y="10"/>
                    <a:pt x="0" y="10"/>
                    <a:pt x="0" y="10"/>
                  </a:cubicBezTo>
                  <a:cubicBezTo>
                    <a:pt x="0" y="9"/>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未知">
              <a:extLst>
                <a:ext uri="{FF2B5EF4-FFF2-40B4-BE49-F238E27FC236}">
                  <a16:creationId xmlns:a16="http://schemas.microsoft.com/office/drawing/2014/main" id="{CD349390-3140-4342-A28C-4D150ECF0C00}"/>
                </a:ext>
              </a:extLst>
            </p:cNvPr>
            <p:cNvSpPr>
              <a:spLocks noChangeAspect="1"/>
            </p:cNvSpPr>
            <p:nvPr/>
          </p:nvSpPr>
          <p:spPr bwMode="auto">
            <a:xfrm>
              <a:off x="399" y="338"/>
              <a:ext cx="10" cy="24"/>
            </a:xfrm>
            <a:custGeom>
              <a:avLst/>
              <a:gdLst>
                <a:gd name="T0" fmla="*/ 15 w 16"/>
                <a:gd name="T1" fmla="*/ 0 h 40"/>
                <a:gd name="T2" fmla="*/ 16 w 16"/>
                <a:gd name="T3" fmla="*/ 0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6" y="0"/>
                    <a:pt x="16" y="0"/>
                    <a:pt x="16" y="0"/>
                  </a:cubicBezTo>
                  <a:cubicBezTo>
                    <a:pt x="16" y="30"/>
                    <a:pt x="16" y="30"/>
                    <a:pt x="16" y="30"/>
                  </a:cubicBezTo>
                  <a:cubicBezTo>
                    <a:pt x="16" y="31"/>
                    <a:pt x="16" y="31"/>
                    <a:pt x="15" y="32"/>
                  </a:cubicBezTo>
                  <a:cubicBezTo>
                    <a:pt x="1" y="40"/>
                    <a:pt x="1" y="40"/>
                    <a:pt x="1" y="40"/>
                  </a:cubicBezTo>
                  <a:cubicBezTo>
                    <a:pt x="0" y="40"/>
                    <a:pt x="0" y="40"/>
                    <a:pt x="0" y="39"/>
                  </a:cubicBezTo>
                  <a:cubicBezTo>
                    <a:pt x="0" y="10"/>
                    <a:pt x="0" y="10"/>
                    <a:pt x="0" y="10"/>
                  </a:cubicBezTo>
                  <a:cubicBezTo>
                    <a:pt x="0" y="9"/>
                    <a:pt x="0"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 name="未知">
              <a:extLst>
                <a:ext uri="{FF2B5EF4-FFF2-40B4-BE49-F238E27FC236}">
                  <a16:creationId xmlns:a16="http://schemas.microsoft.com/office/drawing/2014/main" id="{191BC201-39E6-4983-8F8D-D7CED8F8A076}"/>
                </a:ext>
              </a:extLst>
            </p:cNvPr>
            <p:cNvSpPr>
              <a:spLocks noChangeAspect="1"/>
            </p:cNvSpPr>
            <p:nvPr/>
          </p:nvSpPr>
          <p:spPr bwMode="auto">
            <a:xfrm>
              <a:off x="485" y="327"/>
              <a:ext cx="10" cy="25"/>
            </a:xfrm>
            <a:custGeom>
              <a:avLst/>
              <a:gdLst>
                <a:gd name="T0" fmla="*/ 15 w 17"/>
                <a:gd name="T1" fmla="*/ 1 h 41"/>
                <a:gd name="T2" fmla="*/ 17 w 17"/>
                <a:gd name="T3" fmla="*/ 1 h 41"/>
                <a:gd name="T4" fmla="*/ 17 w 17"/>
                <a:gd name="T5" fmla="*/ 31 h 41"/>
                <a:gd name="T6" fmla="*/ 16 w 17"/>
                <a:gd name="T7" fmla="*/ 32 h 41"/>
                <a:gd name="T8" fmla="*/ 1 w 17"/>
                <a:gd name="T9" fmla="*/ 40 h 41"/>
                <a:gd name="T10" fmla="*/ 0 w 17"/>
                <a:gd name="T11" fmla="*/ 40 h 41"/>
                <a:gd name="T12" fmla="*/ 0 w 17"/>
                <a:gd name="T13" fmla="*/ 10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7" y="1"/>
                    <a:pt x="17" y="1"/>
                  </a:cubicBezTo>
                  <a:cubicBezTo>
                    <a:pt x="17" y="31"/>
                    <a:pt x="17" y="31"/>
                    <a:pt x="17" y="31"/>
                  </a:cubicBezTo>
                  <a:cubicBezTo>
                    <a:pt x="17" y="31"/>
                    <a:pt x="16" y="32"/>
                    <a:pt x="16" y="32"/>
                  </a:cubicBezTo>
                  <a:cubicBezTo>
                    <a:pt x="1" y="40"/>
                    <a:pt x="1" y="40"/>
                    <a:pt x="1" y="40"/>
                  </a:cubicBezTo>
                  <a:cubicBezTo>
                    <a:pt x="1" y="41"/>
                    <a:pt x="0" y="41"/>
                    <a:pt x="0" y="40"/>
                  </a:cubicBezTo>
                  <a:cubicBezTo>
                    <a:pt x="0" y="10"/>
                    <a:pt x="0" y="10"/>
                    <a:pt x="0" y="10"/>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 name="未知">
              <a:extLst>
                <a:ext uri="{FF2B5EF4-FFF2-40B4-BE49-F238E27FC236}">
                  <a16:creationId xmlns:a16="http://schemas.microsoft.com/office/drawing/2014/main" id="{53DB4392-C428-4140-B37F-C114A44D7750}"/>
                </a:ext>
              </a:extLst>
            </p:cNvPr>
            <p:cNvSpPr>
              <a:spLocks noChangeAspect="1"/>
            </p:cNvSpPr>
            <p:nvPr/>
          </p:nvSpPr>
          <p:spPr bwMode="auto">
            <a:xfrm>
              <a:off x="464" y="338"/>
              <a:ext cx="9" cy="24"/>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6" y="0"/>
                    <a:pt x="16" y="0"/>
                    <a:pt x="16" y="1"/>
                  </a:cubicBezTo>
                  <a:cubicBezTo>
                    <a:pt x="16" y="30"/>
                    <a:pt x="16" y="30"/>
                    <a:pt x="16" y="30"/>
                  </a:cubicBezTo>
                  <a:cubicBezTo>
                    <a:pt x="16" y="31"/>
                    <a:pt x="16" y="31"/>
                    <a:pt x="15" y="32"/>
                  </a:cubicBezTo>
                  <a:cubicBezTo>
                    <a:pt x="1" y="40"/>
                    <a:pt x="1" y="40"/>
                    <a:pt x="1" y="40"/>
                  </a:cubicBezTo>
                  <a:cubicBezTo>
                    <a:pt x="1" y="40"/>
                    <a:pt x="0" y="40"/>
                    <a:pt x="0" y="39"/>
                  </a:cubicBezTo>
                  <a:cubicBezTo>
                    <a:pt x="0" y="10"/>
                    <a:pt x="0" y="10"/>
                    <a:pt x="0" y="10"/>
                  </a:cubicBezTo>
                  <a:cubicBezTo>
                    <a:pt x="0" y="9"/>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 name="未知">
              <a:extLst>
                <a:ext uri="{FF2B5EF4-FFF2-40B4-BE49-F238E27FC236}">
                  <a16:creationId xmlns:a16="http://schemas.microsoft.com/office/drawing/2014/main" id="{08B6A30C-F26F-43C2-B9BA-BABF5F5FE838}"/>
                </a:ext>
              </a:extLst>
            </p:cNvPr>
            <p:cNvSpPr>
              <a:spLocks noChangeAspect="1"/>
            </p:cNvSpPr>
            <p:nvPr/>
          </p:nvSpPr>
          <p:spPr bwMode="auto">
            <a:xfrm>
              <a:off x="442" y="352"/>
              <a:ext cx="10" cy="24"/>
            </a:xfrm>
            <a:custGeom>
              <a:avLst/>
              <a:gdLst>
                <a:gd name="T0" fmla="*/ 15 w 16"/>
                <a:gd name="T1" fmla="*/ 0 h 40"/>
                <a:gd name="T2" fmla="*/ 16 w 16"/>
                <a:gd name="T3" fmla="*/ 0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0"/>
                  </a:cubicBezTo>
                  <a:cubicBezTo>
                    <a:pt x="16" y="30"/>
                    <a:pt x="16" y="30"/>
                    <a:pt x="16" y="30"/>
                  </a:cubicBezTo>
                  <a:cubicBezTo>
                    <a:pt x="16" y="31"/>
                    <a:pt x="15" y="31"/>
                    <a:pt x="15" y="32"/>
                  </a:cubicBezTo>
                  <a:cubicBezTo>
                    <a:pt x="1" y="40"/>
                    <a:pt x="1" y="40"/>
                    <a:pt x="1" y="40"/>
                  </a:cubicBezTo>
                  <a:cubicBezTo>
                    <a:pt x="0" y="40"/>
                    <a:pt x="0" y="40"/>
                    <a:pt x="0" y="39"/>
                  </a:cubicBezTo>
                  <a:cubicBezTo>
                    <a:pt x="0" y="10"/>
                    <a:pt x="0" y="10"/>
                    <a:pt x="0" y="10"/>
                  </a:cubicBezTo>
                  <a:cubicBezTo>
                    <a:pt x="0" y="9"/>
                    <a:pt x="0"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未知">
              <a:extLst>
                <a:ext uri="{FF2B5EF4-FFF2-40B4-BE49-F238E27FC236}">
                  <a16:creationId xmlns:a16="http://schemas.microsoft.com/office/drawing/2014/main" id="{42CFC2D6-C458-484E-BF73-5D0C00959209}"/>
                </a:ext>
              </a:extLst>
            </p:cNvPr>
            <p:cNvSpPr>
              <a:spLocks noChangeAspect="1"/>
            </p:cNvSpPr>
            <p:nvPr/>
          </p:nvSpPr>
          <p:spPr bwMode="auto">
            <a:xfrm>
              <a:off x="421" y="364"/>
              <a:ext cx="10" cy="25"/>
            </a:xfrm>
            <a:custGeom>
              <a:avLst/>
              <a:gdLst>
                <a:gd name="T0" fmla="*/ 15 w 17"/>
                <a:gd name="T1" fmla="*/ 1 h 41"/>
                <a:gd name="T2" fmla="*/ 16 w 17"/>
                <a:gd name="T3" fmla="*/ 1 h 41"/>
                <a:gd name="T4" fmla="*/ 17 w 17"/>
                <a:gd name="T5" fmla="*/ 31 h 41"/>
                <a:gd name="T6" fmla="*/ 15 w 17"/>
                <a:gd name="T7" fmla="*/ 32 h 41"/>
                <a:gd name="T8" fmla="*/ 1 w 17"/>
                <a:gd name="T9" fmla="*/ 40 h 41"/>
                <a:gd name="T10" fmla="*/ 0 w 17"/>
                <a:gd name="T11" fmla="*/ 40 h 41"/>
                <a:gd name="T12" fmla="*/ 0 w 17"/>
                <a:gd name="T13" fmla="*/ 10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6" y="0"/>
                    <a:pt x="16" y="1"/>
                  </a:cubicBezTo>
                  <a:cubicBezTo>
                    <a:pt x="17" y="31"/>
                    <a:pt x="17" y="31"/>
                    <a:pt x="17" y="31"/>
                  </a:cubicBezTo>
                  <a:cubicBezTo>
                    <a:pt x="17" y="31"/>
                    <a:pt x="16" y="32"/>
                    <a:pt x="15" y="32"/>
                  </a:cubicBezTo>
                  <a:cubicBezTo>
                    <a:pt x="1" y="40"/>
                    <a:pt x="1" y="40"/>
                    <a:pt x="1" y="40"/>
                  </a:cubicBezTo>
                  <a:cubicBezTo>
                    <a:pt x="1" y="41"/>
                    <a:pt x="0" y="40"/>
                    <a:pt x="0" y="40"/>
                  </a:cubicBezTo>
                  <a:cubicBezTo>
                    <a:pt x="0" y="10"/>
                    <a:pt x="0" y="10"/>
                    <a:pt x="0" y="10"/>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未知">
              <a:extLst>
                <a:ext uri="{FF2B5EF4-FFF2-40B4-BE49-F238E27FC236}">
                  <a16:creationId xmlns:a16="http://schemas.microsoft.com/office/drawing/2014/main" id="{BFDA0E6E-B824-4479-893C-57D99E58C9DE}"/>
                </a:ext>
              </a:extLst>
            </p:cNvPr>
            <p:cNvSpPr>
              <a:spLocks noChangeAspect="1"/>
            </p:cNvSpPr>
            <p:nvPr/>
          </p:nvSpPr>
          <p:spPr bwMode="auto">
            <a:xfrm>
              <a:off x="399" y="377"/>
              <a:ext cx="10"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8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6" y="0"/>
                    <a:pt x="16" y="0"/>
                    <a:pt x="16" y="1"/>
                  </a:cubicBezTo>
                  <a:cubicBezTo>
                    <a:pt x="16" y="30"/>
                    <a:pt x="16" y="30"/>
                    <a:pt x="16" y="30"/>
                  </a:cubicBezTo>
                  <a:cubicBezTo>
                    <a:pt x="16" y="31"/>
                    <a:pt x="16" y="32"/>
                    <a:pt x="15" y="32"/>
                  </a:cubicBezTo>
                  <a:cubicBezTo>
                    <a:pt x="1" y="40"/>
                    <a:pt x="1" y="40"/>
                    <a:pt x="1" y="40"/>
                  </a:cubicBezTo>
                  <a:cubicBezTo>
                    <a:pt x="0" y="41"/>
                    <a:pt x="0" y="40"/>
                    <a:pt x="0" y="40"/>
                  </a:cubicBezTo>
                  <a:cubicBezTo>
                    <a:pt x="0" y="10"/>
                    <a:pt x="0" y="10"/>
                    <a:pt x="0" y="10"/>
                  </a:cubicBezTo>
                  <a:cubicBezTo>
                    <a:pt x="0" y="10"/>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未知">
              <a:extLst>
                <a:ext uri="{FF2B5EF4-FFF2-40B4-BE49-F238E27FC236}">
                  <a16:creationId xmlns:a16="http://schemas.microsoft.com/office/drawing/2014/main" id="{F5EE7E48-9324-42A3-8BA9-D030E6C07F72}"/>
                </a:ext>
              </a:extLst>
            </p:cNvPr>
            <p:cNvSpPr>
              <a:spLocks noChangeAspect="1"/>
            </p:cNvSpPr>
            <p:nvPr/>
          </p:nvSpPr>
          <p:spPr bwMode="auto">
            <a:xfrm>
              <a:off x="485" y="370"/>
              <a:ext cx="10" cy="24"/>
            </a:xfrm>
            <a:custGeom>
              <a:avLst/>
              <a:gdLst>
                <a:gd name="T0" fmla="*/ 15 w 17"/>
                <a:gd name="T1" fmla="*/ 0 h 40"/>
                <a:gd name="T2" fmla="*/ 17 w 17"/>
                <a:gd name="T3" fmla="*/ 0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0"/>
                  </a:cubicBezTo>
                  <a:cubicBezTo>
                    <a:pt x="17" y="30"/>
                    <a:pt x="17" y="30"/>
                    <a:pt x="17" y="30"/>
                  </a:cubicBezTo>
                  <a:cubicBezTo>
                    <a:pt x="17" y="30"/>
                    <a:pt x="16" y="31"/>
                    <a:pt x="16"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未知">
              <a:extLst>
                <a:ext uri="{FF2B5EF4-FFF2-40B4-BE49-F238E27FC236}">
                  <a16:creationId xmlns:a16="http://schemas.microsoft.com/office/drawing/2014/main" id="{6F886B69-010B-4136-BF61-826123ADA3E1}"/>
                </a:ext>
              </a:extLst>
            </p:cNvPr>
            <p:cNvSpPr>
              <a:spLocks noChangeAspect="1"/>
            </p:cNvSpPr>
            <p:nvPr/>
          </p:nvSpPr>
          <p:spPr bwMode="auto">
            <a:xfrm>
              <a:off x="464" y="381"/>
              <a:ext cx="9"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6" y="0"/>
                    <a:pt x="16" y="0"/>
                    <a:pt x="16" y="1"/>
                  </a:cubicBezTo>
                  <a:cubicBezTo>
                    <a:pt x="16" y="30"/>
                    <a:pt x="16" y="30"/>
                    <a:pt x="16" y="30"/>
                  </a:cubicBezTo>
                  <a:cubicBezTo>
                    <a:pt x="16" y="31"/>
                    <a:pt x="16" y="32"/>
                    <a:pt x="15" y="32"/>
                  </a:cubicBezTo>
                  <a:cubicBezTo>
                    <a:pt x="1" y="40"/>
                    <a:pt x="1" y="40"/>
                    <a:pt x="1" y="40"/>
                  </a:cubicBezTo>
                  <a:cubicBezTo>
                    <a:pt x="1" y="41"/>
                    <a:pt x="0" y="40"/>
                    <a:pt x="0" y="40"/>
                  </a:cubicBezTo>
                  <a:cubicBezTo>
                    <a:pt x="0" y="10"/>
                    <a:pt x="0" y="10"/>
                    <a:pt x="0" y="10"/>
                  </a:cubicBezTo>
                  <a:cubicBezTo>
                    <a:pt x="0" y="10"/>
                    <a:pt x="0" y="9"/>
                    <a:pt x="1" y="9"/>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未知">
              <a:extLst>
                <a:ext uri="{FF2B5EF4-FFF2-40B4-BE49-F238E27FC236}">
                  <a16:creationId xmlns:a16="http://schemas.microsoft.com/office/drawing/2014/main" id="{53208ACF-EC48-4F79-8DC6-1C0DA86AB0B5}"/>
                </a:ext>
              </a:extLst>
            </p:cNvPr>
            <p:cNvSpPr>
              <a:spLocks noChangeAspect="1"/>
            </p:cNvSpPr>
            <p:nvPr/>
          </p:nvSpPr>
          <p:spPr bwMode="auto">
            <a:xfrm>
              <a:off x="442" y="394"/>
              <a:ext cx="10" cy="25"/>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40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0"/>
                    <a:pt x="0" y="40"/>
                    <a:pt x="0" y="40"/>
                  </a:cubicBezTo>
                  <a:cubicBezTo>
                    <a:pt x="0" y="10"/>
                    <a:pt x="0" y="10"/>
                    <a:pt x="0" y="10"/>
                  </a:cubicBezTo>
                  <a:cubicBezTo>
                    <a:pt x="0" y="9"/>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未知">
              <a:extLst>
                <a:ext uri="{FF2B5EF4-FFF2-40B4-BE49-F238E27FC236}">
                  <a16:creationId xmlns:a16="http://schemas.microsoft.com/office/drawing/2014/main" id="{28E57F40-D285-4B9E-B605-45108D1CB2F9}"/>
                </a:ext>
              </a:extLst>
            </p:cNvPr>
            <p:cNvSpPr>
              <a:spLocks noChangeAspect="1"/>
            </p:cNvSpPr>
            <p:nvPr/>
          </p:nvSpPr>
          <p:spPr bwMode="auto">
            <a:xfrm>
              <a:off x="421" y="406"/>
              <a:ext cx="10" cy="25"/>
            </a:xfrm>
            <a:custGeom>
              <a:avLst/>
              <a:gdLst>
                <a:gd name="T0" fmla="*/ 15 w 17"/>
                <a:gd name="T1" fmla="*/ 1 h 41"/>
                <a:gd name="T2" fmla="*/ 16 w 17"/>
                <a:gd name="T3" fmla="*/ 1 h 41"/>
                <a:gd name="T4" fmla="*/ 17 w 17"/>
                <a:gd name="T5" fmla="*/ 31 h 41"/>
                <a:gd name="T6" fmla="*/ 15 w 17"/>
                <a:gd name="T7" fmla="*/ 32 h 41"/>
                <a:gd name="T8" fmla="*/ 1 w 17"/>
                <a:gd name="T9" fmla="*/ 41 h 41"/>
                <a:gd name="T10" fmla="*/ 0 w 17"/>
                <a:gd name="T11" fmla="*/ 40 h 41"/>
                <a:gd name="T12" fmla="*/ 0 w 17"/>
                <a:gd name="T13" fmla="*/ 11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6" y="1"/>
                    <a:pt x="16" y="1"/>
                  </a:cubicBezTo>
                  <a:cubicBezTo>
                    <a:pt x="17" y="31"/>
                    <a:pt x="17" y="31"/>
                    <a:pt x="17" y="31"/>
                  </a:cubicBezTo>
                  <a:cubicBezTo>
                    <a:pt x="17" y="31"/>
                    <a:pt x="16" y="32"/>
                    <a:pt x="15" y="32"/>
                  </a:cubicBezTo>
                  <a:cubicBezTo>
                    <a:pt x="1" y="41"/>
                    <a:pt x="1" y="41"/>
                    <a:pt x="1" y="41"/>
                  </a:cubicBezTo>
                  <a:cubicBezTo>
                    <a:pt x="1" y="41"/>
                    <a:pt x="0" y="41"/>
                    <a:pt x="0" y="40"/>
                  </a:cubicBezTo>
                  <a:cubicBezTo>
                    <a:pt x="0" y="11"/>
                    <a:pt x="0" y="11"/>
                    <a:pt x="0" y="11"/>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未知">
              <a:extLst>
                <a:ext uri="{FF2B5EF4-FFF2-40B4-BE49-F238E27FC236}">
                  <a16:creationId xmlns:a16="http://schemas.microsoft.com/office/drawing/2014/main" id="{173ACEB2-77C4-44A7-AC26-5FEC3CF36D00}"/>
                </a:ext>
              </a:extLst>
            </p:cNvPr>
            <p:cNvSpPr>
              <a:spLocks noChangeAspect="1"/>
            </p:cNvSpPr>
            <p:nvPr/>
          </p:nvSpPr>
          <p:spPr bwMode="auto">
            <a:xfrm>
              <a:off x="399" y="420"/>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1"/>
                    <a:pt x="16" y="31"/>
                    <a:pt x="16" y="31"/>
                  </a:cubicBezTo>
                  <a:cubicBezTo>
                    <a:pt x="16" y="31"/>
                    <a:pt x="16"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未知">
              <a:extLst>
                <a:ext uri="{FF2B5EF4-FFF2-40B4-BE49-F238E27FC236}">
                  <a16:creationId xmlns:a16="http://schemas.microsoft.com/office/drawing/2014/main" id="{60480DC1-AB7A-495D-8F93-3CEB09E476C0}"/>
                </a:ext>
              </a:extLst>
            </p:cNvPr>
            <p:cNvSpPr>
              <a:spLocks noChangeAspect="1"/>
            </p:cNvSpPr>
            <p:nvPr/>
          </p:nvSpPr>
          <p:spPr bwMode="auto">
            <a:xfrm>
              <a:off x="485" y="409"/>
              <a:ext cx="10" cy="25"/>
            </a:xfrm>
            <a:custGeom>
              <a:avLst/>
              <a:gdLst>
                <a:gd name="T0" fmla="*/ 15 w 17"/>
                <a:gd name="T1" fmla="*/ 0 h 40"/>
                <a:gd name="T2" fmla="*/ 17 w 17"/>
                <a:gd name="T3" fmla="*/ 1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1"/>
                  </a:cubicBezTo>
                  <a:cubicBezTo>
                    <a:pt x="17" y="30"/>
                    <a:pt x="17" y="30"/>
                    <a:pt x="17" y="30"/>
                  </a:cubicBezTo>
                  <a:cubicBezTo>
                    <a:pt x="17" y="31"/>
                    <a:pt x="16" y="31"/>
                    <a:pt x="16" y="32"/>
                  </a:cubicBezTo>
                  <a:cubicBezTo>
                    <a:pt x="1" y="40"/>
                    <a:pt x="1" y="40"/>
                    <a:pt x="1" y="40"/>
                  </a:cubicBezTo>
                  <a:cubicBezTo>
                    <a:pt x="1" y="40"/>
                    <a:pt x="0" y="40"/>
                    <a:pt x="0" y="39"/>
                  </a:cubicBezTo>
                  <a:cubicBezTo>
                    <a:pt x="0" y="10"/>
                    <a:pt x="0" y="10"/>
                    <a:pt x="0" y="10"/>
                  </a:cubicBezTo>
                  <a:cubicBezTo>
                    <a:pt x="0" y="9"/>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未知">
              <a:extLst>
                <a:ext uri="{FF2B5EF4-FFF2-40B4-BE49-F238E27FC236}">
                  <a16:creationId xmlns:a16="http://schemas.microsoft.com/office/drawing/2014/main" id="{4EC4D515-6907-4FA5-AB7B-B7552CE077E3}"/>
                </a:ext>
              </a:extLst>
            </p:cNvPr>
            <p:cNvSpPr>
              <a:spLocks noChangeAspect="1"/>
            </p:cNvSpPr>
            <p:nvPr/>
          </p:nvSpPr>
          <p:spPr bwMode="auto">
            <a:xfrm>
              <a:off x="464" y="420"/>
              <a:ext cx="9"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1"/>
                    <a:pt x="16" y="31"/>
                    <a:pt x="16" y="31"/>
                  </a:cubicBezTo>
                  <a:cubicBezTo>
                    <a:pt x="16" y="31"/>
                    <a:pt x="16" y="32"/>
                    <a:pt x="15" y="32"/>
                  </a:cubicBezTo>
                  <a:cubicBezTo>
                    <a:pt x="1" y="40"/>
                    <a:pt x="1" y="40"/>
                    <a:pt x="1" y="40"/>
                  </a:cubicBezTo>
                  <a:cubicBezTo>
                    <a:pt x="1"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未知">
              <a:extLst>
                <a:ext uri="{FF2B5EF4-FFF2-40B4-BE49-F238E27FC236}">
                  <a16:creationId xmlns:a16="http://schemas.microsoft.com/office/drawing/2014/main" id="{AD43B3BF-F300-4E50-BC54-83FBF8482B44}"/>
                </a:ext>
              </a:extLst>
            </p:cNvPr>
            <p:cNvSpPr>
              <a:spLocks noChangeAspect="1"/>
            </p:cNvSpPr>
            <p:nvPr/>
          </p:nvSpPr>
          <p:spPr bwMode="auto">
            <a:xfrm>
              <a:off x="442" y="434"/>
              <a:ext cx="10"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1"/>
                    <a:pt x="0" y="40"/>
                    <a:pt x="0" y="40"/>
                  </a:cubicBezTo>
                  <a:cubicBezTo>
                    <a:pt x="0" y="10"/>
                    <a:pt x="0" y="10"/>
                    <a:pt x="0" y="10"/>
                  </a:cubicBezTo>
                  <a:cubicBezTo>
                    <a:pt x="0" y="10"/>
                    <a:pt x="0" y="9"/>
                    <a:pt x="1" y="9"/>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未知">
              <a:extLst>
                <a:ext uri="{FF2B5EF4-FFF2-40B4-BE49-F238E27FC236}">
                  <a16:creationId xmlns:a16="http://schemas.microsoft.com/office/drawing/2014/main" id="{920642E4-8071-4F3E-9E4B-8423CA6C4113}"/>
                </a:ext>
              </a:extLst>
            </p:cNvPr>
            <p:cNvSpPr>
              <a:spLocks noChangeAspect="1"/>
            </p:cNvSpPr>
            <p:nvPr/>
          </p:nvSpPr>
          <p:spPr bwMode="auto">
            <a:xfrm>
              <a:off x="421" y="447"/>
              <a:ext cx="10" cy="24"/>
            </a:xfrm>
            <a:custGeom>
              <a:avLst/>
              <a:gdLst>
                <a:gd name="T0" fmla="*/ 15 w 17"/>
                <a:gd name="T1" fmla="*/ 0 h 40"/>
                <a:gd name="T2" fmla="*/ 16 w 17"/>
                <a:gd name="T3" fmla="*/ 1 h 40"/>
                <a:gd name="T4" fmla="*/ 17 w 17"/>
                <a:gd name="T5" fmla="*/ 30 h 40"/>
                <a:gd name="T6" fmla="*/ 15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6" y="0"/>
                    <a:pt x="16" y="1"/>
                  </a:cubicBezTo>
                  <a:cubicBezTo>
                    <a:pt x="17" y="30"/>
                    <a:pt x="17" y="30"/>
                    <a:pt x="17" y="30"/>
                  </a:cubicBezTo>
                  <a:cubicBezTo>
                    <a:pt x="17" y="31"/>
                    <a:pt x="16" y="31"/>
                    <a:pt x="15"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未知">
              <a:extLst>
                <a:ext uri="{FF2B5EF4-FFF2-40B4-BE49-F238E27FC236}">
                  <a16:creationId xmlns:a16="http://schemas.microsoft.com/office/drawing/2014/main" id="{EE7AD65D-AD2B-4EA0-B2F5-2DAC79B7F352}"/>
                </a:ext>
              </a:extLst>
            </p:cNvPr>
            <p:cNvSpPr>
              <a:spLocks noChangeAspect="1"/>
            </p:cNvSpPr>
            <p:nvPr/>
          </p:nvSpPr>
          <p:spPr bwMode="auto">
            <a:xfrm>
              <a:off x="399" y="459"/>
              <a:ext cx="10" cy="25"/>
            </a:xfrm>
            <a:custGeom>
              <a:avLst/>
              <a:gdLst>
                <a:gd name="T0" fmla="*/ 15 w 16"/>
                <a:gd name="T1" fmla="*/ 1 h 41"/>
                <a:gd name="T2" fmla="*/ 16 w 16"/>
                <a:gd name="T3" fmla="*/ 1 h 41"/>
                <a:gd name="T4" fmla="*/ 16 w 16"/>
                <a:gd name="T5" fmla="*/ 31 h 41"/>
                <a:gd name="T6" fmla="*/ 15 w 16"/>
                <a:gd name="T7" fmla="*/ 32 h 41"/>
                <a:gd name="T8" fmla="*/ 1 w 16"/>
                <a:gd name="T9" fmla="*/ 41 h 41"/>
                <a:gd name="T10" fmla="*/ 0 w 16"/>
                <a:gd name="T11" fmla="*/ 40 h 41"/>
                <a:gd name="T12" fmla="*/ 0 w 16"/>
                <a:gd name="T13" fmla="*/ 11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1"/>
                    <a:pt x="16" y="1"/>
                  </a:cubicBezTo>
                  <a:cubicBezTo>
                    <a:pt x="16" y="31"/>
                    <a:pt x="16" y="31"/>
                    <a:pt x="16" y="31"/>
                  </a:cubicBezTo>
                  <a:cubicBezTo>
                    <a:pt x="16" y="31"/>
                    <a:pt x="16" y="32"/>
                    <a:pt x="15" y="32"/>
                  </a:cubicBezTo>
                  <a:cubicBezTo>
                    <a:pt x="1" y="41"/>
                    <a:pt x="1" y="41"/>
                    <a:pt x="1" y="41"/>
                  </a:cubicBezTo>
                  <a:cubicBezTo>
                    <a:pt x="0" y="41"/>
                    <a:pt x="0" y="41"/>
                    <a:pt x="0" y="40"/>
                  </a:cubicBezTo>
                  <a:cubicBezTo>
                    <a:pt x="0" y="11"/>
                    <a:pt x="0" y="11"/>
                    <a:pt x="0" y="11"/>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75" name="Line 164">
            <a:extLst>
              <a:ext uri="{FF2B5EF4-FFF2-40B4-BE49-F238E27FC236}">
                <a16:creationId xmlns:a16="http://schemas.microsoft.com/office/drawing/2014/main" id="{DBD112F8-8377-44BD-96DC-5A9336592EFD}"/>
              </a:ext>
            </a:extLst>
          </p:cNvPr>
          <p:cNvSpPr>
            <a:spLocks noChangeShapeType="1"/>
          </p:cNvSpPr>
          <p:nvPr/>
        </p:nvSpPr>
        <p:spPr bwMode="auto">
          <a:xfrm flipH="1">
            <a:off x="2880208" y="4084845"/>
            <a:ext cx="0" cy="1223962"/>
          </a:xfrm>
          <a:prstGeom prst="line">
            <a:avLst/>
          </a:prstGeom>
          <a:noFill/>
          <a:ln w="28575" cmpd="sng">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6" name="Text Box 165">
            <a:extLst>
              <a:ext uri="{FF2B5EF4-FFF2-40B4-BE49-F238E27FC236}">
                <a16:creationId xmlns:a16="http://schemas.microsoft.com/office/drawing/2014/main" id="{F30846B2-F158-4A09-A990-CC5484B5A383}"/>
              </a:ext>
            </a:extLst>
          </p:cNvPr>
          <p:cNvSpPr txBox="1">
            <a:spLocks noChangeArrowheads="1"/>
          </p:cNvSpPr>
          <p:nvPr/>
        </p:nvSpPr>
        <p:spPr bwMode="auto">
          <a:xfrm>
            <a:off x="5608513" y="3174768"/>
            <a:ext cx="333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ea typeface="华文细黑" panose="02010600040101010101" pitchFamily="2" charset="-122"/>
              </a:rPr>
              <a:t>A</a:t>
            </a:r>
          </a:p>
        </p:txBody>
      </p:sp>
      <p:sp>
        <p:nvSpPr>
          <p:cNvPr id="477" name="Text Box 166">
            <a:extLst>
              <a:ext uri="{FF2B5EF4-FFF2-40B4-BE49-F238E27FC236}">
                <a16:creationId xmlns:a16="http://schemas.microsoft.com/office/drawing/2014/main" id="{C9C68B28-2BC1-4AEF-9CAC-333C9D77755C}"/>
              </a:ext>
            </a:extLst>
          </p:cNvPr>
          <p:cNvSpPr txBox="1">
            <a:spLocks noChangeArrowheads="1"/>
          </p:cNvSpPr>
          <p:nvPr/>
        </p:nvSpPr>
        <p:spPr bwMode="auto">
          <a:xfrm>
            <a:off x="7472250" y="3418144"/>
            <a:ext cx="399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ea typeface="华文细黑" panose="02010600040101010101" pitchFamily="2" charset="-122"/>
              </a:rPr>
              <a:t>B</a:t>
            </a:r>
          </a:p>
        </p:txBody>
      </p:sp>
      <p:sp>
        <p:nvSpPr>
          <p:cNvPr id="478" name="Text Box 167">
            <a:extLst>
              <a:ext uri="{FF2B5EF4-FFF2-40B4-BE49-F238E27FC236}">
                <a16:creationId xmlns:a16="http://schemas.microsoft.com/office/drawing/2014/main" id="{C3B8365C-95DC-45D6-8B20-A1D8B6D068B3}"/>
              </a:ext>
            </a:extLst>
          </p:cNvPr>
          <p:cNvSpPr txBox="1">
            <a:spLocks noChangeArrowheads="1"/>
          </p:cNvSpPr>
          <p:nvPr/>
        </p:nvSpPr>
        <p:spPr bwMode="auto">
          <a:xfrm>
            <a:off x="5609165" y="4505220"/>
            <a:ext cx="31214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ea typeface="华文细黑" panose="02010600040101010101" pitchFamily="2" charset="-122"/>
              </a:rPr>
              <a:t>C</a:t>
            </a:r>
          </a:p>
        </p:txBody>
      </p:sp>
      <p:sp>
        <p:nvSpPr>
          <p:cNvPr id="479" name="Text Box 168">
            <a:extLst>
              <a:ext uri="{FF2B5EF4-FFF2-40B4-BE49-F238E27FC236}">
                <a16:creationId xmlns:a16="http://schemas.microsoft.com/office/drawing/2014/main" id="{A9DA17FC-C0C5-489E-BE89-085DB19E72D1}"/>
              </a:ext>
            </a:extLst>
          </p:cNvPr>
          <p:cNvSpPr txBox="1">
            <a:spLocks noChangeArrowheads="1"/>
          </p:cNvSpPr>
          <p:nvPr/>
        </p:nvSpPr>
        <p:spPr bwMode="auto">
          <a:xfrm>
            <a:off x="7468872" y="4742614"/>
            <a:ext cx="33020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ea typeface="华文细黑" panose="02010600040101010101" pitchFamily="2" charset="-122"/>
              </a:rPr>
              <a:t>D</a:t>
            </a:r>
          </a:p>
        </p:txBody>
      </p:sp>
      <p:sp>
        <p:nvSpPr>
          <p:cNvPr id="480" name="Line 169">
            <a:extLst>
              <a:ext uri="{FF2B5EF4-FFF2-40B4-BE49-F238E27FC236}">
                <a16:creationId xmlns:a16="http://schemas.microsoft.com/office/drawing/2014/main" id="{279C4ECE-C424-4092-9BB8-E16428314AB5}"/>
              </a:ext>
            </a:extLst>
          </p:cNvPr>
          <p:cNvSpPr>
            <a:spLocks noChangeShapeType="1"/>
          </p:cNvSpPr>
          <p:nvPr/>
        </p:nvSpPr>
        <p:spPr bwMode="auto">
          <a:xfrm flipH="1">
            <a:off x="3385033" y="3868945"/>
            <a:ext cx="2232025" cy="0"/>
          </a:xfrm>
          <a:prstGeom prst="line">
            <a:avLst/>
          </a:prstGeom>
          <a:noFill/>
          <a:ln w="28575" cmpd="sng">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81" name="Line 170">
            <a:extLst>
              <a:ext uri="{FF2B5EF4-FFF2-40B4-BE49-F238E27FC236}">
                <a16:creationId xmlns:a16="http://schemas.microsoft.com/office/drawing/2014/main" id="{CF6E61B1-3F5C-4B1D-A4D5-4865B04C8D9F}"/>
              </a:ext>
            </a:extLst>
          </p:cNvPr>
          <p:cNvSpPr>
            <a:spLocks noChangeShapeType="1"/>
          </p:cNvSpPr>
          <p:nvPr/>
        </p:nvSpPr>
        <p:spPr bwMode="auto">
          <a:xfrm flipH="1">
            <a:off x="3189482" y="4120986"/>
            <a:ext cx="4227801" cy="19845"/>
          </a:xfrm>
          <a:prstGeom prst="line">
            <a:avLst/>
          </a:prstGeom>
          <a:noFill/>
          <a:ln w="28575" cmpd="sng">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82" name="Line 171">
            <a:extLst>
              <a:ext uri="{FF2B5EF4-FFF2-40B4-BE49-F238E27FC236}">
                <a16:creationId xmlns:a16="http://schemas.microsoft.com/office/drawing/2014/main" id="{A67E8F2B-B9FB-4B13-B0D6-DDFC5C4FEC27}"/>
              </a:ext>
            </a:extLst>
          </p:cNvPr>
          <p:cNvSpPr>
            <a:spLocks noChangeShapeType="1"/>
          </p:cNvSpPr>
          <p:nvPr/>
        </p:nvSpPr>
        <p:spPr bwMode="auto">
          <a:xfrm flipH="1">
            <a:off x="3131478" y="5222742"/>
            <a:ext cx="2483991" cy="8157"/>
          </a:xfrm>
          <a:prstGeom prst="line">
            <a:avLst/>
          </a:prstGeom>
          <a:noFill/>
          <a:ln w="28575" cmpd="sng">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3" name="Line 172">
            <a:extLst>
              <a:ext uri="{FF2B5EF4-FFF2-40B4-BE49-F238E27FC236}">
                <a16:creationId xmlns:a16="http://schemas.microsoft.com/office/drawing/2014/main" id="{5B4CF012-489C-4CD5-A64F-6671941B4905}"/>
              </a:ext>
            </a:extLst>
          </p:cNvPr>
          <p:cNvSpPr>
            <a:spLocks noChangeShapeType="1"/>
          </p:cNvSpPr>
          <p:nvPr/>
        </p:nvSpPr>
        <p:spPr bwMode="auto">
          <a:xfrm flipH="1">
            <a:off x="3116456" y="5477013"/>
            <a:ext cx="4300827" cy="20707"/>
          </a:xfrm>
          <a:prstGeom prst="line">
            <a:avLst/>
          </a:prstGeom>
          <a:noFill/>
          <a:ln w="28575" cmpd="sng">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84" name="Picture 173">
            <a:extLst>
              <a:ext uri="{FF2B5EF4-FFF2-40B4-BE49-F238E27FC236}">
                <a16:creationId xmlns:a16="http://schemas.microsoft.com/office/drawing/2014/main" id="{1ECCC814-EC66-4230-8BDA-F48498F12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821" y="3437145"/>
            <a:ext cx="576263"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485" name="Picture 174">
            <a:extLst>
              <a:ext uri="{FF2B5EF4-FFF2-40B4-BE49-F238E27FC236}">
                <a16:creationId xmlns:a16="http://schemas.microsoft.com/office/drawing/2014/main" id="{0B29A561-0F89-4C05-9424-9E315F118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821" y="4790943"/>
            <a:ext cx="57626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486" name="Picture 175">
            <a:extLst>
              <a:ext uri="{FF2B5EF4-FFF2-40B4-BE49-F238E27FC236}">
                <a16:creationId xmlns:a16="http://schemas.microsoft.com/office/drawing/2014/main" id="{B8D8A8BD-785E-40B6-8533-AF6ED5611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852" y="5019882"/>
            <a:ext cx="57626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487" name="Picture 176">
            <a:extLst>
              <a:ext uri="{FF2B5EF4-FFF2-40B4-BE49-F238E27FC236}">
                <a16:creationId xmlns:a16="http://schemas.microsoft.com/office/drawing/2014/main" id="{606A496B-E76C-48CF-A4DF-938ECD9D2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845" y="3716175"/>
            <a:ext cx="576263"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488" name="Text Box 177">
            <a:extLst>
              <a:ext uri="{FF2B5EF4-FFF2-40B4-BE49-F238E27FC236}">
                <a16:creationId xmlns:a16="http://schemas.microsoft.com/office/drawing/2014/main" id="{617AA9D3-5ACC-4A13-9F3F-1FDF218ABD0B}"/>
              </a:ext>
            </a:extLst>
          </p:cNvPr>
          <p:cNvSpPr txBox="1">
            <a:spLocks noChangeAspect="1" noChangeArrowheads="1"/>
          </p:cNvSpPr>
          <p:nvPr/>
        </p:nvSpPr>
        <p:spPr bwMode="auto">
          <a:xfrm>
            <a:off x="5082945" y="2369866"/>
            <a:ext cx="1384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dirty="0">
                <a:latin typeface="微软雅黑" panose="020B0503020204020204" pitchFamily="34" charset="-122"/>
                <a:ea typeface="微软雅黑" panose="020B0503020204020204" pitchFamily="34" charset="-122"/>
              </a:rPr>
              <a:t>开发部</a:t>
            </a:r>
            <a:endParaRPr kumimoji="1" lang="zh-CN" altLang="zh-CN" dirty="0">
              <a:latin typeface="微软雅黑" panose="020B0503020204020204" pitchFamily="34" charset="-122"/>
              <a:ea typeface="微软雅黑" panose="020B0503020204020204" pitchFamily="34" charset="-122"/>
            </a:endParaRPr>
          </a:p>
        </p:txBody>
      </p:sp>
      <p:sp>
        <p:nvSpPr>
          <p:cNvPr id="489" name="Text Box 178">
            <a:extLst>
              <a:ext uri="{FF2B5EF4-FFF2-40B4-BE49-F238E27FC236}">
                <a16:creationId xmlns:a16="http://schemas.microsoft.com/office/drawing/2014/main" id="{C623724C-764A-45A1-85EB-FF2B0B72573F}"/>
              </a:ext>
            </a:extLst>
          </p:cNvPr>
          <p:cNvSpPr txBox="1">
            <a:spLocks noChangeAspect="1" noChangeArrowheads="1"/>
          </p:cNvSpPr>
          <p:nvPr/>
        </p:nvSpPr>
        <p:spPr bwMode="auto">
          <a:xfrm>
            <a:off x="6982058" y="2384340"/>
            <a:ext cx="1384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dirty="0">
                <a:latin typeface="微软雅黑" panose="020B0503020204020204" pitchFamily="34" charset="-122"/>
                <a:ea typeface="微软雅黑" panose="020B0503020204020204" pitchFamily="34" charset="-122"/>
              </a:rPr>
              <a:t>市场部</a:t>
            </a:r>
            <a:endParaRPr kumimoji="1" lang="zh-CN" altLang="zh-CN" dirty="0">
              <a:latin typeface="微软雅黑" panose="020B0503020204020204" pitchFamily="34" charset="-122"/>
              <a:ea typeface="微软雅黑" panose="020B0503020204020204" pitchFamily="34" charset="-122"/>
            </a:endParaRPr>
          </a:p>
        </p:txBody>
      </p:sp>
      <p:grpSp>
        <p:nvGrpSpPr>
          <p:cNvPr id="490" name="Group 179">
            <a:extLst>
              <a:ext uri="{FF2B5EF4-FFF2-40B4-BE49-F238E27FC236}">
                <a16:creationId xmlns:a16="http://schemas.microsoft.com/office/drawing/2014/main" id="{3B2F65FF-4957-44F2-AABE-7F0149ED68AD}"/>
              </a:ext>
            </a:extLst>
          </p:cNvPr>
          <p:cNvGrpSpPr>
            <a:grpSpLocks noChangeAspect="1"/>
          </p:cNvGrpSpPr>
          <p:nvPr/>
        </p:nvGrpSpPr>
        <p:grpSpPr bwMode="auto">
          <a:xfrm>
            <a:off x="2519845" y="3581607"/>
            <a:ext cx="914400" cy="661988"/>
            <a:chOff x="0" y="0"/>
            <a:chExt cx="576" cy="417"/>
          </a:xfrm>
        </p:grpSpPr>
        <p:sp>
          <p:nvSpPr>
            <p:cNvPr id="491" name="AutoShape 180">
              <a:extLst>
                <a:ext uri="{FF2B5EF4-FFF2-40B4-BE49-F238E27FC236}">
                  <a16:creationId xmlns:a16="http://schemas.microsoft.com/office/drawing/2014/main" id="{EB85B8F4-F50C-494E-8CAB-0C5A670CDF2B}"/>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2" name="未知">
              <a:extLst>
                <a:ext uri="{FF2B5EF4-FFF2-40B4-BE49-F238E27FC236}">
                  <a16:creationId xmlns:a16="http://schemas.microsoft.com/office/drawing/2014/main" id="{5F4EE232-A742-4DFE-8569-E319E0E52BEB}"/>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3" name="未知">
              <a:extLst>
                <a:ext uri="{FF2B5EF4-FFF2-40B4-BE49-F238E27FC236}">
                  <a16:creationId xmlns:a16="http://schemas.microsoft.com/office/drawing/2014/main" id="{01A3CE01-7B28-4760-B5B2-F0CB03347E88}"/>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4" name="未知">
              <a:extLst>
                <a:ext uri="{FF2B5EF4-FFF2-40B4-BE49-F238E27FC236}">
                  <a16:creationId xmlns:a16="http://schemas.microsoft.com/office/drawing/2014/main" id="{BA2FFD11-8367-4C11-90CD-D884047E0A8E}"/>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5" name="未知">
              <a:extLst>
                <a:ext uri="{FF2B5EF4-FFF2-40B4-BE49-F238E27FC236}">
                  <a16:creationId xmlns:a16="http://schemas.microsoft.com/office/drawing/2014/main" id="{CF184503-5579-41C5-9313-25B4F2B750AF}"/>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6" name="未知">
              <a:extLst>
                <a:ext uri="{FF2B5EF4-FFF2-40B4-BE49-F238E27FC236}">
                  <a16:creationId xmlns:a16="http://schemas.microsoft.com/office/drawing/2014/main" id="{926A83DA-8B5B-4201-8E6F-A6F80CA84CA6}"/>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 name="未知">
              <a:extLst>
                <a:ext uri="{FF2B5EF4-FFF2-40B4-BE49-F238E27FC236}">
                  <a16:creationId xmlns:a16="http://schemas.microsoft.com/office/drawing/2014/main" id="{9745F443-9BD4-4507-9525-09D4F43C58D8}"/>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8" name="未知">
              <a:extLst>
                <a:ext uri="{FF2B5EF4-FFF2-40B4-BE49-F238E27FC236}">
                  <a16:creationId xmlns:a16="http://schemas.microsoft.com/office/drawing/2014/main" id="{507DA232-CBC2-4AB1-9DAC-BA6BDDBABAF5}"/>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9" name="未知">
              <a:extLst>
                <a:ext uri="{FF2B5EF4-FFF2-40B4-BE49-F238E27FC236}">
                  <a16:creationId xmlns:a16="http://schemas.microsoft.com/office/drawing/2014/main" id="{931AB93D-389E-412D-AC0A-EF1A2FE9905A}"/>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未知">
              <a:extLst>
                <a:ext uri="{FF2B5EF4-FFF2-40B4-BE49-F238E27FC236}">
                  <a16:creationId xmlns:a16="http://schemas.microsoft.com/office/drawing/2014/main" id="{4513C3DC-6589-4CCB-BCA9-4B21C6AF902E}"/>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 name="未知">
              <a:extLst>
                <a:ext uri="{FF2B5EF4-FFF2-40B4-BE49-F238E27FC236}">
                  <a16:creationId xmlns:a16="http://schemas.microsoft.com/office/drawing/2014/main" id="{77B5CC40-4136-4976-859B-39A4D1E03563}"/>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未知">
              <a:extLst>
                <a:ext uri="{FF2B5EF4-FFF2-40B4-BE49-F238E27FC236}">
                  <a16:creationId xmlns:a16="http://schemas.microsoft.com/office/drawing/2014/main" id="{8E360E7A-82B0-4544-AFB2-3D6F4B1F92F8}"/>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3" name="Group 192">
            <a:extLst>
              <a:ext uri="{FF2B5EF4-FFF2-40B4-BE49-F238E27FC236}">
                <a16:creationId xmlns:a16="http://schemas.microsoft.com/office/drawing/2014/main" id="{1CA8CE41-3E9A-44C3-A314-AA12098C7B48}"/>
              </a:ext>
            </a:extLst>
          </p:cNvPr>
          <p:cNvGrpSpPr>
            <a:grpSpLocks noChangeAspect="1"/>
          </p:cNvGrpSpPr>
          <p:nvPr/>
        </p:nvGrpSpPr>
        <p:grpSpPr bwMode="auto">
          <a:xfrm>
            <a:off x="2519845" y="5021470"/>
            <a:ext cx="914400" cy="661987"/>
            <a:chOff x="0" y="0"/>
            <a:chExt cx="576" cy="417"/>
          </a:xfrm>
        </p:grpSpPr>
        <p:sp>
          <p:nvSpPr>
            <p:cNvPr id="504" name="AutoShape 193">
              <a:extLst>
                <a:ext uri="{FF2B5EF4-FFF2-40B4-BE49-F238E27FC236}">
                  <a16:creationId xmlns:a16="http://schemas.microsoft.com/office/drawing/2014/main" id="{562FF0D1-1D72-4158-B382-9ACA46F34D9D}"/>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05" name="未知">
              <a:extLst>
                <a:ext uri="{FF2B5EF4-FFF2-40B4-BE49-F238E27FC236}">
                  <a16:creationId xmlns:a16="http://schemas.microsoft.com/office/drawing/2014/main" id="{D2A73F20-75CA-46A3-984E-F7962885D127}"/>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未知">
              <a:extLst>
                <a:ext uri="{FF2B5EF4-FFF2-40B4-BE49-F238E27FC236}">
                  <a16:creationId xmlns:a16="http://schemas.microsoft.com/office/drawing/2014/main" id="{8AB484F8-3C04-4CAC-ACBB-B4D135DA7596}"/>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7" name="未知">
              <a:extLst>
                <a:ext uri="{FF2B5EF4-FFF2-40B4-BE49-F238E27FC236}">
                  <a16:creationId xmlns:a16="http://schemas.microsoft.com/office/drawing/2014/main" id="{09954EDB-11F8-488A-9D82-D6836FE75C1E}"/>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8" name="未知">
              <a:extLst>
                <a:ext uri="{FF2B5EF4-FFF2-40B4-BE49-F238E27FC236}">
                  <a16:creationId xmlns:a16="http://schemas.microsoft.com/office/drawing/2014/main" id="{89AA09EA-71E2-4FC3-A8F3-BF280E64B7A1}"/>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9" name="未知">
              <a:extLst>
                <a:ext uri="{FF2B5EF4-FFF2-40B4-BE49-F238E27FC236}">
                  <a16:creationId xmlns:a16="http://schemas.microsoft.com/office/drawing/2014/main" id="{FB08E8A1-4664-48D0-9B88-078447BD638F}"/>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 name="未知">
              <a:extLst>
                <a:ext uri="{FF2B5EF4-FFF2-40B4-BE49-F238E27FC236}">
                  <a16:creationId xmlns:a16="http://schemas.microsoft.com/office/drawing/2014/main" id="{4F952DDF-4522-460A-8051-B9D72935FD7C}"/>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1" name="未知">
              <a:extLst>
                <a:ext uri="{FF2B5EF4-FFF2-40B4-BE49-F238E27FC236}">
                  <a16:creationId xmlns:a16="http://schemas.microsoft.com/office/drawing/2014/main" id="{6DF5EE55-6669-4DA3-8C7C-9D6B15CC8836}"/>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 name="未知">
              <a:extLst>
                <a:ext uri="{FF2B5EF4-FFF2-40B4-BE49-F238E27FC236}">
                  <a16:creationId xmlns:a16="http://schemas.microsoft.com/office/drawing/2014/main" id="{8D1729D5-9C43-43E4-BD99-B3524658F7C5}"/>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 name="未知">
              <a:extLst>
                <a:ext uri="{FF2B5EF4-FFF2-40B4-BE49-F238E27FC236}">
                  <a16:creationId xmlns:a16="http://schemas.microsoft.com/office/drawing/2014/main" id="{4A9FFF4A-55A3-4A14-A469-336EAE896537}"/>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未知">
              <a:extLst>
                <a:ext uri="{FF2B5EF4-FFF2-40B4-BE49-F238E27FC236}">
                  <a16:creationId xmlns:a16="http://schemas.microsoft.com/office/drawing/2014/main" id="{ADDE04BC-DEC6-44A6-8A41-F8FFE203BF5D}"/>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 name="未知">
              <a:extLst>
                <a:ext uri="{FF2B5EF4-FFF2-40B4-BE49-F238E27FC236}">
                  <a16:creationId xmlns:a16="http://schemas.microsoft.com/office/drawing/2014/main" id="{A6FDAC0D-4340-4C9E-B7D9-86D6CF208354}"/>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 name="文本框 2">
            <a:extLst>
              <a:ext uri="{FF2B5EF4-FFF2-40B4-BE49-F238E27FC236}">
                <a16:creationId xmlns:a16="http://schemas.microsoft.com/office/drawing/2014/main" id="{99534428-9E4E-4809-9AB1-2D0B08F639FD}"/>
              </a:ext>
            </a:extLst>
          </p:cNvPr>
          <p:cNvSpPr txBox="1"/>
          <p:nvPr/>
        </p:nvSpPr>
        <p:spPr>
          <a:xfrm>
            <a:off x="5331749" y="2765936"/>
            <a:ext cx="992579" cy="369332"/>
          </a:xfrm>
          <a:prstGeom prst="rect">
            <a:avLst/>
          </a:prstGeom>
          <a:noFill/>
        </p:spPr>
        <p:txBody>
          <a:bodyPr wrap="none" rtlCol="0">
            <a:spAutoFit/>
          </a:bodyPr>
          <a:lstStyle/>
          <a:p>
            <a:r>
              <a:rPr lang="en-US" altLang="zh-CN" dirty="0"/>
              <a:t>VLAN10</a:t>
            </a:r>
            <a:endParaRPr lang="zh-CN" altLang="en-US" dirty="0"/>
          </a:p>
        </p:txBody>
      </p:sp>
      <p:sp>
        <p:nvSpPr>
          <p:cNvPr id="516" name="文本框 515">
            <a:extLst>
              <a:ext uri="{FF2B5EF4-FFF2-40B4-BE49-F238E27FC236}">
                <a16:creationId xmlns:a16="http://schemas.microsoft.com/office/drawing/2014/main" id="{F4176FED-FAFF-47C2-A89A-E5A1A3BFFA10}"/>
              </a:ext>
            </a:extLst>
          </p:cNvPr>
          <p:cNvSpPr txBox="1"/>
          <p:nvPr/>
        </p:nvSpPr>
        <p:spPr>
          <a:xfrm>
            <a:off x="7180549" y="2760685"/>
            <a:ext cx="992579" cy="369332"/>
          </a:xfrm>
          <a:prstGeom prst="rect">
            <a:avLst/>
          </a:prstGeom>
          <a:noFill/>
        </p:spPr>
        <p:txBody>
          <a:bodyPr wrap="none" rtlCol="0">
            <a:spAutoFit/>
          </a:bodyPr>
          <a:lstStyle/>
          <a:p>
            <a:r>
              <a:rPr lang="en-US" altLang="zh-CN" dirty="0"/>
              <a:t>VLAN20</a:t>
            </a:r>
            <a:endParaRPr lang="zh-CN" altLang="en-US" dirty="0"/>
          </a:p>
        </p:txBody>
      </p:sp>
      <p:sp>
        <p:nvSpPr>
          <p:cNvPr id="518" name="Text Box 81">
            <a:extLst>
              <a:ext uri="{FF2B5EF4-FFF2-40B4-BE49-F238E27FC236}">
                <a16:creationId xmlns:a16="http://schemas.microsoft.com/office/drawing/2014/main" id="{BF7A0AEE-02D0-47D1-A0CB-20C917C73C28}"/>
              </a:ext>
            </a:extLst>
          </p:cNvPr>
          <p:cNvSpPr txBox="1">
            <a:spLocks noChangeArrowheads="1"/>
          </p:cNvSpPr>
          <p:nvPr/>
        </p:nvSpPr>
        <p:spPr bwMode="auto">
          <a:xfrm>
            <a:off x="5400039" y="5827403"/>
            <a:ext cx="877163"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8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广播域</a:t>
            </a:r>
          </a:p>
        </p:txBody>
      </p:sp>
      <p:sp>
        <p:nvSpPr>
          <p:cNvPr id="519" name="Text Box 81">
            <a:extLst>
              <a:ext uri="{FF2B5EF4-FFF2-40B4-BE49-F238E27FC236}">
                <a16:creationId xmlns:a16="http://schemas.microsoft.com/office/drawing/2014/main" id="{C5C6A688-BE49-4A55-974C-9E9A688133DA}"/>
              </a:ext>
            </a:extLst>
          </p:cNvPr>
          <p:cNvSpPr txBox="1">
            <a:spLocks noChangeArrowheads="1"/>
          </p:cNvSpPr>
          <p:nvPr/>
        </p:nvSpPr>
        <p:spPr bwMode="auto">
          <a:xfrm>
            <a:off x="7241687" y="5816208"/>
            <a:ext cx="877163"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8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广播域</a:t>
            </a:r>
          </a:p>
        </p:txBody>
      </p:sp>
      <p:sp>
        <p:nvSpPr>
          <p:cNvPr id="5" name="文本框 4">
            <a:extLst>
              <a:ext uri="{FF2B5EF4-FFF2-40B4-BE49-F238E27FC236}">
                <a16:creationId xmlns:a16="http://schemas.microsoft.com/office/drawing/2014/main" id="{390C7AAB-2F18-45B0-B316-4406756428F9}"/>
              </a:ext>
            </a:extLst>
          </p:cNvPr>
          <p:cNvSpPr txBox="1"/>
          <p:nvPr/>
        </p:nvSpPr>
        <p:spPr>
          <a:xfrm>
            <a:off x="8610599" y="3336545"/>
            <a:ext cx="3282239" cy="941155"/>
          </a:xfrm>
          <a:prstGeom prst="rect">
            <a:avLst/>
          </a:prstGeom>
          <a:noFill/>
        </p:spPr>
        <p:txBody>
          <a:bodyPr wrap="square" rtlCol="0">
            <a:spAutoFit/>
          </a:bodyPr>
          <a:lstStyle/>
          <a:p>
            <a:pPr algn="ctr">
              <a:lnSpc>
                <a:spcPct val="120000"/>
              </a:lnSpc>
            </a:pPr>
            <a:r>
              <a:rPr kumimoji="1" lang="zh-CN" altLang="en-US" sz="2400" dirty="0">
                <a:latin typeface="微软雅黑" panose="020B0503020204020204" pitchFamily="34" charset="-122"/>
                <a:ea typeface="微软雅黑" panose="020B0503020204020204" pitchFamily="34" charset="-122"/>
              </a:rPr>
              <a:t>不同</a:t>
            </a:r>
            <a:r>
              <a:rPr kumimoji="1" lang="en-US" altLang="zh-CN" sz="2400" dirty="0">
                <a:latin typeface="微软雅黑" panose="020B0503020204020204" pitchFamily="34" charset="-122"/>
                <a:ea typeface="微软雅黑" panose="020B0503020204020204" pitchFamily="34" charset="-122"/>
              </a:rPr>
              <a:t>VLAN</a:t>
            </a:r>
            <a:r>
              <a:rPr kumimoji="1" lang="zh-CN" altLang="en-US" sz="2400" dirty="0">
                <a:latin typeface="微软雅黑" panose="020B0503020204020204" pitchFamily="34" charset="-122"/>
                <a:ea typeface="微软雅黑" panose="020B0503020204020204" pitchFamily="34" charset="-122"/>
              </a:rPr>
              <a:t>的成员</a:t>
            </a:r>
            <a:endParaRPr kumimoji="1" lang="en-US" altLang="zh-CN" sz="2400" dirty="0">
              <a:latin typeface="微软雅黑" panose="020B0503020204020204" pitchFamily="34" charset="-122"/>
              <a:ea typeface="微软雅黑" panose="020B0503020204020204" pitchFamily="34" charset="-122"/>
            </a:endParaRPr>
          </a:p>
          <a:p>
            <a:pPr algn="ctr">
              <a:lnSpc>
                <a:spcPct val="120000"/>
              </a:lnSpc>
            </a:pPr>
            <a:r>
              <a:rPr kumimoji="1" lang="zh-CN" altLang="en-US" sz="2400" dirty="0">
                <a:latin typeface="微软雅黑" panose="020B0503020204020204" pitchFamily="34" charset="-122"/>
                <a:ea typeface="微软雅黑" panose="020B0503020204020204" pitchFamily="34" charset="-122"/>
              </a:rPr>
              <a:t>不能直接进行二层通信</a:t>
            </a:r>
            <a:endParaRPr kumimoji="1" lang="en-US" altLang="zh-CN" sz="2400" dirty="0">
              <a:latin typeface="微软雅黑" panose="020B0503020204020204" pitchFamily="34" charset="-122"/>
              <a:ea typeface="微软雅黑" panose="020B0503020204020204" pitchFamily="34" charset="-122"/>
            </a:endParaRPr>
          </a:p>
        </p:txBody>
      </p:sp>
      <p:sp>
        <p:nvSpPr>
          <p:cNvPr id="215" name="AutoShape 67">
            <a:extLst>
              <a:ext uri="{FF2B5EF4-FFF2-40B4-BE49-F238E27FC236}">
                <a16:creationId xmlns:a16="http://schemas.microsoft.com/office/drawing/2014/main" id="{3E6C442E-904B-48FE-9563-811880645770}"/>
              </a:ext>
            </a:extLst>
          </p:cNvPr>
          <p:cNvSpPr>
            <a:spLocks noChangeAspect="1" noChangeArrowheads="1"/>
          </p:cNvSpPr>
          <p:nvPr/>
        </p:nvSpPr>
        <p:spPr bwMode="auto">
          <a:xfrm>
            <a:off x="6548040" y="3544132"/>
            <a:ext cx="380362" cy="382476"/>
          </a:xfrm>
          <a:custGeom>
            <a:avLst/>
            <a:gdLst>
              <a:gd name="T0" fmla="*/ 142875 w 21600"/>
              <a:gd name="T1" fmla="*/ 0 h 21600"/>
              <a:gd name="T2" fmla="*/ 41844 w 21600"/>
              <a:gd name="T3" fmla="*/ 42076 h 21600"/>
              <a:gd name="T4" fmla="*/ 0 w 21600"/>
              <a:gd name="T5" fmla="*/ 143669 h 21600"/>
              <a:gd name="T6" fmla="*/ 41844 w 21600"/>
              <a:gd name="T7" fmla="*/ 245261 h 21600"/>
              <a:gd name="T8" fmla="*/ 142875 w 21600"/>
              <a:gd name="T9" fmla="*/ 287337 h 21600"/>
              <a:gd name="T10" fmla="*/ 243906 w 21600"/>
              <a:gd name="T11" fmla="*/ 245261 h 21600"/>
              <a:gd name="T12" fmla="*/ 285750 w 21600"/>
              <a:gd name="T13" fmla="*/ 143669 h 21600"/>
              <a:gd name="T14" fmla="*/ 243906 w 21600"/>
              <a:gd name="T15" fmla="*/ 4207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C00000"/>
              </a:solidFill>
            </a:endParaRPr>
          </a:p>
        </p:txBody>
      </p:sp>
      <p:sp>
        <p:nvSpPr>
          <p:cNvPr id="216" name="日期占位符 36">
            <a:extLst>
              <a:ext uri="{FF2B5EF4-FFF2-40B4-BE49-F238E27FC236}">
                <a16:creationId xmlns:a16="http://schemas.microsoft.com/office/drawing/2014/main" id="{C0821446-0C06-42CE-8FD9-D9495CB687F1}"/>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217" name="灯片编号占位符 38">
            <a:extLst>
              <a:ext uri="{FF2B5EF4-FFF2-40B4-BE49-F238E27FC236}">
                <a16:creationId xmlns:a16="http://schemas.microsoft.com/office/drawing/2014/main" id="{849C4771-FBAA-49EC-9049-9DB4ED645A18}"/>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125</a:t>
            </a:fld>
            <a:endParaRPr kumimoji="1" lang="zh-CN" altLang="en-US" dirty="0"/>
          </a:p>
        </p:txBody>
      </p:sp>
    </p:spTree>
    <p:extLst>
      <p:ext uri="{BB962C8B-B14F-4D97-AF65-F5344CB8AC3E}">
        <p14:creationId xmlns:p14="http://schemas.microsoft.com/office/powerpoint/2010/main" val="236769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5"/>
                                        </p:tgtEl>
                                        <p:attrNameLst>
                                          <p:attrName>style.visibility</p:attrName>
                                        </p:attrNameLst>
                                      </p:cBhvr>
                                      <p:to>
                                        <p:strVal val="visible"/>
                                      </p:to>
                                    </p:set>
                                    <p:animEffect transition="in" filter="fade">
                                      <p:cBhvr>
                                        <p:cTn id="14"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21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Rectangle 2">
            <a:extLst>
              <a:ext uri="{FF2B5EF4-FFF2-40B4-BE49-F238E27FC236}">
                <a16:creationId xmlns:a16="http://schemas.microsoft.com/office/drawing/2014/main" id="{5DA5B76A-B250-4026-9133-1F6E6E27A832}"/>
              </a:ext>
            </a:extLst>
          </p:cNvPr>
          <p:cNvSpPr>
            <a:spLocks noChangeAspect="1" noChangeArrowheads="1"/>
          </p:cNvSpPr>
          <p:nvPr/>
        </p:nvSpPr>
        <p:spPr bwMode="auto">
          <a:xfrm>
            <a:off x="6999770" y="2749922"/>
            <a:ext cx="1354138" cy="3495510"/>
          </a:xfrm>
          <a:prstGeom prst="rect">
            <a:avLst/>
          </a:prstGeom>
          <a:solidFill>
            <a:srgbClr val="E7D1E7"/>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6" name="Rectangle 3">
            <a:extLst>
              <a:ext uri="{FF2B5EF4-FFF2-40B4-BE49-F238E27FC236}">
                <a16:creationId xmlns:a16="http://schemas.microsoft.com/office/drawing/2014/main" id="{E178B51A-FD12-40A9-B107-DAA05BFFA81F}"/>
              </a:ext>
            </a:extLst>
          </p:cNvPr>
          <p:cNvSpPr>
            <a:spLocks noChangeAspect="1" noChangeArrowheads="1"/>
          </p:cNvSpPr>
          <p:nvPr/>
        </p:nvSpPr>
        <p:spPr bwMode="auto">
          <a:xfrm>
            <a:off x="5131459" y="2770922"/>
            <a:ext cx="1354137" cy="3474510"/>
          </a:xfrm>
          <a:prstGeom prst="rect">
            <a:avLst/>
          </a:prstGeom>
          <a:solidFill>
            <a:schemeClr val="accent1">
              <a:lumMod val="20000"/>
              <a:lumOff val="80000"/>
            </a:schemeClr>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en-US" sz="2400" dirty="0">
                <a:latin typeface="微软雅黑" panose="020B0503020204020204" pitchFamily="34" charset="-122"/>
                <a:ea typeface="微软雅黑" panose="020B0503020204020204" pitchFamily="34" charset="-122"/>
              </a:rPr>
              <a:t>通过路由器或三层交换机进行</a:t>
            </a:r>
            <a:r>
              <a:rPr kumimoji="1" lang="en-US" altLang="zh-CN" sz="2400" dirty="0">
                <a:latin typeface="微软雅黑" panose="020B0503020204020204" pitchFamily="34" charset="-122"/>
                <a:ea typeface="微软雅黑" panose="020B0503020204020204" pitchFamily="34" charset="-122"/>
              </a:rPr>
              <a:t>VLAN</a:t>
            </a:r>
            <a:r>
              <a:rPr kumimoji="1" lang="zh-CN" altLang="en-US" sz="2400" dirty="0">
                <a:latin typeface="微软雅黑" panose="020B0503020204020204" pitchFamily="34" charset="-122"/>
                <a:ea typeface="微软雅黑" panose="020B0503020204020204" pitchFamily="34" charset="-122"/>
              </a:rPr>
              <a:t>间路由，实现</a:t>
            </a:r>
            <a:r>
              <a:rPr kumimoji="1" lang="en-US" altLang="zh-CN" sz="2400" dirty="0">
                <a:latin typeface="微软雅黑" panose="020B0503020204020204" pitchFamily="34" charset="-122"/>
                <a:ea typeface="微软雅黑" panose="020B0503020204020204" pitchFamily="34" charset="-122"/>
              </a:rPr>
              <a:t>VLAN</a:t>
            </a:r>
            <a:r>
              <a:rPr kumimoji="1" lang="zh-CN" altLang="en-US" sz="2400" dirty="0">
                <a:latin typeface="微软雅黑" panose="020B0503020204020204" pitchFamily="34" charset="-122"/>
                <a:ea typeface="微软雅黑" panose="020B0503020204020204" pitchFamily="34" charset="-122"/>
              </a:rPr>
              <a:t>间通信。</a:t>
            </a:r>
          </a:p>
          <a:p>
            <a:pPr>
              <a:lnSpc>
                <a:spcPct val="120000"/>
              </a:lnSpc>
            </a:pPr>
            <a:endParaRPr kumimoji="1" lang="zh-CN" altLang="en-US" dirty="0">
              <a:latin typeface="微软雅黑" panose="020B0503020204020204" pitchFamily="34" charset="-122"/>
              <a:ea typeface="微软雅黑" panose="020B0503020204020204" pitchFamily="34" charset="-122"/>
            </a:endParaRPr>
          </a:p>
          <a:p>
            <a:pPr>
              <a:lnSpc>
                <a:spcPct val="120000"/>
              </a:lnSpc>
            </a:pPr>
            <a:endParaRPr lang="en-US" altLang="zh-CN" sz="2800" dirty="0">
              <a:latin typeface="微软雅黑" panose="020B0503020204020204" pitchFamily="34" charset="-122"/>
              <a:ea typeface="微软雅黑" panose="020B0503020204020204" pitchFamily="34" charset="-122"/>
            </a:endParaRPr>
          </a:p>
        </p:txBody>
      </p:sp>
      <p:grpSp>
        <p:nvGrpSpPr>
          <p:cNvPr id="317" name="Group 6">
            <a:extLst>
              <a:ext uri="{FF2B5EF4-FFF2-40B4-BE49-F238E27FC236}">
                <a16:creationId xmlns:a16="http://schemas.microsoft.com/office/drawing/2014/main" id="{914323FA-8655-4E84-B083-8116C445C88E}"/>
              </a:ext>
            </a:extLst>
          </p:cNvPr>
          <p:cNvGrpSpPr>
            <a:grpSpLocks noChangeAspect="1"/>
          </p:cNvGrpSpPr>
          <p:nvPr/>
        </p:nvGrpSpPr>
        <p:grpSpPr bwMode="auto">
          <a:xfrm>
            <a:off x="937108" y="2573545"/>
            <a:ext cx="3563937" cy="3660775"/>
            <a:chOff x="0" y="0"/>
            <a:chExt cx="681" cy="647"/>
          </a:xfrm>
        </p:grpSpPr>
        <p:sp>
          <p:nvSpPr>
            <p:cNvPr id="318" name="AutoShape 7">
              <a:extLst>
                <a:ext uri="{FF2B5EF4-FFF2-40B4-BE49-F238E27FC236}">
                  <a16:creationId xmlns:a16="http://schemas.microsoft.com/office/drawing/2014/main" id="{94F3DA62-2F55-49E1-9535-3806E4920CA1}"/>
                </a:ext>
              </a:extLst>
            </p:cNvPr>
            <p:cNvSpPr>
              <a:spLocks noChangeAspect="1" noChangeArrowheads="1" noTextEdit="1"/>
            </p:cNvSpPr>
            <p:nvPr/>
          </p:nvSpPr>
          <p:spPr bwMode="auto">
            <a:xfrm>
              <a:off x="0" y="0"/>
              <a:ext cx="681"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9" name="未知">
              <a:extLst>
                <a:ext uri="{FF2B5EF4-FFF2-40B4-BE49-F238E27FC236}">
                  <a16:creationId xmlns:a16="http://schemas.microsoft.com/office/drawing/2014/main" id="{4E0F9B5E-F6C1-440D-92A4-B66A9F828B92}"/>
                </a:ext>
              </a:extLst>
            </p:cNvPr>
            <p:cNvSpPr>
              <a:spLocks noChangeAspect="1"/>
            </p:cNvSpPr>
            <p:nvPr/>
          </p:nvSpPr>
          <p:spPr bwMode="auto">
            <a:xfrm>
              <a:off x="-1" y="252"/>
              <a:ext cx="681" cy="394"/>
            </a:xfrm>
            <a:custGeom>
              <a:avLst/>
              <a:gdLst>
                <a:gd name="T0" fmla="*/ 681 w 681"/>
                <a:gd name="T1" fmla="*/ 221 h 394"/>
                <a:gd name="T2" fmla="*/ 383 w 681"/>
                <a:gd name="T3" fmla="*/ 394 h 394"/>
                <a:gd name="T4" fmla="*/ 0 w 681"/>
                <a:gd name="T5" fmla="*/ 173 h 394"/>
                <a:gd name="T6" fmla="*/ 299 w 681"/>
                <a:gd name="T7" fmla="*/ 0 h 394"/>
                <a:gd name="T8" fmla="*/ 681 w 681"/>
                <a:gd name="T9" fmla="*/ 221 h 394"/>
                <a:gd name="T10" fmla="*/ 681 w 681"/>
                <a:gd name="T11" fmla="*/ 221 h 394"/>
                <a:gd name="T12" fmla="*/ 681 w 681"/>
                <a:gd name="T13" fmla="*/ 221 h 394"/>
                <a:gd name="T14" fmla="*/ 681 w 681"/>
                <a:gd name="T15" fmla="*/ 221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1" h="394">
                  <a:moveTo>
                    <a:pt x="681" y="221"/>
                  </a:moveTo>
                  <a:lnTo>
                    <a:pt x="383" y="394"/>
                  </a:lnTo>
                  <a:lnTo>
                    <a:pt x="0" y="173"/>
                  </a:lnTo>
                  <a:lnTo>
                    <a:pt x="299" y="0"/>
                  </a:lnTo>
                  <a:lnTo>
                    <a:pt x="681" y="221"/>
                  </a:lnTo>
                  <a:lnTo>
                    <a:pt x="681" y="221"/>
                  </a:lnTo>
                  <a:lnTo>
                    <a:pt x="681" y="221"/>
                  </a:lnTo>
                  <a:lnTo>
                    <a:pt x="681" y="22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0" name="未知">
              <a:extLst>
                <a:ext uri="{FF2B5EF4-FFF2-40B4-BE49-F238E27FC236}">
                  <a16:creationId xmlns:a16="http://schemas.microsoft.com/office/drawing/2014/main" id="{513D4EF9-113D-412A-9B16-9D76F79E1357}"/>
                </a:ext>
              </a:extLst>
            </p:cNvPr>
            <p:cNvSpPr>
              <a:spLocks noChangeAspect="1"/>
            </p:cNvSpPr>
            <p:nvPr/>
          </p:nvSpPr>
          <p:spPr bwMode="auto">
            <a:xfrm>
              <a:off x="387" y="436"/>
              <a:ext cx="118" cy="115"/>
            </a:xfrm>
            <a:custGeom>
              <a:avLst/>
              <a:gdLst>
                <a:gd name="T0" fmla="*/ 118 w 118"/>
                <a:gd name="T1" fmla="*/ 0 h 115"/>
                <a:gd name="T2" fmla="*/ 118 w 118"/>
                <a:gd name="T3" fmla="*/ 47 h 115"/>
                <a:gd name="T4" fmla="*/ 0 w 118"/>
                <a:gd name="T5" fmla="*/ 115 h 115"/>
                <a:gd name="T6" fmla="*/ 0 w 118"/>
                <a:gd name="T7" fmla="*/ 68 h 115"/>
                <a:gd name="T8" fmla="*/ 118 w 118"/>
                <a:gd name="T9" fmla="*/ 0 h 115"/>
                <a:gd name="T10" fmla="*/ 118 w 118"/>
                <a:gd name="T11" fmla="*/ 0 h 115"/>
                <a:gd name="T12" fmla="*/ 118 w 118"/>
                <a:gd name="T13" fmla="*/ 0 h 115"/>
                <a:gd name="T14" fmla="*/ 118 w 1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15">
                  <a:moveTo>
                    <a:pt x="118" y="0"/>
                  </a:moveTo>
                  <a:lnTo>
                    <a:pt x="118" y="47"/>
                  </a:lnTo>
                  <a:lnTo>
                    <a:pt x="0" y="115"/>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1" name="未知">
              <a:extLst>
                <a:ext uri="{FF2B5EF4-FFF2-40B4-BE49-F238E27FC236}">
                  <a16:creationId xmlns:a16="http://schemas.microsoft.com/office/drawing/2014/main" id="{DAC8550A-4760-4766-B85A-23310ACEEF04}"/>
                </a:ext>
              </a:extLst>
            </p:cNvPr>
            <p:cNvSpPr>
              <a:spLocks noChangeAspect="1"/>
            </p:cNvSpPr>
            <p:nvPr/>
          </p:nvSpPr>
          <p:spPr bwMode="auto">
            <a:xfrm>
              <a:off x="204" y="398"/>
              <a:ext cx="183" cy="153"/>
            </a:xfrm>
            <a:custGeom>
              <a:avLst/>
              <a:gdLst>
                <a:gd name="T0" fmla="*/ 183 w 183"/>
                <a:gd name="T1" fmla="*/ 106 h 153"/>
                <a:gd name="T2" fmla="*/ 183 w 183"/>
                <a:gd name="T3" fmla="*/ 153 h 153"/>
                <a:gd name="T4" fmla="*/ 0 w 183"/>
                <a:gd name="T5" fmla="*/ 48 h 153"/>
                <a:gd name="T6" fmla="*/ 0 w 183"/>
                <a:gd name="T7" fmla="*/ 0 h 153"/>
                <a:gd name="T8" fmla="*/ 183 w 183"/>
                <a:gd name="T9" fmla="*/ 106 h 153"/>
                <a:gd name="T10" fmla="*/ 183 w 183"/>
                <a:gd name="T11" fmla="*/ 106 h 153"/>
                <a:gd name="T12" fmla="*/ 183 w 183"/>
                <a:gd name="T13" fmla="*/ 106 h 153"/>
                <a:gd name="T14" fmla="*/ 183 w 183"/>
                <a:gd name="T15" fmla="*/ 106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53">
                  <a:moveTo>
                    <a:pt x="183" y="106"/>
                  </a:moveTo>
                  <a:lnTo>
                    <a:pt x="183" y="153"/>
                  </a:lnTo>
                  <a:lnTo>
                    <a:pt x="0" y="48"/>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2" name="未知">
              <a:extLst>
                <a:ext uri="{FF2B5EF4-FFF2-40B4-BE49-F238E27FC236}">
                  <a16:creationId xmlns:a16="http://schemas.microsoft.com/office/drawing/2014/main" id="{66B54F91-1D67-4F7D-88B8-FA3B504BBDDE}"/>
                </a:ext>
              </a:extLst>
            </p:cNvPr>
            <p:cNvSpPr>
              <a:spLocks noChangeAspect="1"/>
            </p:cNvSpPr>
            <p:nvPr/>
          </p:nvSpPr>
          <p:spPr bwMode="auto">
            <a:xfrm>
              <a:off x="204" y="330"/>
              <a:ext cx="301" cy="174"/>
            </a:xfrm>
            <a:custGeom>
              <a:avLst/>
              <a:gdLst>
                <a:gd name="T0" fmla="*/ 301 w 301"/>
                <a:gd name="T1" fmla="*/ 106 h 174"/>
                <a:gd name="T2" fmla="*/ 183 w 301"/>
                <a:gd name="T3" fmla="*/ 174 h 174"/>
                <a:gd name="T4" fmla="*/ 0 w 301"/>
                <a:gd name="T5" fmla="*/ 68 h 174"/>
                <a:gd name="T6" fmla="*/ 118 w 301"/>
                <a:gd name="T7" fmla="*/ 0 h 174"/>
                <a:gd name="T8" fmla="*/ 301 w 301"/>
                <a:gd name="T9" fmla="*/ 106 h 174"/>
                <a:gd name="T10" fmla="*/ 301 w 301"/>
                <a:gd name="T11" fmla="*/ 106 h 174"/>
                <a:gd name="T12" fmla="*/ 301 w 301"/>
                <a:gd name="T13" fmla="*/ 106 h 174"/>
                <a:gd name="T14" fmla="*/ 301 w 301"/>
                <a:gd name="T15" fmla="*/ 106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6"/>
                  </a:moveTo>
                  <a:lnTo>
                    <a:pt x="183" y="174"/>
                  </a:lnTo>
                  <a:lnTo>
                    <a:pt x="0" y="68"/>
                  </a:lnTo>
                  <a:lnTo>
                    <a:pt x="118" y="0"/>
                  </a:lnTo>
                  <a:lnTo>
                    <a:pt x="301" y="106"/>
                  </a:lnTo>
                  <a:lnTo>
                    <a:pt x="301" y="106"/>
                  </a:lnTo>
                  <a:lnTo>
                    <a:pt x="301" y="106"/>
                  </a:lnTo>
                  <a:lnTo>
                    <a:pt x="301" y="1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3" name="未知">
              <a:extLst>
                <a:ext uri="{FF2B5EF4-FFF2-40B4-BE49-F238E27FC236}">
                  <a16:creationId xmlns:a16="http://schemas.microsoft.com/office/drawing/2014/main" id="{0B5158FA-8D2B-4CBD-8DF9-0C7700039EB4}"/>
                </a:ext>
              </a:extLst>
            </p:cNvPr>
            <p:cNvSpPr>
              <a:spLocks noChangeAspect="1"/>
            </p:cNvSpPr>
            <p:nvPr/>
          </p:nvSpPr>
          <p:spPr bwMode="auto">
            <a:xfrm>
              <a:off x="387" y="395"/>
              <a:ext cx="118" cy="103"/>
            </a:xfrm>
            <a:custGeom>
              <a:avLst/>
              <a:gdLst>
                <a:gd name="T0" fmla="*/ 118 w 118"/>
                <a:gd name="T1" fmla="*/ 0 h 103"/>
                <a:gd name="T2" fmla="*/ 118 w 118"/>
                <a:gd name="T3" fmla="*/ 34 h 103"/>
                <a:gd name="T4" fmla="*/ 0 w 118"/>
                <a:gd name="T5" fmla="*/ 103 h 103"/>
                <a:gd name="T6" fmla="*/ 0 w 118"/>
                <a:gd name="T7" fmla="*/ 69 h 103"/>
                <a:gd name="T8" fmla="*/ 118 w 118"/>
                <a:gd name="T9" fmla="*/ 0 h 103"/>
                <a:gd name="T10" fmla="*/ 118 w 118"/>
                <a:gd name="T11" fmla="*/ 0 h 103"/>
                <a:gd name="T12" fmla="*/ 118 w 118"/>
                <a:gd name="T13" fmla="*/ 0 h 103"/>
                <a:gd name="T14" fmla="*/ 118 w 118"/>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8" y="0"/>
                  </a:moveTo>
                  <a:lnTo>
                    <a:pt x="118" y="34"/>
                  </a:lnTo>
                  <a:lnTo>
                    <a:pt x="0" y="103"/>
                  </a:lnTo>
                  <a:lnTo>
                    <a:pt x="0" y="69"/>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4" name="未知">
              <a:extLst>
                <a:ext uri="{FF2B5EF4-FFF2-40B4-BE49-F238E27FC236}">
                  <a16:creationId xmlns:a16="http://schemas.microsoft.com/office/drawing/2014/main" id="{F26A8894-F5E6-426C-9BA8-64B140ED8CBB}"/>
                </a:ext>
              </a:extLst>
            </p:cNvPr>
            <p:cNvSpPr>
              <a:spLocks noChangeAspect="1"/>
            </p:cNvSpPr>
            <p:nvPr/>
          </p:nvSpPr>
          <p:spPr bwMode="auto">
            <a:xfrm>
              <a:off x="204" y="358"/>
              <a:ext cx="183" cy="140"/>
            </a:xfrm>
            <a:custGeom>
              <a:avLst/>
              <a:gdLst>
                <a:gd name="T0" fmla="*/ 183 w 183"/>
                <a:gd name="T1" fmla="*/ 106 h 140"/>
                <a:gd name="T2" fmla="*/ 183 w 183"/>
                <a:gd name="T3" fmla="*/ 140 h 140"/>
                <a:gd name="T4" fmla="*/ 0 w 183"/>
                <a:gd name="T5" fmla="*/ 34 h 140"/>
                <a:gd name="T6" fmla="*/ 0 w 183"/>
                <a:gd name="T7" fmla="*/ 0 h 140"/>
                <a:gd name="T8" fmla="*/ 183 w 183"/>
                <a:gd name="T9" fmla="*/ 106 h 140"/>
                <a:gd name="T10" fmla="*/ 183 w 183"/>
                <a:gd name="T11" fmla="*/ 106 h 140"/>
                <a:gd name="T12" fmla="*/ 183 w 183"/>
                <a:gd name="T13" fmla="*/ 106 h 140"/>
                <a:gd name="T14" fmla="*/ 183 w 183"/>
                <a:gd name="T15" fmla="*/ 106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6"/>
                  </a:moveTo>
                  <a:lnTo>
                    <a:pt x="183" y="140"/>
                  </a:lnTo>
                  <a:lnTo>
                    <a:pt x="0" y="34"/>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5" name="未知">
              <a:extLst>
                <a:ext uri="{FF2B5EF4-FFF2-40B4-BE49-F238E27FC236}">
                  <a16:creationId xmlns:a16="http://schemas.microsoft.com/office/drawing/2014/main" id="{5765E756-6CB6-4764-A90A-DEDE086F384E}"/>
                </a:ext>
              </a:extLst>
            </p:cNvPr>
            <p:cNvSpPr>
              <a:spLocks noChangeAspect="1"/>
            </p:cNvSpPr>
            <p:nvPr/>
          </p:nvSpPr>
          <p:spPr bwMode="auto">
            <a:xfrm>
              <a:off x="204" y="290"/>
              <a:ext cx="301" cy="174"/>
            </a:xfrm>
            <a:custGeom>
              <a:avLst/>
              <a:gdLst>
                <a:gd name="T0" fmla="*/ 301 w 301"/>
                <a:gd name="T1" fmla="*/ 105 h 174"/>
                <a:gd name="T2" fmla="*/ 183 w 301"/>
                <a:gd name="T3" fmla="*/ 174 h 174"/>
                <a:gd name="T4" fmla="*/ 0 w 301"/>
                <a:gd name="T5" fmla="*/ 68 h 174"/>
                <a:gd name="T6" fmla="*/ 118 w 301"/>
                <a:gd name="T7" fmla="*/ 0 h 174"/>
                <a:gd name="T8" fmla="*/ 301 w 301"/>
                <a:gd name="T9" fmla="*/ 105 h 174"/>
                <a:gd name="T10" fmla="*/ 301 w 301"/>
                <a:gd name="T11" fmla="*/ 105 h 174"/>
                <a:gd name="T12" fmla="*/ 301 w 301"/>
                <a:gd name="T13" fmla="*/ 105 h 174"/>
                <a:gd name="T14" fmla="*/ 301 w 301"/>
                <a:gd name="T15" fmla="*/ 10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5"/>
                  </a:moveTo>
                  <a:lnTo>
                    <a:pt x="183" y="174"/>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6" name="未知">
              <a:extLst>
                <a:ext uri="{FF2B5EF4-FFF2-40B4-BE49-F238E27FC236}">
                  <a16:creationId xmlns:a16="http://schemas.microsoft.com/office/drawing/2014/main" id="{5733149F-729F-4370-A5DE-B935B542EA69}"/>
                </a:ext>
              </a:extLst>
            </p:cNvPr>
            <p:cNvSpPr>
              <a:spLocks noChangeAspect="1"/>
            </p:cNvSpPr>
            <p:nvPr/>
          </p:nvSpPr>
          <p:spPr bwMode="auto">
            <a:xfrm>
              <a:off x="387" y="354"/>
              <a:ext cx="118" cy="102"/>
            </a:xfrm>
            <a:custGeom>
              <a:avLst/>
              <a:gdLst>
                <a:gd name="T0" fmla="*/ 118 w 118"/>
                <a:gd name="T1" fmla="*/ 0 h 102"/>
                <a:gd name="T2" fmla="*/ 118 w 118"/>
                <a:gd name="T3" fmla="*/ 34 h 102"/>
                <a:gd name="T4" fmla="*/ 0 w 118"/>
                <a:gd name="T5" fmla="*/ 102 h 102"/>
                <a:gd name="T6" fmla="*/ 0 w 118"/>
                <a:gd name="T7" fmla="*/ 68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7" name="未知">
              <a:extLst>
                <a:ext uri="{FF2B5EF4-FFF2-40B4-BE49-F238E27FC236}">
                  <a16:creationId xmlns:a16="http://schemas.microsoft.com/office/drawing/2014/main" id="{B7D8FEE9-030E-400F-BEC4-9B925AE9613B}"/>
                </a:ext>
              </a:extLst>
            </p:cNvPr>
            <p:cNvSpPr>
              <a:spLocks noChangeAspect="1"/>
            </p:cNvSpPr>
            <p:nvPr/>
          </p:nvSpPr>
          <p:spPr bwMode="auto">
            <a:xfrm>
              <a:off x="204" y="317"/>
              <a:ext cx="183" cy="139"/>
            </a:xfrm>
            <a:custGeom>
              <a:avLst/>
              <a:gdLst>
                <a:gd name="T0" fmla="*/ 183 w 183"/>
                <a:gd name="T1" fmla="*/ 105 h 139"/>
                <a:gd name="T2" fmla="*/ 183 w 183"/>
                <a:gd name="T3" fmla="*/ 139 h 139"/>
                <a:gd name="T4" fmla="*/ 0 w 183"/>
                <a:gd name="T5" fmla="*/ 34 h 139"/>
                <a:gd name="T6" fmla="*/ 0 w 183"/>
                <a:gd name="T7" fmla="*/ 0 h 139"/>
                <a:gd name="T8" fmla="*/ 183 w 183"/>
                <a:gd name="T9" fmla="*/ 105 h 139"/>
                <a:gd name="T10" fmla="*/ 183 w 183"/>
                <a:gd name="T11" fmla="*/ 105 h 139"/>
                <a:gd name="T12" fmla="*/ 183 w 183"/>
                <a:gd name="T13" fmla="*/ 105 h 139"/>
                <a:gd name="T14" fmla="*/ 183 w 183"/>
                <a:gd name="T15" fmla="*/ 105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39">
                  <a:moveTo>
                    <a:pt x="183" y="105"/>
                  </a:moveTo>
                  <a:lnTo>
                    <a:pt x="183" y="139"/>
                  </a:lnTo>
                  <a:lnTo>
                    <a:pt x="0" y="34"/>
                  </a:lnTo>
                  <a:lnTo>
                    <a:pt x="0" y="0"/>
                  </a:lnTo>
                  <a:lnTo>
                    <a:pt x="183" y="105"/>
                  </a:lnTo>
                  <a:lnTo>
                    <a:pt x="183" y="105"/>
                  </a:lnTo>
                  <a:lnTo>
                    <a:pt x="183" y="105"/>
                  </a:lnTo>
                  <a:lnTo>
                    <a:pt x="183" y="10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8" name="未知">
              <a:extLst>
                <a:ext uri="{FF2B5EF4-FFF2-40B4-BE49-F238E27FC236}">
                  <a16:creationId xmlns:a16="http://schemas.microsoft.com/office/drawing/2014/main" id="{94801A75-DB0A-4AA0-8080-45B636A5E78F}"/>
                </a:ext>
              </a:extLst>
            </p:cNvPr>
            <p:cNvSpPr>
              <a:spLocks noChangeAspect="1"/>
            </p:cNvSpPr>
            <p:nvPr/>
          </p:nvSpPr>
          <p:spPr bwMode="auto">
            <a:xfrm>
              <a:off x="204" y="249"/>
              <a:ext cx="301" cy="173"/>
            </a:xfrm>
            <a:custGeom>
              <a:avLst/>
              <a:gdLst>
                <a:gd name="T0" fmla="*/ 301 w 301"/>
                <a:gd name="T1" fmla="*/ 105 h 173"/>
                <a:gd name="T2" fmla="*/ 183 w 301"/>
                <a:gd name="T3" fmla="*/ 173 h 173"/>
                <a:gd name="T4" fmla="*/ 0 w 301"/>
                <a:gd name="T5" fmla="*/ 68 h 173"/>
                <a:gd name="T6" fmla="*/ 118 w 301"/>
                <a:gd name="T7" fmla="*/ 0 h 173"/>
                <a:gd name="T8" fmla="*/ 301 w 301"/>
                <a:gd name="T9" fmla="*/ 105 h 173"/>
                <a:gd name="T10" fmla="*/ 301 w 301"/>
                <a:gd name="T11" fmla="*/ 105 h 173"/>
                <a:gd name="T12" fmla="*/ 301 w 301"/>
                <a:gd name="T13" fmla="*/ 105 h 173"/>
                <a:gd name="T14" fmla="*/ 301 w 301"/>
                <a:gd name="T15" fmla="*/ 105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3">
                  <a:moveTo>
                    <a:pt x="301" y="105"/>
                  </a:moveTo>
                  <a:lnTo>
                    <a:pt x="183" y="173"/>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29" name="未知">
              <a:extLst>
                <a:ext uri="{FF2B5EF4-FFF2-40B4-BE49-F238E27FC236}">
                  <a16:creationId xmlns:a16="http://schemas.microsoft.com/office/drawing/2014/main" id="{1B1BE2B8-BE64-40A6-95ED-D06D3CB881F9}"/>
                </a:ext>
              </a:extLst>
            </p:cNvPr>
            <p:cNvSpPr>
              <a:spLocks noChangeAspect="1"/>
            </p:cNvSpPr>
            <p:nvPr/>
          </p:nvSpPr>
          <p:spPr bwMode="auto">
            <a:xfrm>
              <a:off x="387" y="313"/>
              <a:ext cx="118" cy="102"/>
            </a:xfrm>
            <a:custGeom>
              <a:avLst/>
              <a:gdLst>
                <a:gd name="T0" fmla="*/ 118 w 118"/>
                <a:gd name="T1" fmla="*/ 0 h 102"/>
                <a:gd name="T2" fmla="*/ 118 w 118"/>
                <a:gd name="T3" fmla="*/ 34 h 102"/>
                <a:gd name="T4" fmla="*/ 0 w 118"/>
                <a:gd name="T5" fmla="*/ 102 h 102"/>
                <a:gd name="T6" fmla="*/ 0 w 118"/>
                <a:gd name="T7" fmla="*/ 68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0" name="未知">
              <a:extLst>
                <a:ext uri="{FF2B5EF4-FFF2-40B4-BE49-F238E27FC236}">
                  <a16:creationId xmlns:a16="http://schemas.microsoft.com/office/drawing/2014/main" id="{9E671B43-0376-4F94-8F9F-0E236E9141DF}"/>
                </a:ext>
              </a:extLst>
            </p:cNvPr>
            <p:cNvSpPr>
              <a:spLocks noChangeAspect="1"/>
            </p:cNvSpPr>
            <p:nvPr/>
          </p:nvSpPr>
          <p:spPr bwMode="auto">
            <a:xfrm>
              <a:off x="204" y="275"/>
              <a:ext cx="183" cy="140"/>
            </a:xfrm>
            <a:custGeom>
              <a:avLst/>
              <a:gdLst>
                <a:gd name="T0" fmla="*/ 183 w 183"/>
                <a:gd name="T1" fmla="*/ 106 h 140"/>
                <a:gd name="T2" fmla="*/ 183 w 183"/>
                <a:gd name="T3" fmla="*/ 140 h 140"/>
                <a:gd name="T4" fmla="*/ 0 w 183"/>
                <a:gd name="T5" fmla="*/ 34 h 140"/>
                <a:gd name="T6" fmla="*/ 0 w 183"/>
                <a:gd name="T7" fmla="*/ 0 h 140"/>
                <a:gd name="T8" fmla="*/ 183 w 183"/>
                <a:gd name="T9" fmla="*/ 106 h 140"/>
                <a:gd name="T10" fmla="*/ 183 w 183"/>
                <a:gd name="T11" fmla="*/ 106 h 140"/>
                <a:gd name="T12" fmla="*/ 183 w 183"/>
                <a:gd name="T13" fmla="*/ 106 h 140"/>
                <a:gd name="T14" fmla="*/ 183 w 183"/>
                <a:gd name="T15" fmla="*/ 106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6"/>
                  </a:moveTo>
                  <a:lnTo>
                    <a:pt x="183" y="140"/>
                  </a:lnTo>
                  <a:lnTo>
                    <a:pt x="0" y="34"/>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1" name="未知">
              <a:extLst>
                <a:ext uri="{FF2B5EF4-FFF2-40B4-BE49-F238E27FC236}">
                  <a16:creationId xmlns:a16="http://schemas.microsoft.com/office/drawing/2014/main" id="{64F615F1-BF0A-43D6-A37C-9E88254B593B}"/>
                </a:ext>
              </a:extLst>
            </p:cNvPr>
            <p:cNvSpPr>
              <a:spLocks noChangeAspect="1"/>
            </p:cNvSpPr>
            <p:nvPr/>
          </p:nvSpPr>
          <p:spPr bwMode="auto">
            <a:xfrm>
              <a:off x="204" y="207"/>
              <a:ext cx="301" cy="174"/>
            </a:xfrm>
            <a:custGeom>
              <a:avLst/>
              <a:gdLst>
                <a:gd name="T0" fmla="*/ 301 w 301"/>
                <a:gd name="T1" fmla="*/ 106 h 174"/>
                <a:gd name="T2" fmla="*/ 183 w 301"/>
                <a:gd name="T3" fmla="*/ 174 h 174"/>
                <a:gd name="T4" fmla="*/ 0 w 301"/>
                <a:gd name="T5" fmla="*/ 68 h 174"/>
                <a:gd name="T6" fmla="*/ 118 w 301"/>
                <a:gd name="T7" fmla="*/ 0 h 174"/>
                <a:gd name="T8" fmla="*/ 301 w 301"/>
                <a:gd name="T9" fmla="*/ 106 h 174"/>
                <a:gd name="T10" fmla="*/ 301 w 301"/>
                <a:gd name="T11" fmla="*/ 106 h 174"/>
                <a:gd name="T12" fmla="*/ 301 w 301"/>
                <a:gd name="T13" fmla="*/ 106 h 174"/>
                <a:gd name="T14" fmla="*/ 301 w 301"/>
                <a:gd name="T15" fmla="*/ 106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6"/>
                  </a:moveTo>
                  <a:lnTo>
                    <a:pt x="183" y="174"/>
                  </a:lnTo>
                  <a:lnTo>
                    <a:pt x="0" y="68"/>
                  </a:lnTo>
                  <a:lnTo>
                    <a:pt x="118" y="0"/>
                  </a:lnTo>
                  <a:lnTo>
                    <a:pt x="301" y="106"/>
                  </a:lnTo>
                  <a:lnTo>
                    <a:pt x="301" y="106"/>
                  </a:lnTo>
                  <a:lnTo>
                    <a:pt x="301" y="106"/>
                  </a:lnTo>
                  <a:lnTo>
                    <a:pt x="301" y="1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2" name="未知">
              <a:extLst>
                <a:ext uri="{FF2B5EF4-FFF2-40B4-BE49-F238E27FC236}">
                  <a16:creationId xmlns:a16="http://schemas.microsoft.com/office/drawing/2014/main" id="{8533B650-F6BD-408E-8AF7-7580A43A04CA}"/>
                </a:ext>
              </a:extLst>
            </p:cNvPr>
            <p:cNvSpPr>
              <a:spLocks noChangeAspect="1"/>
            </p:cNvSpPr>
            <p:nvPr/>
          </p:nvSpPr>
          <p:spPr bwMode="auto">
            <a:xfrm>
              <a:off x="387" y="271"/>
              <a:ext cx="118" cy="102"/>
            </a:xfrm>
            <a:custGeom>
              <a:avLst/>
              <a:gdLst>
                <a:gd name="T0" fmla="*/ 118 w 118"/>
                <a:gd name="T1" fmla="*/ 0 h 102"/>
                <a:gd name="T2" fmla="*/ 118 w 118"/>
                <a:gd name="T3" fmla="*/ 34 h 102"/>
                <a:gd name="T4" fmla="*/ 0 w 118"/>
                <a:gd name="T5" fmla="*/ 102 h 102"/>
                <a:gd name="T6" fmla="*/ 0 w 118"/>
                <a:gd name="T7" fmla="*/ 68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3" name="未知">
              <a:extLst>
                <a:ext uri="{FF2B5EF4-FFF2-40B4-BE49-F238E27FC236}">
                  <a16:creationId xmlns:a16="http://schemas.microsoft.com/office/drawing/2014/main" id="{2938C8E3-8BD1-48CA-A433-CC17167CC24F}"/>
                </a:ext>
              </a:extLst>
            </p:cNvPr>
            <p:cNvSpPr>
              <a:spLocks noChangeAspect="1"/>
            </p:cNvSpPr>
            <p:nvPr/>
          </p:nvSpPr>
          <p:spPr bwMode="auto">
            <a:xfrm>
              <a:off x="204" y="234"/>
              <a:ext cx="183" cy="139"/>
            </a:xfrm>
            <a:custGeom>
              <a:avLst/>
              <a:gdLst>
                <a:gd name="T0" fmla="*/ 183 w 183"/>
                <a:gd name="T1" fmla="*/ 105 h 139"/>
                <a:gd name="T2" fmla="*/ 183 w 183"/>
                <a:gd name="T3" fmla="*/ 139 h 139"/>
                <a:gd name="T4" fmla="*/ 0 w 183"/>
                <a:gd name="T5" fmla="*/ 34 h 139"/>
                <a:gd name="T6" fmla="*/ 0 w 183"/>
                <a:gd name="T7" fmla="*/ 0 h 139"/>
                <a:gd name="T8" fmla="*/ 183 w 183"/>
                <a:gd name="T9" fmla="*/ 105 h 139"/>
                <a:gd name="T10" fmla="*/ 183 w 183"/>
                <a:gd name="T11" fmla="*/ 105 h 139"/>
                <a:gd name="T12" fmla="*/ 183 w 183"/>
                <a:gd name="T13" fmla="*/ 105 h 139"/>
                <a:gd name="T14" fmla="*/ 183 w 183"/>
                <a:gd name="T15" fmla="*/ 105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39">
                  <a:moveTo>
                    <a:pt x="183" y="105"/>
                  </a:moveTo>
                  <a:lnTo>
                    <a:pt x="183" y="139"/>
                  </a:lnTo>
                  <a:lnTo>
                    <a:pt x="0" y="34"/>
                  </a:lnTo>
                  <a:lnTo>
                    <a:pt x="0" y="0"/>
                  </a:lnTo>
                  <a:lnTo>
                    <a:pt x="183" y="105"/>
                  </a:lnTo>
                  <a:lnTo>
                    <a:pt x="183" y="105"/>
                  </a:lnTo>
                  <a:lnTo>
                    <a:pt x="183" y="105"/>
                  </a:lnTo>
                  <a:lnTo>
                    <a:pt x="183" y="10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4" name="未知">
              <a:extLst>
                <a:ext uri="{FF2B5EF4-FFF2-40B4-BE49-F238E27FC236}">
                  <a16:creationId xmlns:a16="http://schemas.microsoft.com/office/drawing/2014/main" id="{F85835F7-A093-4E4F-A177-ACF5BFCC5BC1}"/>
                </a:ext>
              </a:extLst>
            </p:cNvPr>
            <p:cNvSpPr>
              <a:spLocks noChangeAspect="1"/>
            </p:cNvSpPr>
            <p:nvPr/>
          </p:nvSpPr>
          <p:spPr bwMode="auto">
            <a:xfrm>
              <a:off x="204" y="166"/>
              <a:ext cx="301" cy="173"/>
            </a:xfrm>
            <a:custGeom>
              <a:avLst/>
              <a:gdLst>
                <a:gd name="T0" fmla="*/ 301 w 301"/>
                <a:gd name="T1" fmla="*/ 105 h 173"/>
                <a:gd name="T2" fmla="*/ 183 w 301"/>
                <a:gd name="T3" fmla="*/ 173 h 173"/>
                <a:gd name="T4" fmla="*/ 0 w 301"/>
                <a:gd name="T5" fmla="*/ 68 h 173"/>
                <a:gd name="T6" fmla="*/ 118 w 301"/>
                <a:gd name="T7" fmla="*/ 0 h 173"/>
                <a:gd name="T8" fmla="*/ 301 w 301"/>
                <a:gd name="T9" fmla="*/ 105 h 173"/>
                <a:gd name="T10" fmla="*/ 301 w 301"/>
                <a:gd name="T11" fmla="*/ 105 h 173"/>
                <a:gd name="T12" fmla="*/ 301 w 301"/>
                <a:gd name="T13" fmla="*/ 105 h 173"/>
                <a:gd name="T14" fmla="*/ 301 w 301"/>
                <a:gd name="T15" fmla="*/ 105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3">
                  <a:moveTo>
                    <a:pt x="301" y="105"/>
                  </a:moveTo>
                  <a:lnTo>
                    <a:pt x="183" y="173"/>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5" name="未知">
              <a:extLst>
                <a:ext uri="{FF2B5EF4-FFF2-40B4-BE49-F238E27FC236}">
                  <a16:creationId xmlns:a16="http://schemas.microsoft.com/office/drawing/2014/main" id="{7365A530-9E23-4F46-9A08-63F861B7D53F}"/>
                </a:ext>
              </a:extLst>
            </p:cNvPr>
            <p:cNvSpPr>
              <a:spLocks noChangeAspect="1"/>
            </p:cNvSpPr>
            <p:nvPr/>
          </p:nvSpPr>
          <p:spPr bwMode="auto">
            <a:xfrm>
              <a:off x="387" y="230"/>
              <a:ext cx="118" cy="102"/>
            </a:xfrm>
            <a:custGeom>
              <a:avLst/>
              <a:gdLst>
                <a:gd name="T0" fmla="*/ 118 w 118"/>
                <a:gd name="T1" fmla="*/ 0 h 102"/>
                <a:gd name="T2" fmla="*/ 118 w 118"/>
                <a:gd name="T3" fmla="*/ 34 h 102"/>
                <a:gd name="T4" fmla="*/ 0 w 118"/>
                <a:gd name="T5" fmla="*/ 102 h 102"/>
                <a:gd name="T6" fmla="*/ 0 w 118"/>
                <a:gd name="T7" fmla="*/ 68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6" name="未知">
              <a:extLst>
                <a:ext uri="{FF2B5EF4-FFF2-40B4-BE49-F238E27FC236}">
                  <a16:creationId xmlns:a16="http://schemas.microsoft.com/office/drawing/2014/main" id="{6B554509-6495-47BB-9E48-CCADA89D96DE}"/>
                </a:ext>
              </a:extLst>
            </p:cNvPr>
            <p:cNvSpPr>
              <a:spLocks noChangeAspect="1"/>
            </p:cNvSpPr>
            <p:nvPr/>
          </p:nvSpPr>
          <p:spPr bwMode="auto">
            <a:xfrm>
              <a:off x="204" y="192"/>
              <a:ext cx="183" cy="140"/>
            </a:xfrm>
            <a:custGeom>
              <a:avLst/>
              <a:gdLst>
                <a:gd name="T0" fmla="*/ 183 w 183"/>
                <a:gd name="T1" fmla="*/ 106 h 140"/>
                <a:gd name="T2" fmla="*/ 183 w 183"/>
                <a:gd name="T3" fmla="*/ 140 h 140"/>
                <a:gd name="T4" fmla="*/ 0 w 183"/>
                <a:gd name="T5" fmla="*/ 35 h 140"/>
                <a:gd name="T6" fmla="*/ 0 w 183"/>
                <a:gd name="T7" fmla="*/ 0 h 140"/>
                <a:gd name="T8" fmla="*/ 183 w 183"/>
                <a:gd name="T9" fmla="*/ 106 h 140"/>
                <a:gd name="T10" fmla="*/ 183 w 183"/>
                <a:gd name="T11" fmla="*/ 106 h 140"/>
                <a:gd name="T12" fmla="*/ 183 w 183"/>
                <a:gd name="T13" fmla="*/ 106 h 140"/>
                <a:gd name="T14" fmla="*/ 183 w 183"/>
                <a:gd name="T15" fmla="*/ 106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6"/>
                  </a:moveTo>
                  <a:lnTo>
                    <a:pt x="183" y="140"/>
                  </a:lnTo>
                  <a:lnTo>
                    <a:pt x="0" y="35"/>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7" name="未知">
              <a:extLst>
                <a:ext uri="{FF2B5EF4-FFF2-40B4-BE49-F238E27FC236}">
                  <a16:creationId xmlns:a16="http://schemas.microsoft.com/office/drawing/2014/main" id="{14E605B3-FDFE-41F4-B67C-960CA6DF4192}"/>
                </a:ext>
              </a:extLst>
            </p:cNvPr>
            <p:cNvSpPr>
              <a:spLocks noChangeAspect="1"/>
            </p:cNvSpPr>
            <p:nvPr/>
          </p:nvSpPr>
          <p:spPr bwMode="auto">
            <a:xfrm>
              <a:off x="204" y="124"/>
              <a:ext cx="301" cy="174"/>
            </a:xfrm>
            <a:custGeom>
              <a:avLst/>
              <a:gdLst>
                <a:gd name="T0" fmla="*/ 301 w 301"/>
                <a:gd name="T1" fmla="*/ 106 h 174"/>
                <a:gd name="T2" fmla="*/ 183 w 301"/>
                <a:gd name="T3" fmla="*/ 174 h 174"/>
                <a:gd name="T4" fmla="*/ 0 w 301"/>
                <a:gd name="T5" fmla="*/ 68 h 174"/>
                <a:gd name="T6" fmla="*/ 118 w 301"/>
                <a:gd name="T7" fmla="*/ 0 h 174"/>
                <a:gd name="T8" fmla="*/ 301 w 301"/>
                <a:gd name="T9" fmla="*/ 106 h 174"/>
                <a:gd name="T10" fmla="*/ 301 w 301"/>
                <a:gd name="T11" fmla="*/ 106 h 174"/>
                <a:gd name="T12" fmla="*/ 301 w 301"/>
                <a:gd name="T13" fmla="*/ 106 h 174"/>
                <a:gd name="T14" fmla="*/ 301 w 301"/>
                <a:gd name="T15" fmla="*/ 106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6"/>
                  </a:moveTo>
                  <a:lnTo>
                    <a:pt x="183" y="174"/>
                  </a:lnTo>
                  <a:lnTo>
                    <a:pt x="0" y="68"/>
                  </a:lnTo>
                  <a:lnTo>
                    <a:pt x="118" y="0"/>
                  </a:lnTo>
                  <a:lnTo>
                    <a:pt x="301" y="106"/>
                  </a:lnTo>
                  <a:lnTo>
                    <a:pt x="301" y="106"/>
                  </a:lnTo>
                  <a:lnTo>
                    <a:pt x="301" y="106"/>
                  </a:lnTo>
                  <a:lnTo>
                    <a:pt x="301" y="1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8" name="未知">
              <a:extLst>
                <a:ext uri="{FF2B5EF4-FFF2-40B4-BE49-F238E27FC236}">
                  <a16:creationId xmlns:a16="http://schemas.microsoft.com/office/drawing/2014/main" id="{EAFC4E39-BB68-4603-A6B1-335825B5FB74}"/>
                </a:ext>
              </a:extLst>
            </p:cNvPr>
            <p:cNvSpPr>
              <a:spLocks noChangeAspect="1"/>
            </p:cNvSpPr>
            <p:nvPr/>
          </p:nvSpPr>
          <p:spPr bwMode="auto">
            <a:xfrm>
              <a:off x="387" y="188"/>
              <a:ext cx="118" cy="103"/>
            </a:xfrm>
            <a:custGeom>
              <a:avLst/>
              <a:gdLst>
                <a:gd name="T0" fmla="*/ 118 w 118"/>
                <a:gd name="T1" fmla="*/ 0 h 103"/>
                <a:gd name="T2" fmla="*/ 118 w 118"/>
                <a:gd name="T3" fmla="*/ 34 h 103"/>
                <a:gd name="T4" fmla="*/ 0 w 118"/>
                <a:gd name="T5" fmla="*/ 103 h 103"/>
                <a:gd name="T6" fmla="*/ 0 w 118"/>
                <a:gd name="T7" fmla="*/ 68 h 103"/>
                <a:gd name="T8" fmla="*/ 118 w 118"/>
                <a:gd name="T9" fmla="*/ 0 h 103"/>
                <a:gd name="T10" fmla="*/ 118 w 118"/>
                <a:gd name="T11" fmla="*/ 0 h 103"/>
                <a:gd name="T12" fmla="*/ 118 w 118"/>
                <a:gd name="T13" fmla="*/ 0 h 103"/>
                <a:gd name="T14" fmla="*/ 118 w 118"/>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8" y="0"/>
                  </a:moveTo>
                  <a:lnTo>
                    <a:pt x="118" y="34"/>
                  </a:lnTo>
                  <a:lnTo>
                    <a:pt x="0" y="103"/>
                  </a:lnTo>
                  <a:lnTo>
                    <a:pt x="0" y="68"/>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39" name="未知">
              <a:extLst>
                <a:ext uri="{FF2B5EF4-FFF2-40B4-BE49-F238E27FC236}">
                  <a16:creationId xmlns:a16="http://schemas.microsoft.com/office/drawing/2014/main" id="{CC409D95-5523-4A65-9959-834FEB118EDF}"/>
                </a:ext>
              </a:extLst>
            </p:cNvPr>
            <p:cNvSpPr>
              <a:spLocks noChangeAspect="1"/>
            </p:cNvSpPr>
            <p:nvPr/>
          </p:nvSpPr>
          <p:spPr bwMode="auto">
            <a:xfrm>
              <a:off x="204" y="151"/>
              <a:ext cx="183" cy="140"/>
            </a:xfrm>
            <a:custGeom>
              <a:avLst/>
              <a:gdLst>
                <a:gd name="T0" fmla="*/ 183 w 183"/>
                <a:gd name="T1" fmla="*/ 105 h 140"/>
                <a:gd name="T2" fmla="*/ 183 w 183"/>
                <a:gd name="T3" fmla="*/ 140 h 140"/>
                <a:gd name="T4" fmla="*/ 0 w 183"/>
                <a:gd name="T5" fmla="*/ 34 h 140"/>
                <a:gd name="T6" fmla="*/ 0 w 183"/>
                <a:gd name="T7" fmla="*/ 0 h 140"/>
                <a:gd name="T8" fmla="*/ 183 w 183"/>
                <a:gd name="T9" fmla="*/ 105 h 140"/>
                <a:gd name="T10" fmla="*/ 183 w 183"/>
                <a:gd name="T11" fmla="*/ 105 h 140"/>
                <a:gd name="T12" fmla="*/ 183 w 183"/>
                <a:gd name="T13" fmla="*/ 105 h 140"/>
                <a:gd name="T14" fmla="*/ 183 w 183"/>
                <a:gd name="T15" fmla="*/ 105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5"/>
                  </a:moveTo>
                  <a:lnTo>
                    <a:pt x="183" y="140"/>
                  </a:lnTo>
                  <a:lnTo>
                    <a:pt x="0" y="34"/>
                  </a:lnTo>
                  <a:lnTo>
                    <a:pt x="0" y="0"/>
                  </a:lnTo>
                  <a:lnTo>
                    <a:pt x="183" y="105"/>
                  </a:lnTo>
                  <a:lnTo>
                    <a:pt x="183" y="105"/>
                  </a:lnTo>
                  <a:lnTo>
                    <a:pt x="183" y="105"/>
                  </a:lnTo>
                  <a:lnTo>
                    <a:pt x="183" y="10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0" name="未知">
              <a:extLst>
                <a:ext uri="{FF2B5EF4-FFF2-40B4-BE49-F238E27FC236}">
                  <a16:creationId xmlns:a16="http://schemas.microsoft.com/office/drawing/2014/main" id="{C4A04EDD-B6C2-4B85-B748-53F04FA4ECE9}"/>
                </a:ext>
              </a:extLst>
            </p:cNvPr>
            <p:cNvSpPr>
              <a:spLocks noChangeAspect="1"/>
            </p:cNvSpPr>
            <p:nvPr/>
          </p:nvSpPr>
          <p:spPr bwMode="auto">
            <a:xfrm>
              <a:off x="204" y="83"/>
              <a:ext cx="301" cy="173"/>
            </a:xfrm>
            <a:custGeom>
              <a:avLst/>
              <a:gdLst>
                <a:gd name="T0" fmla="*/ 301 w 301"/>
                <a:gd name="T1" fmla="*/ 105 h 173"/>
                <a:gd name="T2" fmla="*/ 183 w 301"/>
                <a:gd name="T3" fmla="*/ 173 h 173"/>
                <a:gd name="T4" fmla="*/ 0 w 301"/>
                <a:gd name="T5" fmla="*/ 68 h 173"/>
                <a:gd name="T6" fmla="*/ 118 w 301"/>
                <a:gd name="T7" fmla="*/ 0 h 173"/>
                <a:gd name="T8" fmla="*/ 301 w 301"/>
                <a:gd name="T9" fmla="*/ 105 h 173"/>
                <a:gd name="T10" fmla="*/ 301 w 301"/>
                <a:gd name="T11" fmla="*/ 105 h 173"/>
                <a:gd name="T12" fmla="*/ 301 w 301"/>
                <a:gd name="T13" fmla="*/ 105 h 173"/>
                <a:gd name="T14" fmla="*/ 301 w 301"/>
                <a:gd name="T15" fmla="*/ 105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3">
                  <a:moveTo>
                    <a:pt x="301" y="105"/>
                  </a:moveTo>
                  <a:lnTo>
                    <a:pt x="183" y="173"/>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1" name="未知">
              <a:extLst>
                <a:ext uri="{FF2B5EF4-FFF2-40B4-BE49-F238E27FC236}">
                  <a16:creationId xmlns:a16="http://schemas.microsoft.com/office/drawing/2014/main" id="{5F423EA2-3C5E-4542-B320-2E14995EAA61}"/>
                </a:ext>
              </a:extLst>
            </p:cNvPr>
            <p:cNvSpPr>
              <a:spLocks noChangeAspect="1"/>
            </p:cNvSpPr>
            <p:nvPr/>
          </p:nvSpPr>
          <p:spPr bwMode="auto">
            <a:xfrm>
              <a:off x="387" y="147"/>
              <a:ext cx="118" cy="102"/>
            </a:xfrm>
            <a:custGeom>
              <a:avLst/>
              <a:gdLst>
                <a:gd name="T0" fmla="*/ 118 w 118"/>
                <a:gd name="T1" fmla="*/ 0 h 102"/>
                <a:gd name="T2" fmla="*/ 118 w 118"/>
                <a:gd name="T3" fmla="*/ 34 h 102"/>
                <a:gd name="T4" fmla="*/ 0 w 118"/>
                <a:gd name="T5" fmla="*/ 102 h 102"/>
                <a:gd name="T6" fmla="*/ 0 w 118"/>
                <a:gd name="T7" fmla="*/ 69 h 102"/>
                <a:gd name="T8" fmla="*/ 118 w 118"/>
                <a:gd name="T9" fmla="*/ 0 h 102"/>
                <a:gd name="T10" fmla="*/ 118 w 118"/>
                <a:gd name="T11" fmla="*/ 0 h 102"/>
                <a:gd name="T12" fmla="*/ 118 w 118"/>
                <a:gd name="T13" fmla="*/ 0 h 102"/>
                <a:gd name="T14" fmla="*/ 118 w 11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2">
                  <a:moveTo>
                    <a:pt x="118" y="0"/>
                  </a:moveTo>
                  <a:lnTo>
                    <a:pt x="118" y="34"/>
                  </a:lnTo>
                  <a:lnTo>
                    <a:pt x="0" y="102"/>
                  </a:lnTo>
                  <a:lnTo>
                    <a:pt x="0" y="69"/>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2" name="未知">
              <a:extLst>
                <a:ext uri="{FF2B5EF4-FFF2-40B4-BE49-F238E27FC236}">
                  <a16:creationId xmlns:a16="http://schemas.microsoft.com/office/drawing/2014/main" id="{7DE2091A-5AC9-421D-AD54-3663D0842829}"/>
                </a:ext>
              </a:extLst>
            </p:cNvPr>
            <p:cNvSpPr>
              <a:spLocks noChangeAspect="1"/>
            </p:cNvSpPr>
            <p:nvPr/>
          </p:nvSpPr>
          <p:spPr bwMode="auto">
            <a:xfrm>
              <a:off x="204" y="110"/>
              <a:ext cx="183" cy="139"/>
            </a:xfrm>
            <a:custGeom>
              <a:avLst/>
              <a:gdLst>
                <a:gd name="T0" fmla="*/ 183 w 183"/>
                <a:gd name="T1" fmla="*/ 106 h 139"/>
                <a:gd name="T2" fmla="*/ 183 w 183"/>
                <a:gd name="T3" fmla="*/ 139 h 139"/>
                <a:gd name="T4" fmla="*/ 0 w 183"/>
                <a:gd name="T5" fmla="*/ 34 h 139"/>
                <a:gd name="T6" fmla="*/ 0 w 183"/>
                <a:gd name="T7" fmla="*/ 0 h 139"/>
                <a:gd name="T8" fmla="*/ 183 w 183"/>
                <a:gd name="T9" fmla="*/ 106 h 139"/>
                <a:gd name="T10" fmla="*/ 183 w 183"/>
                <a:gd name="T11" fmla="*/ 106 h 139"/>
                <a:gd name="T12" fmla="*/ 183 w 183"/>
                <a:gd name="T13" fmla="*/ 106 h 139"/>
                <a:gd name="T14" fmla="*/ 183 w 183"/>
                <a:gd name="T15" fmla="*/ 106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39">
                  <a:moveTo>
                    <a:pt x="183" y="106"/>
                  </a:moveTo>
                  <a:lnTo>
                    <a:pt x="183" y="139"/>
                  </a:lnTo>
                  <a:lnTo>
                    <a:pt x="0" y="34"/>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3" name="未知">
              <a:extLst>
                <a:ext uri="{FF2B5EF4-FFF2-40B4-BE49-F238E27FC236}">
                  <a16:creationId xmlns:a16="http://schemas.microsoft.com/office/drawing/2014/main" id="{F6B39A88-CAD2-40E0-995D-9621D2532B82}"/>
                </a:ext>
              </a:extLst>
            </p:cNvPr>
            <p:cNvSpPr>
              <a:spLocks noChangeAspect="1"/>
            </p:cNvSpPr>
            <p:nvPr/>
          </p:nvSpPr>
          <p:spPr bwMode="auto">
            <a:xfrm>
              <a:off x="204" y="41"/>
              <a:ext cx="301" cy="175"/>
            </a:xfrm>
            <a:custGeom>
              <a:avLst/>
              <a:gdLst>
                <a:gd name="T0" fmla="*/ 301 w 301"/>
                <a:gd name="T1" fmla="*/ 106 h 175"/>
                <a:gd name="T2" fmla="*/ 183 w 301"/>
                <a:gd name="T3" fmla="*/ 175 h 175"/>
                <a:gd name="T4" fmla="*/ 0 w 301"/>
                <a:gd name="T5" fmla="*/ 69 h 175"/>
                <a:gd name="T6" fmla="*/ 118 w 301"/>
                <a:gd name="T7" fmla="*/ 0 h 175"/>
                <a:gd name="T8" fmla="*/ 301 w 301"/>
                <a:gd name="T9" fmla="*/ 106 h 175"/>
                <a:gd name="T10" fmla="*/ 301 w 301"/>
                <a:gd name="T11" fmla="*/ 106 h 175"/>
                <a:gd name="T12" fmla="*/ 301 w 301"/>
                <a:gd name="T13" fmla="*/ 106 h 175"/>
                <a:gd name="T14" fmla="*/ 301 w 301"/>
                <a:gd name="T15" fmla="*/ 106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5">
                  <a:moveTo>
                    <a:pt x="301" y="106"/>
                  </a:moveTo>
                  <a:lnTo>
                    <a:pt x="183" y="175"/>
                  </a:lnTo>
                  <a:lnTo>
                    <a:pt x="0" y="69"/>
                  </a:lnTo>
                  <a:lnTo>
                    <a:pt x="118" y="0"/>
                  </a:lnTo>
                  <a:lnTo>
                    <a:pt x="301" y="106"/>
                  </a:lnTo>
                  <a:lnTo>
                    <a:pt x="301" y="106"/>
                  </a:lnTo>
                  <a:lnTo>
                    <a:pt x="301" y="106"/>
                  </a:lnTo>
                  <a:lnTo>
                    <a:pt x="301" y="106"/>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4" name="未知">
              <a:extLst>
                <a:ext uri="{FF2B5EF4-FFF2-40B4-BE49-F238E27FC236}">
                  <a16:creationId xmlns:a16="http://schemas.microsoft.com/office/drawing/2014/main" id="{C37F8160-8AAE-46E8-97F8-B6A458A3E2CF}"/>
                </a:ext>
              </a:extLst>
            </p:cNvPr>
            <p:cNvSpPr>
              <a:spLocks noChangeAspect="1"/>
            </p:cNvSpPr>
            <p:nvPr/>
          </p:nvSpPr>
          <p:spPr bwMode="auto">
            <a:xfrm>
              <a:off x="387" y="105"/>
              <a:ext cx="118" cy="103"/>
            </a:xfrm>
            <a:custGeom>
              <a:avLst/>
              <a:gdLst>
                <a:gd name="T0" fmla="*/ 118 w 118"/>
                <a:gd name="T1" fmla="*/ 0 h 103"/>
                <a:gd name="T2" fmla="*/ 118 w 118"/>
                <a:gd name="T3" fmla="*/ 34 h 103"/>
                <a:gd name="T4" fmla="*/ 0 w 118"/>
                <a:gd name="T5" fmla="*/ 103 h 103"/>
                <a:gd name="T6" fmla="*/ 0 w 118"/>
                <a:gd name="T7" fmla="*/ 69 h 103"/>
                <a:gd name="T8" fmla="*/ 118 w 118"/>
                <a:gd name="T9" fmla="*/ 0 h 103"/>
                <a:gd name="T10" fmla="*/ 118 w 118"/>
                <a:gd name="T11" fmla="*/ 0 h 103"/>
                <a:gd name="T12" fmla="*/ 118 w 118"/>
                <a:gd name="T13" fmla="*/ 0 h 103"/>
                <a:gd name="T14" fmla="*/ 118 w 118"/>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03">
                  <a:moveTo>
                    <a:pt x="118" y="0"/>
                  </a:moveTo>
                  <a:lnTo>
                    <a:pt x="118" y="34"/>
                  </a:lnTo>
                  <a:lnTo>
                    <a:pt x="0" y="103"/>
                  </a:lnTo>
                  <a:lnTo>
                    <a:pt x="0" y="69"/>
                  </a:lnTo>
                  <a:lnTo>
                    <a:pt x="118" y="0"/>
                  </a:lnTo>
                  <a:lnTo>
                    <a:pt x="118" y="0"/>
                  </a:lnTo>
                  <a:lnTo>
                    <a:pt x="118" y="0"/>
                  </a:lnTo>
                  <a:lnTo>
                    <a:pt x="118"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5" name="未知">
              <a:extLst>
                <a:ext uri="{FF2B5EF4-FFF2-40B4-BE49-F238E27FC236}">
                  <a16:creationId xmlns:a16="http://schemas.microsoft.com/office/drawing/2014/main" id="{9A5AF31E-B2E6-4909-B8B2-60E9FDB062DE}"/>
                </a:ext>
              </a:extLst>
            </p:cNvPr>
            <p:cNvSpPr>
              <a:spLocks noChangeAspect="1"/>
            </p:cNvSpPr>
            <p:nvPr/>
          </p:nvSpPr>
          <p:spPr bwMode="auto">
            <a:xfrm>
              <a:off x="204" y="68"/>
              <a:ext cx="183" cy="140"/>
            </a:xfrm>
            <a:custGeom>
              <a:avLst/>
              <a:gdLst>
                <a:gd name="T0" fmla="*/ 183 w 183"/>
                <a:gd name="T1" fmla="*/ 106 h 140"/>
                <a:gd name="T2" fmla="*/ 183 w 183"/>
                <a:gd name="T3" fmla="*/ 140 h 140"/>
                <a:gd name="T4" fmla="*/ 0 w 183"/>
                <a:gd name="T5" fmla="*/ 34 h 140"/>
                <a:gd name="T6" fmla="*/ 0 w 183"/>
                <a:gd name="T7" fmla="*/ 0 h 140"/>
                <a:gd name="T8" fmla="*/ 183 w 183"/>
                <a:gd name="T9" fmla="*/ 106 h 140"/>
                <a:gd name="T10" fmla="*/ 183 w 183"/>
                <a:gd name="T11" fmla="*/ 106 h 140"/>
                <a:gd name="T12" fmla="*/ 183 w 183"/>
                <a:gd name="T13" fmla="*/ 106 h 140"/>
                <a:gd name="T14" fmla="*/ 183 w 183"/>
                <a:gd name="T15" fmla="*/ 106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40">
                  <a:moveTo>
                    <a:pt x="183" y="106"/>
                  </a:moveTo>
                  <a:lnTo>
                    <a:pt x="183" y="140"/>
                  </a:lnTo>
                  <a:lnTo>
                    <a:pt x="0" y="34"/>
                  </a:lnTo>
                  <a:lnTo>
                    <a:pt x="0" y="0"/>
                  </a:lnTo>
                  <a:lnTo>
                    <a:pt x="183" y="106"/>
                  </a:lnTo>
                  <a:lnTo>
                    <a:pt x="183" y="106"/>
                  </a:lnTo>
                  <a:lnTo>
                    <a:pt x="183" y="106"/>
                  </a:lnTo>
                  <a:lnTo>
                    <a:pt x="183" y="10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6" name="未知">
              <a:extLst>
                <a:ext uri="{FF2B5EF4-FFF2-40B4-BE49-F238E27FC236}">
                  <a16:creationId xmlns:a16="http://schemas.microsoft.com/office/drawing/2014/main" id="{E4C1B4A7-2AC9-4970-912B-EB736C3754D2}"/>
                </a:ext>
              </a:extLst>
            </p:cNvPr>
            <p:cNvSpPr>
              <a:spLocks noChangeAspect="1"/>
            </p:cNvSpPr>
            <p:nvPr/>
          </p:nvSpPr>
          <p:spPr bwMode="auto">
            <a:xfrm>
              <a:off x="204" y="0"/>
              <a:ext cx="301" cy="174"/>
            </a:xfrm>
            <a:custGeom>
              <a:avLst/>
              <a:gdLst>
                <a:gd name="T0" fmla="*/ 301 w 301"/>
                <a:gd name="T1" fmla="*/ 105 h 174"/>
                <a:gd name="T2" fmla="*/ 183 w 301"/>
                <a:gd name="T3" fmla="*/ 174 h 174"/>
                <a:gd name="T4" fmla="*/ 0 w 301"/>
                <a:gd name="T5" fmla="*/ 68 h 174"/>
                <a:gd name="T6" fmla="*/ 118 w 301"/>
                <a:gd name="T7" fmla="*/ 0 h 174"/>
                <a:gd name="T8" fmla="*/ 301 w 301"/>
                <a:gd name="T9" fmla="*/ 105 h 174"/>
                <a:gd name="T10" fmla="*/ 301 w 301"/>
                <a:gd name="T11" fmla="*/ 105 h 174"/>
                <a:gd name="T12" fmla="*/ 301 w 301"/>
                <a:gd name="T13" fmla="*/ 105 h 174"/>
                <a:gd name="T14" fmla="*/ 301 w 301"/>
                <a:gd name="T15" fmla="*/ 105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74">
                  <a:moveTo>
                    <a:pt x="301" y="105"/>
                  </a:moveTo>
                  <a:lnTo>
                    <a:pt x="183" y="174"/>
                  </a:lnTo>
                  <a:lnTo>
                    <a:pt x="0" y="68"/>
                  </a:lnTo>
                  <a:lnTo>
                    <a:pt x="118" y="0"/>
                  </a:lnTo>
                  <a:lnTo>
                    <a:pt x="301" y="105"/>
                  </a:lnTo>
                  <a:lnTo>
                    <a:pt x="301" y="105"/>
                  </a:lnTo>
                  <a:lnTo>
                    <a:pt x="301" y="105"/>
                  </a:lnTo>
                  <a:lnTo>
                    <a:pt x="301" y="10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7" name="未知">
              <a:extLst>
                <a:ext uri="{FF2B5EF4-FFF2-40B4-BE49-F238E27FC236}">
                  <a16:creationId xmlns:a16="http://schemas.microsoft.com/office/drawing/2014/main" id="{14E1D907-D77F-426A-9DE1-73D6CEEF0C45}"/>
                </a:ext>
              </a:extLst>
            </p:cNvPr>
            <p:cNvSpPr>
              <a:spLocks noChangeAspect="1"/>
            </p:cNvSpPr>
            <p:nvPr/>
          </p:nvSpPr>
          <p:spPr bwMode="auto">
            <a:xfrm>
              <a:off x="210" y="80"/>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5"/>
                    <a:pt x="0" y="5"/>
                    <a:pt x="0" y="5"/>
                  </a:cubicBezTo>
                  <a:cubicBezTo>
                    <a:pt x="0" y="1"/>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8" name="未知">
              <a:extLst>
                <a:ext uri="{FF2B5EF4-FFF2-40B4-BE49-F238E27FC236}">
                  <a16:creationId xmlns:a16="http://schemas.microsoft.com/office/drawing/2014/main" id="{00B1208C-C03C-4422-9C67-9030152A8AB6}"/>
                </a:ext>
              </a:extLst>
            </p:cNvPr>
            <p:cNvSpPr>
              <a:spLocks noChangeAspect="1"/>
            </p:cNvSpPr>
            <p:nvPr/>
          </p:nvSpPr>
          <p:spPr bwMode="auto">
            <a:xfrm>
              <a:off x="226" y="89"/>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9" name="未知">
              <a:extLst>
                <a:ext uri="{FF2B5EF4-FFF2-40B4-BE49-F238E27FC236}">
                  <a16:creationId xmlns:a16="http://schemas.microsoft.com/office/drawing/2014/main" id="{5B31122E-0CF6-4B4C-8210-870B07F11441}"/>
                </a:ext>
              </a:extLst>
            </p:cNvPr>
            <p:cNvSpPr>
              <a:spLocks noChangeAspect="1"/>
            </p:cNvSpPr>
            <p:nvPr/>
          </p:nvSpPr>
          <p:spPr bwMode="auto">
            <a:xfrm>
              <a:off x="242" y="99"/>
              <a:ext cx="10" cy="21"/>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0" name="未知">
              <a:extLst>
                <a:ext uri="{FF2B5EF4-FFF2-40B4-BE49-F238E27FC236}">
                  <a16:creationId xmlns:a16="http://schemas.microsoft.com/office/drawing/2014/main" id="{DFE54994-6477-4E55-8B34-D7A522632A57}"/>
                </a:ext>
              </a:extLst>
            </p:cNvPr>
            <p:cNvSpPr>
              <a:spLocks noChangeAspect="1"/>
            </p:cNvSpPr>
            <p:nvPr/>
          </p:nvSpPr>
          <p:spPr bwMode="auto">
            <a:xfrm>
              <a:off x="257" y="108"/>
              <a:ext cx="11"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1" name="未知">
              <a:extLst>
                <a:ext uri="{FF2B5EF4-FFF2-40B4-BE49-F238E27FC236}">
                  <a16:creationId xmlns:a16="http://schemas.microsoft.com/office/drawing/2014/main" id="{6187A7C6-8F84-4756-B854-323F69EACE47}"/>
                </a:ext>
              </a:extLst>
            </p:cNvPr>
            <p:cNvSpPr>
              <a:spLocks noChangeAspect="1"/>
            </p:cNvSpPr>
            <p:nvPr/>
          </p:nvSpPr>
          <p:spPr bwMode="auto">
            <a:xfrm>
              <a:off x="273" y="117"/>
              <a:ext cx="11" cy="21"/>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2" name="未知">
              <a:extLst>
                <a:ext uri="{FF2B5EF4-FFF2-40B4-BE49-F238E27FC236}">
                  <a16:creationId xmlns:a16="http://schemas.microsoft.com/office/drawing/2014/main" id="{50FDCB92-F241-44D4-BCDE-EFD83F7C4AD7}"/>
                </a:ext>
              </a:extLst>
            </p:cNvPr>
            <p:cNvSpPr>
              <a:spLocks noChangeAspect="1"/>
            </p:cNvSpPr>
            <p:nvPr/>
          </p:nvSpPr>
          <p:spPr bwMode="auto">
            <a:xfrm>
              <a:off x="289" y="127"/>
              <a:ext cx="10" cy="20"/>
            </a:xfrm>
            <a:custGeom>
              <a:avLst/>
              <a:gdLst>
                <a:gd name="T0" fmla="*/ 13 w 17"/>
                <a:gd name="T1" fmla="*/ 6 h 34"/>
                <a:gd name="T2" fmla="*/ 17 w 17"/>
                <a:gd name="T3" fmla="*/ 14 h 34"/>
                <a:gd name="T4" fmla="*/ 17 w 17"/>
                <a:gd name="T5" fmla="*/ 30 h 34"/>
                <a:gd name="T6" fmla="*/ 13 w 17"/>
                <a:gd name="T7" fmla="*/ 33 h 34"/>
                <a:gd name="T8" fmla="*/ 3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3" name="未知">
              <a:extLst>
                <a:ext uri="{FF2B5EF4-FFF2-40B4-BE49-F238E27FC236}">
                  <a16:creationId xmlns:a16="http://schemas.microsoft.com/office/drawing/2014/main" id="{94268976-2066-4CC8-9A87-4AA113FFD6CE}"/>
                </a:ext>
              </a:extLst>
            </p:cNvPr>
            <p:cNvSpPr>
              <a:spLocks noChangeAspect="1"/>
            </p:cNvSpPr>
            <p:nvPr/>
          </p:nvSpPr>
          <p:spPr bwMode="auto">
            <a:xfrm>
              <a:off x="305" y="136"/>
              <a:ext cx="10" cy="21"/>
            </a:xfrm>
            <a:custGeom>
              <a:avLst/>
              <a:gdLst>
                <a:gd name="T0" fmla="*/ 13 w 17"/>
                <a:gd name="T1" fmla="*/ 6 h 35"/>
                <a:gd name="T2" fmla="*/ 17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6" y="30"/>
                    <a:pt x="16" y="30"/>
                    <a:pt x="16" y="30"/>
                  </a:cubicBezTo>
                  <a:cubicBezTo>
                    <a:pt x="16" y="33"/>
                    <a:pt x="15" y="35"/>
                    <a:pt x="13" y="33"/>
                  </a:cubicBezTo>
                  <a:cubicBezTo>
                    <a:pt x="3" y="28"/>
                    <a:pt x="3" y="28"/>
                    <a:pt x="3" y="28"/>
                  </a:cubicBezTo>
                  <a:cubicBezTo>
                    <a:pt x="1" y="27"/>
                    <a:pt x="0" y="24"/>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4" name="未知">
              <a:extLst>
                <a:ext uri="{FF2B5EF4-FFF2-40B4-BE49-F238E27FC236}">
                  <a16:creationId xmlns:a16="http://schemas.microsoft.com/office/drawing/2014/main" id="{239550D6-A2B2-470A-A071-642F6BAAD724}"/>
                </a:ext>
              </a:extLst>
            </p:cNvPr>
            <p:cNvSpPr>
              <a:spLocks noChangeAspect="1"/>
            </p:cNvSpPr>
            <p:nvPr/>
          </p:nvSpPr>
          <p:spPr bwMode="auto">
            <a:xfrm>
              <a:off x="321" y="145"/>
              <a:ext cx="10" cy="21"/>
            </a:xfrm>
            <a:custGeom>
              <a:avLst/>
              <a:gdLst>
                <a:gd name="T0" fmla="*/ 13 w 17"/>
                <a:gd name="T1" fmla="*/ 7 h 35"/>
                <a:gd name="T2" fmla="*/ 16 w 17"/>
                <a:gd name="T3" fmla="*/ 14 h 35"/>
                <a:gd name="T4" fmla="*/ 16 w 17"/>
                <a:gd name="T5" fmla="*/ 31 h 35"/>
                <a:gd name="T6" fmla="*/ 13 w 17"/>
                <a:gd name="T7" fmla="*/ 34 h 35"/>
                <a:gd name="T8" fmla="*/ 3 w 17"/>
                <a:gd name="T9" fmla="*/ 28 h 35"/>
                <a:gd name="T10" fmla="*/ 0 w 17"/>
                <a:gd name="T11" fmla="*/ 21 h 35"/>
                <a:gd name="T12" fmla="*/ 0 w 17"/>
                <a:gd name="T13" fmla="*/ 5 h 35"/>
                <a:gd name="T14" fmla="*/ 3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6" y="14"/>
                  </a:cubicBezTo>
                  <a:cubicBezTo>
                    <a:pt x="16" y="31"/>
                    <a:pt x="16" y="31"/>
                    <a:pt x="16" y="31"/>
                  </a:cubicBezTo>
                  <a:cubicBezTo>
                    <a:pt x="16" y="34"/>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5" name="未知">
              <a:extLst>
                <a:ext uri="{FF2B5EF4-FFF2-40B4-BE49-F238E27FC236}">
                  <a16:creationId xmlns:a16="http://schemas.microsoft.com/office/drawing/2014/main" id="{56FA3E7B-C6FA-48DD-B332-7AAA40017D7A}"/>
                </a:ext>
              </a:extLst>
            </p:cNvPr>
            <p:cNvSpPr>
              <a:spLocks noChangeAspect="1"/>
            </p:cNvSpPr>
            <p:nvPr/>
          </p:nvSpPr>
          <p:spPr bwMode="auto">
            <a:xfrm>
              <a:off x="337" y="154"/>
              <a:ext cx="9" cy="21"/>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6" name="未知">
              <a:extLst>
                <a:ext uri="{FF2B5EF4-FFF2-40B4-BE49-F238E27FC236}">
                  <a16:creationId xmlns:a16="http://schemas.microsoft.com/office/drawing/2014/main" id="{035ED1B2-8632-4B0C-A599-FD1B0BF3B162}"/>
                </a:ext>
              </a:extLst>
            </p:cNvPr>
            <p:cNvSpPr>
              <a:spLocks noChangeAspect="1"/>
            </p:cNvSpPr>
            <p:nvPr/>
          </p:nvSpPr>
          <p:spPr bwMode="auto">
            <a:xfrm>
              <a:off x="352" y="164"/>
              <a:ext cx="10"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7"/>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7" name="未知">
              <a:extLst>
                <a:ext uri="{FF2B5EF4-FFF2-40B4-BE49-F238E27FC236}">
                  <a16:creationId xmlns:a16="http://schemas.microsoft.com/office/drawing/2014/main" id="{CFBB7753-5030-4850-9D5E-FB00D88B4E6A}"/>
                </a:ext>
              </a:extLst>
            </p:cNvPr>
            <p:cNvSpPr>
              <a:spLocks noChangeAspect="1"/>
            </p:cNvSpPr>
            <p:nvPr/>
          </p:nvSpPr>
          <p:spPr bwMode="auto">
            <a:xfrm>
              <a:off x="368" y="173"/>
              <a:ext cx="10" cy="21"/>
            </a:xfrm>
            <a:custGeom>
              <a:avLst/>
              <a:gdLst>
                <a:gd name="T0" fmla="*/ 14 w 17"/>
                <a:gd name="T1" fmla="*/ 7 h 35"/>
                <a:gd name="T2" fmla="*/ 17 w 17"/>
                <a:gd name="T3" fmla="*/ 14 h 35"/>
                <a:gd name="T4" fmla="*/ 17 w 17"/>
                <a:gd name="T5" fmla="*/ 30 h 35"/>
                <a:gd name="T6" fmla="*/ 14 w 17"/>
                <a:gd name="T7" fmla="*/ 34 h 35"/>
                <a:gd name="T8" fmla="*/ 4 w 17"/>
                <a:gd name="T9" fmla="*/ 28 h 35"/>
                <a:gd name="T10" fmla="*/ 1 w 17"/>
                <a:gd name="T11" fmla="*/ 21 h 35"/>
                <a:gd name="T12" fmla="*/ 1 w 17"/>
                <a:gd name="T13" fmla="*/ 4 h 35"/>
                <a:gd name="T14" fmla="*/ 4 w 17"/>
                <a:gd name="T15" fmla="*/ 1 h 35"/>
                <a:gd name="T16" fmla="*/ 14 w 17"/>
                <a:gd name="T17" fmla="*/ 7 h 35"/>
                <a:gd name="T18" fmla="*/ 14 w 17"/>
                <a:gd name="T19" fmla="*/ 7 h 35"/>
                <a:gd name="T20" fmla="*/ 14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7"/>
                  </a:moveTo>
                  <a:cubicBezTo>
                    <a:pt x="16" y="8"/>
                    <a:pt x="17" y="11"/>
                    <a:pt x="17" y="14"/>
                  </a:cubicBezTo>
                  <a:cubicBezTo>
                    <a:pt x="17" y="30"/>
                    <a:pt x="17" y="30"/>
                    <a:pt x="17" y="30"/>
                  </a:cubicBezTo>
                  <a:cubicBezTo>
                    <a:pt x="17" y="33"/>
                    <a:pt x="16" y="35"/>
                    <a:pt x="14" y="34"/>
                  </a:cubicBezTo>
                  <a:cubicBezTo>
                    <a:pt x="4" y="28"/>
                    <a:pt x="4" y="28"/>
                    <a:pt x="4" y="28"/>
                  </a:cubicBezTo>
                  <a:cubicBezTo>
                    <a:pt x="2" y="27"/>
                    <a:pt x="0" y="24"/>
                    <a:pt x="1" y="21"/>
                  </a:cubicBezTo>
                  <a:cubicBezTo>
                    <a:pt x="1" y="4"/>
                    <a:pt x="1" y="4"/>
                    <a:pt x="1" y="4"/>
                  </a:cubicBezTo>
                  <a:cubicBezTo>
                    <a:pt x="1" y="1"/>
                    <a:pt x="2" y="0"/>
                    <a:pt x="4" y="1"/>
                  </a:cubicBezTo>
                  <a:cubicBezTo>
                    <a:pt x="14" y="7"/>
                    <a:pt x="14" y="7"/>
                    <a:pt x="14" y="7"/>
                  </a:cubicBezTo>
                  <a:cubicBezTo>
                    <a:pt x="14" y="7"/>
                    <a:pt x="14" y="7"/>
                    <a:pt x="14" y="7"/>
                  </a:cubicBezTo>
                  <a:cubicBezTo>
                    <a:pt x="14" y="7"/>
                    <a:pt x="14" y="7"/>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8" name="未知">
              <a:extLst>
                <a:ext uri="{FF2B5EF4-FFF2-40B4-BE49-F238E27FC236}">
                  <a16:creationId xmlns:a16="http://schemas.microsoft.com/office/drawing/2014/main" id="{E14166A6-A817-4042-B5BC-2FA9B3A2C25E}"/>
                </a:ext>
              </a:extLst>
            </p:cNvPr>
            <p:cNvSpPr>
              <a:spLocks noChangeAspect="1"/>
            </p:cNvSpPr>
            <p:nvPr/>
          </p:nvSpPr>
          <p:spPr bwMode="auto">
            <a:xfrm>
              <a:off x="210" y="121"/>
              <a:ext cx="10" cy="22"/>
            </a:xfrm>
            <a:custGeom>
              <a:avLst/>
              <a:gdLst>
                <a:gd name="T0" fmla="*/ 13 w 17"/>
                <a:gd name="T1" fmla="*/ 7 h 35"/>
                <a:gd name="T2" fmla="*/ 17 w 17"/>
                <a:gd name="T3" fmla="*/ 14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59" name="未知">
              <a:extLst>
                <a:ext uri="{FF2B5EF4-FFF2-40B4-BE49-F238E27FC236}">
                  <a16:creationId xmlns:a16="http://schemas.microsoft.com/office/drawing/2014/main" id="{892A5382-D790-4BDD-859D-2BDFD15FE433}"/>
                </a:ext>
              </a:extLst>
            </p:cNvPr>
            <p:cNvSpPr>
              <a:spLocks noChangeAspect="1"/>
            </p:cNvSpPr>
            <p:nvPr/>
          </p:nvSpPr>
          <p:spPr bwMode="auto">
            <a:xfrm>
              <a:off x="226" y="131"/>
              <a:ext cx="10" cy="21"/>
            </a:xfrm>
            <a:custGeom>
              <a:avLst/>
              <a:gdLst>
                <a:gd name="T0" fmla="*/ 13 w 17"/>
                <a:gd name="T1" fmla="*/ 6 h 34"/>
                <a:gd name="T2" fmla="*/ 17 w 17"/>
                <a:gd name="T3" fmla="*/ 14 h 34"/>
                <a:gd name="T4" fmla="*/ 17 w 17"/>
                <a:gd name="T5" fmla="*/ 30 h 34"/>
                <a:gd name="T6" fmla="*/ 13 w 17"/>
                <a:gd name="T7" fmla="*/ 33 h 34"/>
                <a:gd name="T8" fmla="*/ 4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0" name="未知">
              <a:extLst>
                <a:ext uri="{FF2B5EF4-FFF2-40B4-BE49-F238E27FC236}">
                  <a16:creationId xmlns:a16="http://schemas.microsoft.com/office/drawing/2014/main" id="{A08ED476-0E6F-475A-AB2C-DCE1F7E330C0}"/>
                </a:ext>
              </a:extLst>
            </p:cNvPr>
            <p:cNvSpPr>
              <a:spLocks noChangeAspect="1"/>
            </p:cNvSpPr>
            <p:nvPr/>
          </p:nvSpPr>
          <p:spPr bwMode="auto">
            <a:xfrm>
              <a:off x="242" y="140"/>
              <a:ext cx="10"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1" name="未知">
              <a:extLst>
                <a:ext uri="{FF2B5EF4-FFF2-40B4-BE49-F238E27FC236}">
                  <a16:creationId xmlns:a16="http://schemas.microsoft.com/office/drawing/2014/main" id="{C5457878-5BBA-4D5E-9682-F247AEE57E5B}"/>
                </a:ext>
              </a:extLst>
            </p:cNvPr>
            <p:cNvSpPr>
              <a:spLocks noChangeAspect="1"/>
            </p:cNvSpPr>
            <p:nvPr/>
          </p:nvSpPr>
          <p:spPr bwMode="auto">
            <a:xfrm>
              <a:off x="257" y="149"/>
              <a:ext cx="11" cy="22"/>
            </a:xfrm>
            <a:custGeom>
              <a:avLst/>
              <a:gdLst>
                <a:gd name="T0" fmla="*/ 13 w 17"/>
                <a:gd name="T1" fmla="*/ 7 h 35"/>
                <a:gd name="T2" fmla="*/ 17 w 17"/>
                <a:gd name="T3" fmla="*/ 14 h 35"/>
                <a:gd name="T4" fmla="*/ 17 w 17"/>
                <a:gd name="T5" fmla="*/ 31 h 35"/>
                <a:gd name="T6" fmla="*/ 13 w 17"/>
                <a:gd name="T7" fmla="*/ 34 h 35"/>
                <a:gd name="T8" fmla="*/ 4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4" y="28"/>
                    <a:pt x="4" y="28"/>
                    <a:pt x="4" y="28"/>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2" name="未知">
              <a:extLst>
                <a:ext uri="{FF2B5EF4-FFF2-40B4-BE49-F238E27FC236}">
                  <a16:creationId xmlns:a16="http://schemas.microsoft.com/office/drawing/2014/main" id="{36D5377E-1D6B-4E97-A7DA-4B101DFF9061}"/>
                </a:ext>
              </a:extLst>
            </p:cNvPr>
            <p:cNvSpPr>
              <a:spLocks noChangeAspect="1"/>
            </p:cNvSpPr>
            <p:nvPr/>
          </p:nvSpPr>
          <p:spPr bwMode="auto">
            <a:xfrm>
              <a:off x="273" y="158"/>
              <a:ext cx="11" cy="22"/>
            </a:xfrm>
            <a:custGeom>
              <a:avLst/>
              <a:gdLst>
                <a:gd name="T0" fmla="*/ 13 w 17"/>
                <a:gd name="T1" fmla="*/ 7 h 35"/>
                <a:gd name="T2" fmla="*/ 17 w 17"/>
                <a:gd name="T3" fmla="*/ 15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3" name="未知">
              <a:extLst>
                <a:ext uri="{FF2B5EF4-FFF2-40B4-BE49-F238E27FC236}">
                  <a16:creationId xmlns:a16="http://schemas.microsoft.com/office/drawing/2014/main" id="{C5EDE312-84AE-42B5-BC31-10C698CD87B0}"/>
                </a:ext>
              </a:extLst>
            </p:cNvPr>
            <p:cNvSpPr>
              <a:spLocks noChangeAspect="1"/>
            </p:cNvSpPr>
            <p:nvPr/>
          </p:nvSpPr>
          <p:spPr bwMode="auto">
            <a:xfrm>
              <a:off x="289" y="168"/>
              <a:ext cx="10" cy="21"/>
            </a:xfrm>
            <a:custGeom>
              <a:avLst/>
              <a:gdLst>
                <a:gd name="T0" fmla="*/ 13 w 17"/>
                <a:gd name="T1" fmla="*/ 6 h 35"/>
                <a:gd name="T2" fmla="*/ 17 w 17"/>
                <a:gd name="T3" fmla="*/ 14 h 35"/>
                <a:gd name="T4" fmla="*/ 17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4" name="未知">
              <a:extLst>
                <a:ext uri="{FF2B5EF4-FFF2-40B4-BE49-F238E27FC236}">
                  <a16:creationId xmlns:a16="http://schemas.microsoft.com/office/drawing/2014/main" id="{4ADB9EB9-5E71-407C-9204-E890FAE757E9}"/>
                </a:ext>
              </a:extLst>
            </p:cNvPr>
            <p:cNvSpPr>
              <a:spLocks noChangeAspect="1"/>
            </p:cNvSpPr>
            <p:nvPr/>
          </p:nvSpPr>
          <p:spPr bwMode="auto">
            <a:xfrm>
              <a:off x="305" y="177"/>
              <a:ext cx="10" cy="22"/>
            </a:xfrm>
            <a:custGeom>
              <a:avLst/>
              <a:gdLst>
                <a:gd name="T0" fmla="*/ 13 w 17"/>
                <a:gd name="T1" fmla="*/ 7 h 35"/>
                <a:gd name="T2" fmla="*/ 17 w 17"/>
                <a:gd name="T3" fmla="*/ 14 h 35"/>
                <a:gd name="T4" fmla="*/ 16 w 17"/>
                <a:gd name="T5" fmla="*/ 30 h 35"/>
                <a:gd name="T6" fmla="*/ 13 w 17"/>
                <a:gd name="T7" fmla="*/ 34 h 35"/>
                <a:gd name="T8" fmla="*/ 3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1"/>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5" name="未知">
              <a:extLst>
                <a:ext uri="{FF2B5EF4-FFF2-40B4-BE49-F238E27FC236}">
                  <a16:creationId xmlns:a16="http://schemas.microsoft.com/office/drawing/2014/main" id="{FF1E8B84-AC76-4A04-B1FE-7FD30676D440}"/>
                </a:ext>
              </a:extLst>
            </p:cNvPr>
            <p:cNvSpPr>
              <a:spLocks noChangeAspect="1"/>
            </p:cNvSpPr>
            <p:nvPr/>
          </p:nvSpPr>
          <p:spPr bwMode="auto">
            <a:xfrm>
              <a:off x="321" y="186"/>
              <a:ext cx="10" cy="22"/>
            </a:xfrm>
            <a:custGeom>
              <a:avLst/>
              <a:gdLst>
                <a:gd name="T0" fmla="*/ 13 w 17"/>
                <a:gd name="T1" fmla="*/ 7 h 35"/>
                <a:gd name="T2" fmla="*/ 16 w 17"/>
                <a:gd name="T3" fmla="*/ 15 h 35"/>
                <a:gd name="T4" fmla="*/ 16 w 17"/>
                <a:gd name="T5" fmla="*/ 31 h 35"/>
                <a:gd name="T6" fmla="*/ 13 w 17"/>
                <a:gd name="T7" fmla="*/ 34 h 35"/>
                <a:gd name="T8" fmla="*/ 3 w 17"/>
                <a:gd name="T9" fmla="*/ 29 h 35"/>
                <a:gd name="T10" fmla="*/ 0 w 17"/>
                <a:gd name="T11" fmla="*/ 21 h 35"/>
                <a:gd name="T12" fmla="*/ 0 w 17"/>
                <a:gd name="T13" fmla="*/ 5 h 35"/>
                <a:gd name="T14" fmla="*/ 3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6" y="15"/>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6" name="未知">
              <a:extLst>
                <a:ext uri="{FF2B5EF4-FFF2-40B4-BE49-F238E27FC236}">
                  <a16:creationId xmlns:a16="http://schemas.microsoft.com/office/drawing/2014/main" id="{DAE58743-A3D8-497A-B421-E50E5AAD0297}"/>
                </a:ext>
              </a:extLst>
            </p:cNvPr>
            <p:cNvSpPr>
              <a:spLocks noChangeAspect="1"/>
            </p:cNvSpPr>
            <p:nvPr/>
          </p:nvSpPr>
          <p:spPr bwMode="auto">
            <a:xfrm>
              <a:off x="337" y="196"/>
              <a:ext cx="9"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7"/>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7" name="未知">
              <a:extLst>
                <a:ext uri="{FF2B5EF4-FFF2-40B4-BE49-F238E27FC236}">
                  <a16:creationId xmlns:a16="http://schemas.microsoft.com/office/drawing/2014/main" id="{03E9AD2C-B7CE-4942-BBD9-2A01F4BD5614}"/>
                </a:ext>
              </a:extLst>
            </p:cNvPr>
            <p:cNvSpPr>
              <a:spLocks noChangeAspect="1"/>
            </p:cNvSpPr>
            <p:nvPr/>
          </p:nvSpPr>
          <p:spPr bwMode="auto">
            <a:xfrm>
              <a:off x="352" y="205"/>
              <a:ext cx="10" cy="22"/>
            </a:xfrm>
            <a:custGeom>
              <a:avLst/>
              <a:gdLst>
                <a:gd name="T0" fmla="*/ 13 w 16"/>
                <a:gd name="T1" fmla="*/ 6 h 35"/>
                <a:gd name="T2" fmla="*/ 16 w 16"/>
                <a:gd name="T3" fmla="*/ 14 h 35"/>
                <a:gd name="T4" fmla="*/ 16 w 16"/>
                <a:gd name="T5" fmla="*/ 30 h 35"/>
                <a:gd name="T6" fmla="*/ 13 w 16"/>
                <a:gd name="T7" fmla="*/ 34 h 35"/>
                <a:gd name="T8" fmla="*/ 3 w 16"/>
                <a:gd name="T9" fmla="*/ 28 h 35"/>
                <a:gd name="T10" fmla="*/ 0 w 16"/>
                <a:gd name="T11" fmla="*/ 21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8"/>
                    <a:pt x="16"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8" name="未知">
              <a:extLst>
                <a:ext uri="{FF2B5EF4-FFF2-40B4-BE49-F238E27FC236}">
                  <a16:creationId xmlns:a16="http://schemas.microsoft.com/office/drawing/2014/main" id="{230DB670-1B7D-4EC2-ABF7-5505101F0393}"/>
                </a:ext>
              </a:extLst>
            </p:cNvPr>
            <p:cNvSpPr>
              <a:spLocks noChangeAspect="1"/>
            </p:cNvSpPr>
            <p:nvPr/>
          </p:nvSpPr>
          <p:spPr bwMode="auto">
            <a:xfrm>
              <a:off x="368" y="214"/>
              <a:ext cx="10" cy="22"/>
            </a:xfrm>
            <a:custGeom>
              <a:avLst/>
              <a:gdLst>
                <a:gd name="T0" fmla="*/ 14 w 17"/>
                <a:gd name="T1" fmla="*/ 7 h 35"/>
                <a:gd name="T2" fmla="*/ 17 w 17"/>
                <a:gd name="T3" fmla="*/ 14 h 35"/>
                <a:gd name="T4" fmla="*/ 17 w 17"/>
                <a:gd name="T5" fmla="*/ 31 h 35"/>
                <a:gd name="T6" fmla="*/ 14 w 17"/>
                <a:gd name="T7" fmla="*/ 34 h 35"/>
                <a:gd name="T8" fmla="*/ 4 w 17"/>
                <a:gd name="T9" fmla="*/ 29 h 35"/>
                <a:gd name="T10" fmla="*/ 1 w 17"/>
                <a:gd name="T11" fmla="*/ 21 h 35"/>
                <a:gd name="T12" fmla="*/ 1 w 17"/>
                <a:gd name="T13" fmla="*/ 5 h 35"/>
                <a:gd name="T14" fmla="*/ 4 w 17"/>
                <a:gd name="T15" fmla="*/ 1 h 35"/>
                <a:gd name="T16" fmla="*/ 14 w 17"/>
                <a:gd name="T17" fmla="*/ 7 h 35"/>
                <a:gd name="T18" fmla="*/ 14 w 17"/>
                <a:gd name="T19" fmla="*/ 7 h 35"/>
                <a:gd name="T20" fmla="*/ 14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7"/>
                  </a:moveTo>
                  <a:cubicBezTo>
                    <a:pt x="16" y="8"/>
                    <a:pt x="17" y="11"/>
                    <a:pt x="17" y="14"/>
                  </a:cubicBezTo>
                  <a:cubicBezTo>
                    <a:pt x="17" y="31"/>
                    <a:pt x="17" y="31"/>
                    <a:pt x="17" y="31"/>
                  </a:cubicBezTo>
                  <a:cubicBezTo>
                    <a:pt x="17" y="34"/>
                    <a:pt x="16" y="35"/>
                    <a:pt x="14" y="34"/>
                  </a:cubicBezTo>
                  <a:cubicBezTo>
                    <a:pt x="4" y="29"/>
                    <a:pt x="4" y="29"/>
                    <a:pt x="4" y="29"/>
                  </a:cubicBezTo>
                  <a:cubicBezTo>
                    <a:pt x="2" y="27"/>
                    <a:pt x="0" y="24"/>
                    <a:pt x="1" y="21"/>
                  </a:cubicBezTo>
                  <a:cubicBezTo>
                    <a:pt x="1" y="5"/>
                    <a:pt x="1" y="5"/>
                    <a:pt x="1" y="5"/>
                  </a:cubicBezTo>
                  <a:cubicBezTo>
                    <a:pt x="1" y="2"/>
                    <a:pt x="2" y="0"/>
                    <a:pt x="4" y="1"/>
                  </a:cubicBezTo>
                  <a:cubicBezTo>
                    <a:pt x="14" y="7"/>
                    <a:pt x="14" y="7"/>
                    <a:pt x="14" y="7"/>
                  </a:cubicBezTo>
                  <a:cubicBezTo>
                    <a:pt x="14" y="7"/>
                    <a:pt x="14" y="7"/>
                    <a:pt x="14" y="7"/>
                  </a:cubicBezTo>
                  <a:cubicBezTo>
                    <a:pt x="14" y="7"/>
                    <a:pt x="14" y="7"/>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9" name="未知">
              <a:extLst>
                <a:ext uri="{FF2B5EF4-FFF2-40B4-BE49-F238E27FC236}">
                  <a16:creationId xmlns:a16="http://schemas.microsoft.com/office/drawing/2014/main" id="{F7BDB825-E3B9-4540-BE8A-4267298803DF}"/>
                </a:ext>
              </a:extLst>
            </p:cNvPr>
            <p:cNvSpPr>
              <a:spLocks noChangeAspect="1"/>
            </p:cNvSpPr>
            <p:nvPr/>
          </p:nvSpPr>
          <p:spPr bwMode="auto">
            <a:xfrm>
              <a:off x="210" y="161"/>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0" name="未知">
              <a:extLst>
                <a:ext uri="{FF2B5EF4-FFF2-40B4-BE49-F238E27FC236}">
                  <a16:creationId xmlns:a16="http://schemas.microsoft.com/office/drawing/2014/main" id="{72FB50D8-A7C3-4820-822D-76DD91B9665A}"/>
                </a:ext>
              </a:extLst>
            </p:cNvPr>
            <p:cNvSpPr>
              <a:spLocks noChangeAspect="1"/>
            </p:cNvSpPr>
            <p:nvPr/>
          </p:nvSpPr>
          <p:spPr bwMode="auto">
            <a:xfrm>
              <a:off x="226" y="170"/>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1" name="未知">
              <a:extLst>
                <a:ext uri="{FF2B5EF4-FFF2-40B4-BE49-F238E27FC236}">
                  <a16:creationId xmlns:a16="http://schemas.microsoft.com/office/drawing/2014/main" id="{3669D0CF-1AF4-4C40-8F1D-78C4F5789DFE}"/>
                </a:ext>
              </a:extLst>
            </p:cNvPr>
            <p:cNvSpPr>
              <a:spLocks noChangeAspect="1"/>
            </p:cNvSpPr>
            <p:nvPr/>
          </p:nvSpPr>
          <p:spPr bwMode="auto">
            <a:xfrm>
              <a:off x="242" y="180"/>
              <a:ext cx="10" cy="20"/>
            </a:xfrm>
            <a:custGeom>
              <a:avLst/>
              <a:gdLst>
                <a:gd name="T0" fmla="*/ 13 w 17"/>
                <a:gd name="T1" fmla="*/ 6 h 34"/>
                <a:gd name="T2" fmla="*/ 17 w 17"/>
                <a:gd name="T3" fmla="*/ 14 h 34"/>
                <a:gd name="T4" fmla="*/ 17 w 17"/>
                <a:gd name="T5" fmla="*/ 30 h 34"/>
                <a:gd name="T6" fmla="*/ 13 w 17"/>
                <a:gd name="T7" fmla="*/ 33 h 34"/>
                <a:gd name="T8" fmla="*/ 4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2" name="未知">
              <a:extLst>
                <a:ext uri="{FF2B5EF4-FFF2-40B4-BE49-F238E27FC236}">
                  <a16:creationId xmlns:a16="http://schemas.microsoft.com/office/drawing/2014/main" id="{8C34EA07-A3F7-42C0-92DD-9FC98DF1703D}"/>
                </a:ext>
              </a:extLst>
            </p:cNvPr>
            <p:cNvSpPr>
              <a:spLocks noChangeAspect="1"/>
            </p:cNvSpPr>
            <p:nvPr/>
          </p:nvSpPr>
          <p:spPr bwMode="auto">
            <a:xfrm>
              <a:off x="257" y="189"/>
              <a:ext cx="11"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3" name="未知">
              <a:extLst>
                <a:ext uri="{FF2B5EF4-FFF2-40B4-BE49-F238E27FC236}">
                  <a16:creationId xmlns:a16="http://schemas.microsoft.com/office/drawing/2014/main" id="{82E8FFCF-3E64-4ECE-AFAF-37983F10DFC2}"/>
                </a:ext>
              </a:extLst>
            </p:cNvPr>
            <p:cNvSpPr>
              <a:spLocks noChangeAspect="1"/>
            </p:cNvSpPr>
            <p:nvPr/>
          </p:nvSpPr>
          <p:spPr bwMode="auto">
            <a:xfrm>
              <a:off x="273" y="198"/>
              <a:ext cx="11" cy="21"/>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4" name="未知">
              <a:extLst>
                <a:ext uri="{FF2B5EF4-FFF2-40B4-BE49-F238E27FC236}">
                  <a16:creationId xmlns:a16="http://schemas.microsoft.com/office/drawing/2014/main" id="{64B97022-0602-416A-A62A-0F4DF0CF73AB}"/>
                </a:ext>
              </a:extLst>
            </p:cNvPr>
            <p:cNvSpPr>
              <a:spLocks noChangeAspect="1"/>
            </p:cNvSpPr>
            <p:nvPr/>
          </p:nvSpPr>
          <p:spPr bwMode="auto">
            <a:xfrm>
              <a:off x="289" y="207"/>
              <a:ext cx="10" cy="21"/>
            </a:xfrm>
            <a:custGeom>
              <a:avLst/>
              <a:gdLst>
                <a:gd name="T0" fmla="*/ 13 w 17"/>
                <a:gd name="T1" fmla="*/ 7 h 35"/>
                <a:gd name="T2" fmla="*/ 17 w 17"/>
                <a:gd name="T3" fmla="*/ 15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5" name="未知">
              <a:extLst>
                <a:ext uri="{FF2B5EF4-FFF2-40B4-BE49-F238E27FC236}">
                  <a16:creationId xmlns:a16="http://schemas.microsoft.com/office/drawing/2014/main" id="{A5932FD7-3DA1-476B-9703-647FE56221AD}"/>
                </a:ext>
              </a:extLst>
            </p:cNvPr>
            <p:cNvSpPr>
              <a:spLocks noChangeAspect="1"/>
            </p:cNvSpPr>
            <p:nvPr/>
          </p:nvSpPr>
          <p:spPr bwMode="auto">
            <a:xfrm>
              <a:off x="305" y="217"/>
              <a:ext cx="10" cy="21"/>
            </a:xfrm>
            <a:custGeom>
              <a:avLst/>
              <a:gdLst>
                <a:gd name="T0" fmla="*/ 13 w 17"/>
                <a:gd name="T1" fmla="*/ 6 h 35"/>
                <a:gd name="T2" fmla="*/ 17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6" name="未知">
              <a:extLst>
                <a:ext uri="{FF2B5EF4-FFF2-40B4-BE49-F238E27FC236}">
                  <a16:creationId xmlns:a16="http://schemas.microsoft.com/office/drawing/2014/main" id="{80DF58B1-9876-4E4E-A209-8E644AF98156}"/>
                </a:ext>
              </a:extLst>
            </p:cNvPr>
            <p:cNvSpPr>
              <a:spLocks noChangeAspect="1"/>
            </p:cNvSpPr>
            <p:nvPr/>
          </p:nvSpPr>
          <p:spPr bwMode="auto">
            <a:xfrm>
              <a:off x="321" y="226"/>
              <a:ext cx="10" cy="21"/>
            </a:xfrm>
            <a:custGeom>
              <a:avLst/>
              <a:gdLst>
                <a:gd name="T0" fmla="*/ 13 w 17"/>
                <a:gd name="T1" fmla="*/ 7 h 35"/>
                <a:gd name="T2" fmla="*/ 16 w 17"/>
                <a:gd name="T3" fmla="*/ 14 h 35"/>
                <a:gd name="T4" fmla="*/ 16 w 17"/>
                <a:gd name="T5" fmla="*/ 30 h 35"/>
                <a:gd name="T6" fmla="*/ 13 w 17"/>
                <a:gd name="T7" fmla="*/ 34 h 35"/>
                <a:gd name="T8" fmla="*/ 3 w 17"/>
                <a:gd name="T9" fmla="*/ 28 h 35"/>
                <a:gd name="T10" fmla="*/ 0 w 17"/>
                <a:gd name="T11" fmla="*/ 21 h 35"/>
                <a:gd name="T12" fmla="*/ 0 w 17"/>
                <a:gd name="T13" fmla="*/ 5 h 35"/>
                <a:gd name="T14" fmla="*/ 3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7" name="未知">
              <a:extLst>
                <a:ext uri="{FF2B5EF4-FFF2-40B4-BE49-F238E27FC236}">
                  <a16:creationId xmlns:a16="http://schemas.microsoft.com/office/drawing/2014/main" id="{C15CDC7D-FF78-4730-A7A0-69164D387C24}"/>
                </a:ext>
              </a:extLst>
            </p:cNvPr>
            <p:cNvSpPr>
              <a:spLocks noChangeAspect="1"/>
            </p:cNvSpPr>
            <p:nvPr/>
          </p:nvSpPr>
          <p:spPr bwMode="auto">
            <a:xfrm>
              <a:off x="337" y="235"/>
              <a:ext cx="9" cy="21"/>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8" name="未知">
              <a:extLst>
                <a:ext uri="{FF2B5EF4-FFF2-40B4-BE49-F238E27FC236}">
                  <a16:creationId xmlns:a16="http://schemas.microsoft.com/office/drawing/2014/main" id="{E7C1CF26-F988-4498-AE4B-B66FD3C4621C}"/>
                </a:ext>
              </a:extLst>
            </p:cNvPr>
            <p:cNvSpPr>
              <a:spLocks noChangeAspect="1"/>
            </p:cNvSpPr>
            <p:nvPr/>
          </p:nvSpPr>
          <p:spPr bwMode="auto">
            <a:xfrm>
              <a:off x="352" y="245"/>
              <a:ext cx="10"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7"/>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9" name="未知">
              <a:extLst>
                <a:ext uri="{FF2B5EF4-FFF2-40B4-BE49-F238E27FC236}">
                  <a16:creationId xmlns:a16="http://schemas.microsoft.com/office/drawing/2014/main" id="{5C40F9C4-9578-4AB1-A879-23549CF13921}"/>
                </a:ext>
              </a:extLst>
            </p:cNvPr>
            <p:cNvSpPr>
              <a:spLocks noChangeAspect="1"/>
            </p:cNvSpPr>
            <p:nvPr/>
          </p:nvSpPr>
          <p:spPr bwMode="auto">
            <a:xfrm>
              <a:off x="368" y="254"/>
              <a:ext cx="10" cy="21"/>
            </a:xfrm>
            <a:custGeom>
              <a:avLst/>
              <a:gdLst>
                <a:gd name="T0" fmla="*/ 14 w 17"/>
                <a:gd name="T1" fmla="*/ 7 h 35"/>
                <a:gd name="T2" fmla="*/ 17 w 17"/>
                <a:gd name="T3" fmla="*/ 14 h 35"/>
                <a:gd name="T4" fmla="*/ 17 w 17"/>
                <a:gd name="T5" fmla="*/ 30 h 35"/>
                <a:gd name="T6" fmla="*/ 14 w 17"/>
                <a:gd name="T7" fmla="*/ 34 h 35"/>
                <a:gd name="T8" fmla="*/ 4 w 17"/>
                <a:gd name="T9" fmla="*/ 28 h 35"/>
                <a:gd name="T10" fmla="*/ 1 w 17"/>
                <a:gd name="T11" fmla="*/ 21 h 35"/>
                <a:gd name="T12" fmla="*/ 1 w 17"/>
                <a:gd name="T13" fmla="*/ 4 h 35"/>
                <a:gd name="T14" fmla="*/ 4 w 17"/>
                <a:gd name="T15" fmla="*/ 1 h 35"/>
                <a:gd name="T16" fmla="*/ 14 w 17"/>
                <a:gd name="T17" fmla="*/ 7 h 35"/>
                <a:gd name="T18" fmla="*/ 14 w 17"/>
                <a:gd name="T19" fmla="*/ 7 h 35"/>
                <a:gd name="T20" fmla="*/ 14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7"/>
                  </a:moveTo>
                  <a:cubicBezTo>
                    <a:pt x="16" y="8"/>
                    <a:pt x="17" y="11"/>
                    <a:pt x="17" y="14"/>
                  </a:cubicBezTo>
                  <a:cubicBezTo>
                    <a:pt x="17" y="30"/>
                    <a:pt x="17" y="30"/>
                    <a:pt x="17" y="30"/>
                  </a:cubicBezTo>
                  <a:cubicBezTo>
                    <a:pt x="17" y="33"/>
                    <a:pt x="16" y="35"/>
                    <a:pt x="14" y="34"/>
                  </a:cubicBezTo>
                  <a:cubicBezTo>
                    <a:pt x="4" y="28"/>
                    <a:pt x="4" y="28"/>
                    <a:pt x="4" y="28"/>
                  </a:cubicBezTo>
                  <a:cubicBezTo>
                    <a:pt x="2" y="27"/>
                    <a:pt x="0" y="24"/>
                    <a:pt x="1" y="21"/>
                  </a:cubicBezTo>
                  <a:cubicBezTo>
                    <a:pt x="1" y="4"/>
                    <a:pt x="1" y="4"/>
                    <a:pt x="1" y="4"/>
                  </a:cubicBezTo>
                  <a:cubicBezTo>
                    <a:pt x="1" y="1"/>
                    <a:pt x="2" y="0"/>
                    <a:pt x="4" y="1"/>
                  </a:cubicBezTo>
                  <a:cubicBezTo>
                    <a:pt x="14" y="7"/>
                    <a:pt x="14" y="7"/>
                    <a:pt x="14" y="7"/>
                  </a:cubicBezTo>
                  <a:cubicBezTo>
                    <a:pt x="14" y="7"/>
                    <a:pt x="14" y="7"/>
                    <a:pt x="14" y="7"/>
                  </a:cubicBezTo>
                  <a:cubicBezTo>
                    <a:pt x="14" y="7"/>
                    <a:pt x="14" y="7"/>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0" name="未知">
              <a:extLst>
                <a:ext uri="{FF2B5EF4-FFF2-40B4-BE49-F238E27FC236}">
                  <a16:creationId xmlns:a16="http://schemas.microsoft.com/office/drawing/2014/main" id="{8A51E92A-9800-4CF7-B65E-B0BAD30E2728}"/>
                </a:ext>
              </a:extLst>
            </p:cNvPr>
            <p:cNvSpPr>
              <a:spLocks noChangeAspect="1"/>
            </p:cNvSpPr>
            <p:nvPr/>
          </p:nvSpPr>
          <p:spPr bwMode="auto">
            <a:xfrm>
              <a:off x="210" y="203"/>
              <a:ext cx="10" cy="22"/>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1" name="未知">
              <a:extLst>
                <a:ext uri="{FF2B5EF4-FFF2-40B4-BE49-F238E27FC236}">
                  <a16:creationId xmlns:a16="http://schemas.microsoft.com/office/drawing/2014/main" id="{F17221D7-AC7F-413C-95D5-24FB6FC95529}"/>
                </a:ext>
              </a:extLst>
            </p:cNvPr>
            <p:cNvSpPr>
              <a:spLocks noChangeAspect="1"/>
            </p:cNvSpPr>
            <p:nvPr/>
          </p:nvSpPr>
          <p:spPr bwMode="auto">
            <a:xfrm>
              <a:off x="226" y="213"/>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4"/>
                    <a:pt x="15" y="35"/>
                    <a:pt x="13" y="34"/>
                  </a:cubicBezTo>
                  <a:cubicBezTo>
                    <a:pt x="4" y="28"/>
                    <a:pt x="4" y="28"/>
                    <a:pt x="4" y="28"/>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2" name="未知">
              <a:extLst>
                <a:ext uri="{FF2B5EF4-FFF2-40B4-BE49-F238E27FC236}">
                  <a16:creationId xmlns:a16="http://schemas.microsoft.com/office/drawing/2014/main" id="{31097E17-E1E4-4517-9536-F139A7B0A3C4}"/>
                </a:ext>
              </a:extLst>
            </p:cNvPr>
            <p:cNvSpPr>
              <a:spLocks noChangeAspect="1"/>
            </p:cNvSpPr>
            <p:nvPr/>
          </p:nvSpPr>
          <p:spPr bwMode="auto">
            <a:xfrm>
              <a:off x="242" y="222"/>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4" y="29"/>
                    <a:pt x="4" y="29"/>
                    <a:pt x="4" y="29"/>
                  </a:cubicBezTo>
                  <a:cubicBezTo>
                    <a:pt x="1" y="28"/>
                    <a:pt x="0" y="24"/>
                    <a:pt x="0" y="21"/>
                  </a:cubicBezTo>
                  <a:cubicBezTo>
                    <a:pt x="0" y="5"/>
                    <a:pt x="0" y="5"/>
                    <a:pt x="0" y="5"/>
                  </a:cubicBezTo>
                  <a:cubicBezTo>
                    <a:pt x="0" y="2"/>
                    <a:pt x="2"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3" name="未知">
              <a:extLst>
                <a:ext uri="{FF2B5EF4-FFF2-40B4-BE49-F238E27FC236}">
                  <a16:creationId xmlns:a16="http://schemas.microsoft.com/office/drawing/2014/main" id="{6ACE8F25-C4B4-4C60-9994-FBC636654805}"/>
                </a:ext>
              </a:extLst>
            </p:cNvPr>
            <p:cNvSpPr>
              <a:spLocks noChangeAspect="1"/>
            </p:cNvSpPr>
            <p:nvPr/>
          </p:nvSpPr>
          <p:spPr bwMode="auto">
            <a:xfrm>
              <a:off x="257" y="231"/>
              <a:ext cx="11" cy="22"/>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4" name="未知">
              <a:extLst>
                <a:ext uri="{FF2B5EF4-FFF2-40B4-BE49-F238E27FC236}">
                  <a16:creationId xmlns:a16="http://schemas.microsoft.com/office/drawing/2014/main" id="{1647F42C-707E-43D7-89C0-419593FCAA5F}"/>
                </a:ext>
              </a:extLst>
            </p:cNvPr>
            <p:cNvSpPr>
              <a:spLocks noChangeAspect="1"/>
            </p:cNvSpPr>
            <p:nvPr/>
          </p:nvSpPr>
          <p:spPr bwMode="auto">
            <a:xfrm>
              <a:off x="273" y="241"/>
              <a:ext cx="11" cy="21"/>
            </a:xfrm>
            <a:custGeom>
              <a:avLst/>
              <a:gdLst>
                <a:gd name="T0" fmla="*/ 13 w 17"/>
                <a:gd name="T1" fmla="*/ 7 h 35"/>
                <a:gd name="T2" fmla="*/ 17 w 17"/>
                <a:gd name="T3" fmla="*/ 14 h 35"/>
                <a:gd name="T4" fmla="*/ 17 w 17"/>
                <a:gd name="T5" fmla="*/ 30 h 35"/>
                <a:gd name="T6" fmla="*/ 13 w 17"/>
                <a:gd name="T7" fmla="*/ 34 h 35"/>
                <a:gd name="T8" fmla="*/ 3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3" y="28"/>
                    <a:pt x="3" y="28"/>
                    <a:pt x="3" y="28"/>
                  </a:cubicBezTo>
                  <a:cubicBezTo>
                    <a:pt x="1" y="27"/>
                    <a:pt x="0" y="24"/>
                    <a:pt x="0" y="21"/>
                  </a:cubicBezTo>
                  <a:cubicBezTo>
                    <a:pt x="0" y="5"/>
                    <a:pt x="0" y="5"/>
                    <a:pt x="0" y="5"/>
                  </a:cubicBezTo>
                  <a:cubicBezTo>
                    <a:pt x="0" y="1"/>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5" name="未知">
              <a:extLst>
                <a:ext uri="{FF2B5EF4-FFF2-40B4-BE49-F238E27FC236}">
                  <a16:creationId xmlns:a16="http://schemas.microsoft.com/office/drawing/2014/main" id="{F13E3F0F-A515-4B0B-AA12-A3AE0668927E}"/>
                </a:ext>
              </a:extLst>
            </p:cNvPr>
            <p:cNvSpPr>
              <a:spLocks noChangeAspect="1"/>
            </p:cNvSpPr>
            <p:nvPr/>
          </p:nvSpPr>
          <p:spPr bwMode="auto">
            <a:xfrm>
              <a:off x="289" y="250"/>
              <a:ext cx="10" cy="21"/>
            </a:xfrm>
            <a:custGeom>
              <a:avLst/>
              <a:gdLst>
                <a:gd name="T0" fmla="*/ 13 w 17"/>
                <a:gd name="T1" fmla="*/ 7 h 35"/>
                <a:gd name="T2" fmla="*/ 17 w 17"/>
                <a:gd name="T3" fmla="*/ 15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6" name="未知">
              <a:extLst>
                <a:ext uri="{FF2B5EF4-FFF2-40B4-BE49-F238E27FC236}">
                  <a16:creationId xmlns:a16="http://schemas.microsoft.com/office/drawing/2014/main" id="{51F66E82-9DCA-45DF-AFD4-8F8FB6FB4553}"/>
                </a:ext>
              </a:extLst>
            </p:cNvPr>
            <p:cNvSpPr>
              <a:spLocks noChangeAspect="1"/>
            </p:cNvSpPr>
            <p:nvPr/>
          </p:nvSpPr>
          <p:spPr bwMode="auto">
            <a:xfrm>
              <a:off x="305" y="260"/>
              <a:ext cx="10" cy="21"/>
            </a:xfrm>
            <a:custGeom>
              <a:avLst/>
              <a:gdLst>
                <a:gd name="T0" fmla="*/ 13 w 17"/>
                <a:gd name="T1" fmla="*/ 6 h 35"/>
                <a:gd name="T2" fmla="*/ 17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7" name="未知">
              <a:extLst>
                <a:ext uri="{FF2B5EF4-FFF2-40B4-BE49-F238E27FC236}">
                  <a16:creationId xmlns:a16="http://schemas.microsoft.com/office/drawing/2014/main" id="{4233DFB4-AA64-4713-BBA6-80F844021491}"/>
                </a:ext>
              </a:extLst>
            </p:cNvPr>
            <p:cNvSpPr>
              <a:spLocks noChangeAspect="1"/>
            </p:cNvSpPr>
            <p:nvPr/>
          </p:nvSpPr>
          <p:spPr bwMode="auto">
            <a:xfrm>
              <a:off x="321" y="269"/>
              <a:ext cx="10" cy="21"/>
            </a:xfrm>
            <a:custGeom>
              <a:avLst/>
              <a:gdLst>
                <a:gd name="T0" fmla="*/ 13 w 17"/>
                <a:gd name="T1" fmla="*/ 6 h 35"/>
                <a:gd name="T2" fmla="*/ 16 w 17"/>
                <a:gd name="T3" fmla="*/ 14 h 35"/>
                <a:gd name="T4" fmla="*/ 16 w 17"/>
                <a:gd name="T5" fmla="*/ 30 h 35"/>
                <a:gd name="T6" fmla="*/ 13 w 17"/>
                <a:gd name="T7" fmla="*/ 34 h 35"/>
                <a:gd name="T8" fmla="*/ 3 w 17"/>
                <a:gd name="T9" fmla="*/ 28 h 35"/>
                <a:gd name="T10" fmla="*/ 0 w 17"/>
                <a:gd name="T11" fmla="*/ 21 h 35"/>
                <a:gd name="T12" fmla="*/ 0 w 17"/>
                <a:gd name="T13" fmla="*/ 4 h 35"/>
                <a:gd name="T14" fmla="*/ 3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8" name="未知">
              <a:extLst>
                <a:ext uri="{FF2B5EF4-FFF2-40B4-BE49-F238E27FC236}">
                  <a16:creationId xmlns:a16="http://schemas.microsoft.com/office/drawing/2014/main" id="{7F7E7710-61A7-4812-8B3F-93425758FB59}"/>
                </a:ext>
              </a:extLst>
            </p:cNvPr>
            <p:cNvSpPr>
              <a:spLocks noChangeAspect="1"/>
            </p:cNvSpPr>
            <p:nvPr/>
          </p:nvSpPr>
          <p:spPr bwMode="auto">
            <a:xfrm>
              <a:off x="337" y="278"/>
              <a:ext cx="9" cy="21"/>
            </a:xfrm>
            <a:custGeom>
              <a:avLst/>
              <a:gdLst>
                <a:gd name="T0" fmla="*/ 13 w 16"/>
                <a:gd name="T1" fmla="*/ 7 h 35"/>
                <a:gd name="T2" fmla="*/ 16 w 16"/>
                <a:gd name="T3" fmla="*/ 14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1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1"/>
                    <a:pt x="16" y="14"/>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9" name="未知">
              <a:extLst>
                <a:ext uri="{FF2B5EF4-FFF2-40B4-BE49-F238E27FC236}">
                  <a16:creationId xmlns:a16="http://schemas.microsoft.com/office/drawing/2014/main" id="{2E060616-49B0-425D-8B55-F75D0F99A5FD}"/>
                </a:ext>
              </a:extLst>
            </p:cNvPr>
            <p:cNvSpPr>
              <a:spLocks noChangeAspect="1"/>
            </p:cNvSpPr>
            <p:nvPr/>
          </p:nvSpPr>
          <p:spPr bwMode="auto">
            <a:xfrm>
              <a:off x="352" y="287"/>
              <a:ext cx="10" cy="21"/>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0" name="未知">
              <a:extLst>
                <a:ext uri="{FF2B5EF4-FFF2-40B4-BE49-F238E27FC236}">
                  <a16:creationId xmlns:a16="http://schemas.microsoft.com/office/drawing/2014/main" id="{17A43DDD-0495-487C-9AD8-2BB98535A156}"/>
                </a:ext>
              </a:extLst>
            </p:cNvPr>
            <p:cNvSpPr>
              <a:spLocks noChangeAspect="1"/>
            </p:cNvSpPr>
            <p:nvPr/>
          </p:nvSpPr>
          <p:spPr bwMode="auto">
            <a:xfrm>
              <a:off x="368" y="297"/>
              <a:ext cx="10" cy="21"/>
            </a:xfrm>
            <a:custGeom>
              <a:avLst/>
              <a:gdLst>
                <a:gd name="T0" fmla="*/ 14 w 17"/>
                <a:gd name="T1" fmla="*/ 6 h 35"/>
                <a:gd name="T2" fmla="*/ 17 w 17"/>
                <a:gd name="T3" fmla="*/ 14 h 35"/>
                <a:gd name="T4" fmla="*/ 17 w 17"/>
                <a:gd name="T5" fmla="*/ 30 h 35"/>
                <a:gd name="T6" fmla="*/ 14 w 17"/>
                <a:gd name="T7" fmla="*/ 33 h 35"/>
                <a:gd name="T8" fmla="*/ 4 w 17"/>
                <a:gd name="T9" fmla="*/ 28 h 35"/>
                <a:gd name="T10" fmla="*/ 1 w 17"/>
                <a:gd name="T11" fmla="*/ 20 h 35"/>
                <a:gd name="T12" fmla="*/ 1 w 17"/>
                <a:gd name="T13" fmla="*/ 4 h 35"/>
                <a:gd name="T14" fmla="*/ 4 w 17"/>
                <a:gd name="T15" fmla="*/ 1 h 35"/>
                <a:gd name="T16" fmla="*/ 14 w 17"/>
                <a:gd name="T17" fmla="*/ 6 h 35"/>
                <a:gd name="T18" fmla="*/ 14 w 17"/>
                <a:gd name="T19" fmla="*/ 6 h 35"/>
                <a:gd name="T20" fmla="*/ 14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6"/>
                  </a:moveTo>
                  <a:cubicBezTo>
                    <a:pt x="16" y="8"/>
                    <a:pt x="17" y="11"/>
                    <a:pt x="17" y="14"/>
                  </a:cubicBezTo>
                  <a:cubicBezTo>
                    <a:pt x="17" y="30"/>
                    <a:pt x="17" y="30"/>
                    <a:pt x="17" y="30"/>
                  </a:cubicBezTo>
                  <a:cubicBezTo>
                    <a:pt x="17" y="33"/>
                    <a:pt x="16" y="35"/>
                    <a:pt x="14" y="33"/>
                  </a:cubicBezTo>
                  <a:cubicBezTo>
                    <a:pt x="4" y="28"/>
                    <a:pt x="4" y="28"/>
                    <a:pt x="4" y="28"/>
                  </a:cubicBezTo>
                  <a:cubicBezTo>
                    <a:pt x="2" y="27"/>
                    <a:pt x="0" y="23"/>
                    <a:pt x="1" y="20"/>
                  </a:cubicBezTo>
                  <a:cubicBezTo>
                    <a:pt x="1" y="4"/>
                    <a:pt x="1" y="4"/>
                    <a:pt x="1" y="4"/>
                  </a:cubicBezTo>
                  <a:cubicBezTo>
                    <a:pt x="1" y="1"/>
                    <a:pt x="2" y="0"/>
                    <a:pt x="4" y="1"/>
                  </a:cubicBezTo>
                  <a:cubicBezTo>
                    <a:pt x="14" y="6"/>
                    <a:pt x="14" y="6"/>
                    <a:pt x="14" y="6"/>
                  </a:cubicBezTo>
                  <a:cubicBezTo>
                    <a:pt x="14" y="6"/>
                    <a:pt x="14" y="6"/>
                    <a:pt x="14" y="6"/>
                  </a:cubicBezTo>
                  <a:cubicBezTo>
                    <a:pt x="14" y="6"/>
                    <a:pt x="14" y="6"/>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1" name="未知">
              <a:extLst>
                <a:ext uri="{FF2B5EF4-FFF2-40B4-BE49-F238E27FC236}">
                  <a16:creationId xmlns:a16="http://schemas.microsoft.com/office/drawing/2014/main" id="{FB5D0640-BA52-4A4C-9354-8CDAC064CEAB}"/>
                </a:ext>
              </a:extLst>
            </p:cNvPr>
            <p:cNvSpPr>
              <a:spLocks noChangeAspect="1"/>
            </p:cNvSpPr>
            <p:nvPr/>
          </p:nvSpPr>
          <p:spPr bwMode="auto">
            <a:xfrm>
              <a:off x="210" y="246"/>
              <a:ext cx="10" cy="21"/>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2" name="未知">
              <a:extLst>
                <a:ext uri="{FF2B5EF4-FFF2-40B4-BE49-F238E27FC236}">
                  <a16:creationId xmlns:a16="http://schemas.microsoft.com/office/drawing/2014/main" id="{F9E67FA6-47D1-4B3B-A38B-CF5B79E9FB4A}"/>
                </a:ext>
              </a:extLst>
            </p:cNvPr>
            <p:cNvSpPr>
              <a:spLocks noChangeAspect="1"/>
            </p:cNvSpPr>
            <p:nvPr/>
          </p:nvSpPr>
          <p:spPr bwMode="auto">
            <a:xfrm>
              <a:off x="226" y="255"/>
              <a:ext cx="10" cy="22"/>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3" name="未知">
              <a:extLst>
                <a:ext uri="{FF2B5EF4-FFF2-40B4-BE49-F238E27FC236}">
                  <a16:creationId xmlns:a16="http://schemas.microsoft.com/office/drawing/2014/main" id="{8B5E3990-F4E1-4F0E-BBB8-336A912970C5}"/>
                </a:ext>
              </a:extLst>
            </p:cNvPr>
            <p:cNvSpPr>
              <a:spLocks noChangeAspect="1"/>
            </p:cNvSpPr>
            <p:nvPr/>
          </p:nvSpPr>
          <p:spPr bwMode="auto">
            <a:xfrm>
              <a:off x="242" y="264"/>
              <a:ext cx="10" cy="22"/>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4" name="未知">
              <a:extLst>
                <a:ext uri="{FF2B5EF4-FFF2-40B4-BE49-F238E27FC236}">
                  <a16:creationId xmlns:a16="http://schemas.microsoft.com/office/drawing/2014/main" id="{BA44997B-933D-485D-A130-D5F685E79AC2}"/>
                </a:ext>
              </a:extLst>
            </p:cNvPr>
            <p:cNvSpPr>
              <a:spLocks noChangeAspect="1"/>
            </p:cNvSpPr>
            <p:nvPr/>
          </p:nvSpPr>
          <p:spPr bwMode="auto">
            <a:xfrm>
              <a:off x="257" y="274"/>
              <a:ext cx="11" cy="21"/>
            </a:xfrm>
            <a:custGeom>
              <a:avLst/>
              <a:gdLst>
                <a:gd name="T0" fmla="*/ 13 w 17"/>
                <a:gd name="T1" fmla="*/ 6 h 34"/>
                <a:gd name="T2" fmla="*/ 17 w 17"/>
                <a:gd name="T3" fmla="*/ 14 h 34"/>
                <a:gd name="T4" fmla="*/ 17 w 17"/>
                <a:gd name="T5" fmla="*/ 30 h 34"/>
                <a:gd name="T6" fmla="*/ 13 w 17"/>
                <a:gd name="T7" fmla="*/ 33 h 34"/>
                <a:gd name="T8" fmla="*/ 4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4" y="28"/>
                    <a:pt x="4" y="28"/>
                    <a:pt x="4"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5" name="未知">
              <a:extLst>
                <a:ext uri="{FF2B5EF4-FFF2-40B4-BE49-F238E27FC236}">
                  <a16:creationId xmlns:a16="http://schemas.microsoft.com/office/drawing/2014/main" id="{C2C5F682-38DC-499D-8C0B-FE50A6831073}"/>
                </a:ext>
              </a:extLst>
            </p:cNvPr>
            <p:cNvSpPr>
              <a:spLocks noChangeAspect="1"/>
            </p:cNvSpPr>
            <p:nvPr/>
          </p:nvSpPr>
          <p:spPr bwMode="auto">
            <a:xfrm>
              <a:off x="273" y="283"/>
              <a:ext cx="11" cy="22"/>
            </a:xfrm>
            <a:custGeom>
              <a:avLst/>
              <a:gdLst>
                <a:gd name="T0" fmla="*/ 13 w 17"/>
                <a:gd name="T1" fmla="*/ 6 h 35"/>
                <a:gd name="T2" fmla="*/ 17 w 17"/>
                <a:gd name="T3" fmla="*/ 14 h 35"/>
                <a:gd name="T4" fmla="*/ 17 w 17"/>
                <a:gd name="T5" fmla="*/ 30 h 35"/>
                <a:gd name="T6" fmla="*/ 13 w 17"/>
                <a:gd name="T7" fmla="*/ 34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3" y="28"/>
                    <a:pt x="3" y="28"/>
                    <a:pt x="3" y="28"/>
                  </a:cubicBezTo>
                  <a:cubicBezTo>
                    <a:pt x="1" y="27"/>
                    <a:pt x="0" y="24"/>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6" name="未知">
              <a:extLst>
                <a:ext uri="{FF2B5EF4-FFF2-40B4-BE49-F238E27FC236}">
                  <a16:creationId xmlns:a16="http://schemas.microsoft.com/office/drawing/2014/main" id="{7E96501D-007C-4203-93A9-C14B96D6743B}"/>
                </a:ext>
              </a:extLst>
            </p:cNvPr>
            <p:cNvSpPr>
              <a:spLocks noChangeAspect="1"/>
            </p:cNvSpPr>
            <p:nvPr/>
          </p:nvSpPr>
          <p:spPr bwMode="auto">
            <a:xfrm>
              <a:off x="289" y="292"/>
              <a:ext cx="10" cy="22"/>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7" name="未知">
              <a:extLst>
                <a:ext uri="{FF2B5EF4-FFF2-40B4-BE49-F238E27FC236}">
                  <a16:creationId xmlns:a16="http://schemas.microsoft.com/office/drawing/2014/main" id="{8996AF65-1188-4FF9-AF50-FA637906CE26}"/>
                </a:ext>
              </a:extLst>
            </p:cNvPr>
            <p:cNvSpPr>
              <a:spLocks noChangeAspect="1"/>
            </p:cNvSpPr>
            <p:nvPr/>
          </p:nvSpPr>
          <p:spPr bwMode="auto">
            <a:xfrm>
              <a:off x="305" y="302"/>
              <a:ext cx="10" cy="21"/>
            </a:xfrm>
            <a:custGeom>
              <a:avLst/>
              <a:gdLst>
                <a:gd name="T0" fmla="*/ 13 w 17"/>
                <a:gd name="T1" fmla="*/ 7 h 35"/>
                <a:gd name="T2" fmla="*/ 17 w 17"/>
                <a:gd name="T3" fmla="*/ 15 h 35"/>
                <a:gd name="T4" fmla="*/ 16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8" name="未知">
              <a:extLst>
                <a:ext uri="{FF2B5EF4-FFF2-40B4-BE49-F238E27FC236}">
                  <a16:creationId xmlns:a16="http://schemas.microsoft.com/office/drawing/2014/main" id="{E47E4925-E6DF-4F0A-A9AC-BA6926C0F7BD}"/>
                </a:ext>
              </a:extLst>
            </p:cNvPr>
            <p:cNvSpPr>
              <a:spLocks noChangeAspect="1"/>
            </p:cNvSpPr>
            <p:nvPr/>
          </p:nvSpPr>
          <p:spPr bwMode="auto">
            <a:xfrm>
              <a:off x="321" y="311"/>
              <a:ext cx="10" cy="22"/>
            </a:xfrm>
            <a:custGeom>
              <a:avLst/>
              <a:gdLst>
                <a:gd name="T0" fmla="*/ 13 w 17"/>
                <a:gd name="T1" fmla="*/ 6 h 35"/>
                <a:gd name="T2" fmla="*/ 16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3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9" name="未知">
              <a:extLst>
                <a:ext uri="{FF2B5EF4-FFF2-40B4-BE49-F238E27FC236}">
                  <a16:creationId xmlns:a16="http://schemas.microsoft.com/office/drawing/2014/main" id="{7A8BE802-91DF-45AC-9F1D-27EF7E7021CD}"/>
                </a:ext>
              </a:extLst>
            </p:cNvPr>
            <p:cNvSpPr>
              <a:spLocks noChangeAspect="1"/>
            </p:cNvSpPr>
            <p:nvPr/>
          </p:nvSpPr>
          <p:spPr bwMode="auto">
            <a:xfrm>
              <a:off x="337" y="320"/>
              <a:ext cx="9" cy="22"/>
            </a:xfrm>
            <a:custGeom>
              <a:avLst/>
              <a:gdLst>
                <a:gd name="T0" fmla="*/ 13 w 16"/>
                <a:gd name="T1" fmla="*/ 7 h 35"/>
                <a:gd name="T2" fmla="*/ 16 w 16"/>
                <a:gd name="T3" fmla="*/ 14 h 35"/>
                <a:gd name="T4" fmla="*/ 16 w 16"/>
                <a:gd name="T5" fmla="*/ 30 h 35"/>
                <a:gd name="T6" fmla="*/ 13 w 16"/>
                <a:gd name="T7" fmla="*/ 34 h 35"/>
                <a:gd name="T8" fmla="*/ 3 w 16"/>
                <a:gd name="T9" fmla="*/ 28 h 35"/>
                <a:gd name="T10" fmla="*/ 0 w 16"/>
                <a:gd name="T11" fmla="*/ 21 h 35"/>
                <a:gd name="T12" fmla="*/ 0 w 16"/>
                <a:gd name="T13" fmla="*/ 5 h 35"/>
                <a:gd name="T14" fmla="*/ 3 w 16"/>
                <a:gd name="T15" fmla="*/ 1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1"/>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0" name="未知">
              <a:extLst>
                <a:ext uri="{FF2B5EF4-FFF2-40B4-BE49-F238E27FC236}">
                  <a16:creationId xmlns:a16="http://schemas.microsoft.com/office/drawing/2014/main" id="{3AB3790C-E945-4023-9330-757D8D70D117}"/>
                </a:ext>
              </a:extLst>
            </p:cNvPr>
            <p:cNvSpPr>
              <a:spLocks noChangeAspect="1"/>
            </p:cNvSpPr>
            <p:nvPr/>
          </p:nvSpPr>
          <p:spPr bwMode="auto">
            <a:xfrm>
              <a:off x="352" y="330"/>
              <a:ext cx="10" cy="21"/>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1" name="未知">
              <a:extLst>
                <a:ext uri="{FF2B5EF4-FFF2-40B4-BE49-F238E27FC236}">
                  <a16:creationId xmlns:a16="http://schemas.microsoft.com/office/drawing/2014/main" id="{C15B3447-5F7C-4825-95DC-8DA4BF68E7E4}"/>
                </a:ext>
              </a:extLst>
            </p:cNvPr>
            <p:cNvSpPr>
              <a:spLocks noChangeAspect="1"/>
            </p:cNvSpPr>
            <p:nvPr/>
          </p:nvSpPr>
          <p:spPr bwMode="auto">
            <a:xfrm>
              <a:off x="368" y="339"/>
              <a:ext cx="10" cy="22"/>
            </a:xfrm>
            <a:custGeom>
              <a:avLst/>
              <a:gdLst>
                <a:gd name="T0" fmla="*/ 14 w 17"/>
                <a:gd name="T1" fmla="*/ 6 h 35"/>
                <a:gd name="T2" fmla="*/ 17 w 17"/>
                <a:gd name="T3" fmla="*/ 14 h 35"/>
                <a:gd name="T4" fmla="*/ 17 w 17"/>
                <a:gd name="T5" fmla="*/ 30 h 35"/>
                <a:gd name="T6" fmla="*/ 14 w 17"/>
                <a:gd name="T7" fmla="*/ 33 h 35"/>
                <a:gd name="T8" fmla="*/ 4 w 17"/>
                <a:gd name="T9" fmla="*/ 28 h 35"/>
                <a:gd name="T10" fmla="*/ 1 w 17"/>
                <a:gd name="T11" fmla="*/ 20 h 35"/>
                <a:gd name="T12" fmla="*/ 1 w 17"/>
                <a:gd name="T13" fmla="*/ 4 h 35"/>
                <a:gd name="T14" fmla="*/ 4 w 17"/>
                <a:gd name="T15" fmla="*/ 1 h 35"/>
                <a:gd name="T16" fmla="*/ 14 w 17"/>
                <a:gd name="T17" fmla="*/ 6 h 35"/>
                <a:gd name="T18" fmla="*/ 14 w 17"/>
                <a:gd name="T19" fmla="*/ 6 h 35"/>
                <a:gd name="T20" fmla="*/ 14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6"/>
                  </a:moveTo>
                  <a:cubicBezTo>
                    <a:pt x="16" y="7"/>
                    <a:pt x="17" y="11"/>
                    <a:pt x="17" y="14"/>
                  </a:cubicBezTo>
                  <a:cubicBezTo>
                    <a:pt x="17" y="30"/>
                    <a:pt x="17" y="30"/>
                    <a:pt x="17" y="30"/>
                  </a:cubicBezTo>
                  <a:cubicBezTo>
                    <a:pt x="17" y="33"/>
                    <a:pt x="16" y="35"/>
                    <a:pt x="14" y="33"/>
                  </a:cubicBezTo>
                  <a:cubicBezTo>
                    <a:pt x="4" y="28"/>
                    <a:pt x="4" y="28"/>
                    <a:pt x="4" y="28"/>
                  </a:cubicBezTo>
                  <a:cubicBezTo>
                    <a:pt x="2" y="27"/>
                    <a:pt x="0" y="23"/>
                    <a:pt x="1" y="20"/>
                  </a:cubicBezTo>
                  <a:cubicBezTo>
                    <a:pt x="1" y="4"/>
                    <a:pt x="1" y="4"/>
                    <a:pt x="1" y="4"/>
                  </a:cubicBezTo>
                  <a:cubicBezTo>
                    <a:pt x="1" y="1"/>
                    <a:pt x="2" y="0"/>
                    <a:pt x="4" y="1"/>
                  </a:cubicBezTo>
                  <a:cubicBezTo>
                    <a:pt x="14" y="6"/>
                    <a:pt x="14" y="6"/>
                    <a:pt x="14" y="6"/>
                  </a:cubicBezTo>
                  <a:cubicBezTo>
                    <a:pt x="14" y="6"/>
                    <a:pt x="14" y="6"/>
                    <a:pt x="14" y="6"/>
                  </a:cubicBezTo>
                  <a:cubicBezTo>
                    <a:pt x="14" y="6"/>
                    <a:pt x="14" y="6"/>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2" name="未知">
              <a:extLst>
                <a:ext uri="{FF2B5EF4-FFF2-40B4-BE49-F238E27FC236}">
                  <a16:creationId xmlns:a16="http://schemas.microsoft.com/office/drawing/2014/main" id="{FA502BBC-E5DF-4C8F-A073-7A10D302C1BD}"/>
                </a:ext>
              </a:extLst>
            </p:cNvPr>
            <p:cNvSpPr>
              <a:spLocks noChangeAspect="1"/>
            </p:cNvSpPr>
            <p:nvPr/>
          </p:nvSpPr>
          <p:spPr bwMode="auto">
            <a:xfrm>
              <a:off x="210" y="286"/>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4" y="29"/>
                    <a:pt x="4" y="29"/>
                    <a:pt x="4" y="29"/>
                  </a:cubicBezTo>
                  <a:cubicBezTo>
                    <a:pt x="1" y="28"/>
                    <a:pt x="0" y="24"/>
                    <a:pt x="0" y="21"/>
                  </a:cubicBezTo>
                  <a:cubicBezTo>
                    <a:pt x="0" y="5"/>
                    <a:pt x="0" y="5"/>
                    <a:pt x="0" y="5"/>
                  </a:cubicBezTo>
                  <a:cubicBezTo>
                    <a:pt x="0" y="2"/>
                    <a:pt x="2"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3" name="未知">
              <a:extLst>
                <a:ext uri="{FF2B5EF4-FFF2-40B4-BE49-F238E27FC236}">
                  <a16:creationId xmlns:a16="http://schemas.microsoft.com/office/drawing/2014/main" id="{0AE72F8C-A045-4B94-BB67-AF7350299DF7}"/>
                </a:ext>
              </a:extLst>
            </p:cNvPr>
            <p:cNvSpPr>
              <a:spLocks noChangeAspect="1"/>
            </p:cNvSpPr>
            <p:nvPr/>
          </p:nvSpPr>
          <p:spPr bwMode="auto">
            <a:xfrm>
              <a:off x="226" y="295"/>
              <a:ext cx="10" cy="22"/>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4" name="未知">
              <a:extLst>
                <a:ext uri="{FF2B5EF4-FFF2-40B4-BE49-F238E27FC236}">
                  <a16:creationId xmlns:a16="http://schemas.microsoft.com/office/drawing/2014/main" id="{9CBAFD95-ACDC-4132-B8FD-8203A63823F1}"/>
                </a:ext>
              </a:extLst>
            </p:cNvPr>
            <p:cNvSpPr>
              <a:spLocks noChangeAspect="1"/>
            </p:cNvSpPr>
            <p:nvPr/>
          </p:nvSpPr>
          <p:spPr bwMode="auto">
            <a:xfrm>
              <a:off x="242" y="305"/>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5" name="未知">
              <a:extLst>
                <a:ext uri="{FF2B5EF4-FFF2-40B4-BE49-F238E27FC236}">
                  <a16:creationId xmlns:a16="http://schemas.microsoft.com/office/drawing/2014/main" id="{90E735D4-A8C9-4F18-BA81-17B37DBDB525}"/>
                </a:ext>
              </a:extLst>
            </p:cNvPr>
            <p:cNvSpPr>
              <a:spLocks noChangeAspect="1"/>
            </p:cNvSpPr>
            <p:nvPr/>
          </p:nvSpPr>
          <p:spPr bwMode="auto">
            <a:xfrm>
              <a:off x="257" y="314"/>
              <a:ext cx="11"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6" name="未知">
              <a:extLst>
                <a:ext uri="{FF2B5EF4-FFF2-40B4-BE49-F238E27FC236}">
                  <a16:creationId xmlns:a16="http://schemas.microsoft.com/office/drawing/2014/main" id="{6B919A8E-1C1E-4E97-B92D-2F774897651A}"/>
                </a:ext>
              </a:extLst>
            </p:cNvPr>
            <p:cNvSpPr>
              <a:spLocks noChangeAspect="1"/>
            </p:cNvSpPr>
            <p:nvPr/>
          </p:nvSpPr>
          <p:spPr bwMode="auto">
            <a:xfrm>
              <a:off x="273" y="323"/>
              <a:ext cx="11" cy="21"/>
            </a:xfrm>
            <a:custGeom>
              <a:avLst/>
              <a:gdLst>
                <a:gd name="T0" fmla="*/ 13 w 17"/>
                <a:gd name="T1" fmla="*/ 6 h 34"/>
                <a:gd name="T2" fmla="*/ 17 w 17"/>
                <a:gd name="T3" fmla="*/ 14 h 34"/>
                <a:gd name="T4" fmla="*/ 17 w 17"/>
                <a:gd name="T5" fmla="*/ 30 h 34"/>
                <a:gd name="T6" fmla="*/ 13 w 17"/>
                <a:gd name="T7" fmla="*/ 33 h 34"/>
                <a:gd name="T8" fmla="*/ 3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7" name="未知">
              <a:extLst>
                <a:ext uri="{FF2B5EF4-FFF2-40B4-BE49-F238E27FC236}">
                  <a16:creationId xmlns:a16="http://schemas.microsoft.com/office/drawing/2014/main" id="{02910DB7-554F-4FBF-8123-65D4B82CE95B}"/>
                </a:ext>
              </a:extLst>
            </p:cNvPr>
            <p:cNvSpPr>
              <a:spLocks noChangeAspect="1"/>
            </p:cNvSpPr>
            <p:nvPr/>
          </p:nvSpPr>
          <p:spPr bwMode="auto">
            <a:xfrm>
              <a:off x="289" y="333"/>
              <a:ext cx="10" cy="21"/>
            </a:xfrm>
            <a:custGeom>
              <a:avLst/>
              <a:gdLst>
                <a:gd name="T0" fmla="*/ 13 w 17"/>
                <a:gd name="T1" fmla="*/ 6 h 35"/>
                <a:gd name="T2" fmla="*/ 17 w 17"/>
                <a:gd name="T3" fmla="*/ 14 h 35"/>
                <a:gd name="T4" fmla="*/ 17 w 17"/>
                <a:gd name="T5" fmla="*/ 30 h 35"/>
                <a:gd name="T6" fmla="*/ 13 w 17"/>
                <a:gd name="T7" fmla="*/ 34 h 35"/>
                <a:gd name="T8" fmla="*/ 3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3" y="28"/>
                    <a:pt x="3" y="28"/>
                    <a:pt x="3"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8" name="未知">
              <a:extLst>
                <a:ext uri="{FF2B5EF4-FFF2-40B4-BE49-F238E27FC236}">
                  <a16:creationId xmlns:a16="http://schemas.microsoft.com/office/drawing/2014/main" id="{E76D0141-E63F-4985-92AC-E3D2C6225925}"/>
                </a:ext>
              </a:extLst>
            </p:cNvPr>
            <p:cNvSpPr>
              <a:spLocks noChangeAspect="1"/>
            </p:cNvSpPr>
            <p:nvPr/>
          </p:nvSpPr>
          <p:spPr bwMode="auto">
            <a:xfrm>
              <a:off x="305" y="342"/>
              <a:ext cx="10" cy="21"/>
            </a:xfrm>
            <a:custGeom>
              <a:avLst/>
              <a:gdLst>
                <a:gd name="T0" fmla="*/ 13 w 17"/>
                <a:gd name="T1" fmla="*/ 7 h 35"/>
                <a:gd name="T2" fmla="*/ 17 w 17"/>
                <a:gd name="T3" fmla="*/ 14 h 35"/>
                <a:gd name="T4" fmla="*/ 16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9" name="未知">
              <a:extLst>
                <a:ext uri="{FF2B5EF4-FFF2-40B4-BE49-F238E27FC236}">
                  <a16:creationId xmlns:a16="http://schemas.microsoft.com/office/drawing/2014/main" id="{BF09AD22-4FC0-451C-89E3-077C87E3D973}"/>
                </a:ext>
              </a:extLst>
            </p:cNvPr>
            <p:cNvSpPr>
              <a:spLocks noChangeAspect="1"/>
            </p:cNvSpPr>
            <p:nvPr/>
          </p:nvSpPr>
          <p:spPr bwMode="auto">
            <a:xfrm>
              <a:off x="321" y="351"/>
              <a:ext cx="10" cy="21"/>
            </a:xfrm>
            <a:custGeom>
              <a:avLst/>
              <a:gdLst>
                <a:gd name="T0" fmla="*/ 13 w 17"/>
                <a:gd name="T1" fmla="*/ 7 h 35"/>
                <a:gd name="T2" fmla="*/ 16 w 17"/>
                <a:gd name="T3" fmla="*/ 15 h 35"/>
                <a:gd name="T4" fmla="*/ 16 w 17"/>
                <a:gd name="T5" fmla="*/ 31 h 35"/>
                <a:gd name="T6" fmla="*/ 13 w 17"/>
                <a:gd name="T7" fmla="*/ 34 h 35"/>
                <a:gd name="T8" fmla="*/ 3 w 17"/>
                <a:gd name="T9" fmla="*/ 29 h 35"/>
                <a:gd name="T10" fmla="*/ 0 w 17"/>
                <a:gd name="T11" fmla="*/ 21 h 35"/>
                <a:gd name="T12" fmla="*/ 0 w 17"/>
                <a:gd name="T13" fmla="*/ 5 h 35"/>
                <a:gd name="T14" fmla="*/ 3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0" name="未知">
              <a:extLst>
                <a:ext uri="{FF2B5EF4-FFF2-40B4-BE49-F238E27FC236}">
                  <a16:creationId xmlns:a16="http://schemas.microsoft.com/office/drawing/2014/main" id="{97B8A00B-D8D1-4E55-9BB0-73AFB38BFF9C}"/>
                </a:ext>
              </a:extLst>
            </p:cNvPr>
            <p:cNvSpPr>
              <a:spLocks noChangeAspect="1"/>
            </p:cNvSpPr>
            <p:nvPr/>
          </p:nvSpPr>
          <p:spPr bwMode="auto">
            <a:xfrm>
              <a:off x="337" y="361"/>
              <a:ext cx="9"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8"/>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1" name="未知">
              <a:extLst>
                <a:ext uri="{FF2B5EF4-FFF2-40B4-BE49-F238E27FC236}">
                  <a16:creationId xmlns:a16="http://schemas.microsoft.com/office/drawing/2014/main" id="{25FAD6C2-7A71-4DA7-BD4B-E26023BD8D21}"/>
                </a:ext>
              </a:extLst>
            </p:cNvPr>
            <p:cNvSpPr>
              <a:spLocks noChangeAspect="1"/>
            </p:cNvSpPr>
            <p:nvPr/>
          </p:nvSpPr>
          <p:spPr bwMode="auto">
            <a:xfrm>
              <a:off x="352" y="370"/>
              <a:ext cx="10" cy="21"/>
            </a:xfrm>
            <a:custGeom>
              <a:avLst/>
              <a:gdLst>
                <a:gd name="T0" fmla="*/ 13 w 16"/>
                <a:gd name="T1" fmla="*/ 7 h 35"/>
                <a:gd name="T2" fmla="*/ 16 w 16"/>
                <a:gd name="T3" fmla="*/ 14 h 35"/>
                <a:gd name="T4" fmla="*/ 16 w 16"/>
                <a:gd name="T5" fmla="*/ 30 h 35"/>
                <a:gd name="T6" fmla="*/ 13 w 16"/>
                <a:gd name="T7" fmla="*/ 34 h 35"/>
                <a:gd name="T8" fmla="*/ 3 w 16"/>
                <a:gd name="T9" fmla="*/ 28 h 35"/>
                <a:gd name="T10" fmla="*/ 0 w 16"/>
                <a:gd name="T11" fmla="*/ 21 h 35"/>
                <a:gd name="T12" fmla="*/ 0 w 16"/>
                <a:gd name="T13" fmla="*/ 5 h 35"/>
                <a:gd name="T14" fmla="*/ 3 w 16"/>
                <a:gd name="T15" fmla="*/ 1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2" name="未知">
              <a:extLst>
                <a:ext uri="{FF2B5EF4-FFF2-40B4-BE49-F238E27FC236}">
                  <a16:creationId xmlns:a16="http://schemas.microsoft.com/office/drawing/2014/main" id="{36479EE7-4AA8-4E76-B543-53810C4DFC43}"/>
                </a:ext>
              </a:extLst>
            </p:cNvPr>
            <p:cNvSpPr>
              <a:spLocks noChangeAspect="1"/>
            </p:cNvSpPr>
            <p:nvPr/>
          </p:nvSpPr>
          <p:spPr bwMode="auto">
            <a:xfrm>
              <a:off x="368" y="379"/>
              <a:ext cx="10" cy="21"/>
            </a:xfrm>
            <a:custGeom>
              <a:avLst/>
              <a:gdLst>
                <a:gd name="T0" fmla="*/ 14 w 17"/>
                <a:gd name="T1" fmla="*/ 7 h 35"/>
                <a:gd name="T2" fmla="*/ 17 w 17"/>
                <a:gd name="T3" fmla="*/ 15 h 35"/>
                <a:gd name="T4" fmla="*/ 17 w 17"/>
                <a:gd name="T5" fmla="*/ 31 h 35"/>
                <a:gd name="T6" fmla="*/ 14 w 17"/>
                <a:gd name="T7" fmla="*/ 34 h 35"/>
                <a:gd name="T8" fmla="*/ 4 w 17"/>
                <a:gd name="T9" fmla="*/ 29 h 35"/>
                <a:gd name="T10" fmla="*/ 1 w 17"/>
                <a:gd name="T11" fmla="*/ 21 h 35"/>
                <a:gd name="T12" fmla="*/ 1 w 17"/>
                <a:gd name="T13" fmla="*/ 5 h 35"/>
                <a:gd name="T14" fmla="*/ 4 w 17"/>
                <a:gd name="T15" fmla="*/ 2 h 35"/>
                <a:gd name="T16" fmla="*/ 14 w 17"/>
                <a:gd name="T17" fmla="*/ 7 h 35"/>
                <a:gd name="T18" fmla="*/ 14 w 17"/>
                <a:gd name="T19" fmla="*/ 7 h 35"/>
                <a:gd name="T20" fmla="*/ 14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7"/>
                  </a:moveTo>
                  <a:cubicBezTo>
                    <a:pt x="16" y="8"/>
                    <a:pt x="17" y="12"/>
                    <a:pt x="17" y="15"/>
                  </a:cubicBezTo>
                  <a:cubicBezTo>
                    <a:pt x="17" y="31"/>
                    <a:pt x="17" y="31"/>
                    <a:pt x="17" y="31"/>
                  </a:cubicBezTo>
                  <a:cubicBezTo>
                    <a:pt x="17" y="34"/>
                    <a:pt x="16" y="35"/>
                    <a:pt x="14" y="34"/>
                  </a:cubicBezTo>
                  <a:cubicBezTo>
                    <a:pt x="4" y="29"/>
                    <a:pt x="4" y="29"/>
                    <a:pt x="4" y="29"/>
                  </a:cubicBezTo>
                  <a:cubicBezTo>
                    <a:pt x="2" y="27"/>
                    <a:pt x="0" y="24"/>
                    <a:pt x="1" y="21"/>
                  </a:cubicBezTo>
                  <a:cubicBezTo>
                    <a:pt x="1" y="5"/>
                    <a:pt x="1" y="5"/>
                    <a:pt x="1" y="5"/>
                  </a:cubicBezTo>
                  <a:cubicBezTo>
                    <a:pt x="1" y="2"/>
                    <a:pt x="2" y="0"/>
                    <a:pt x="4" y="2"/>
                  </a:cubicBezTo>
                  <a:cubicBezTo>
                    <a:pt x="14" y="7"/>
                    <a:pt x="14" y="7"/>
                    <a:pt x="14" y="7"/>
                  </a:cubicBezTo>
                  <a:cubicBezTo>
                    <a:pt x="14" y="7"/>
                    <a:pt x="14" y="7"/>
                    <a:pt x="14" y="7"/>
                  </a:cubicBezTo>
                  <a:cubicBezTo>
                    <a:pt x="14" y="7"/>
                    <a:pt x="14" y="7"/>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3" name="未知">
              <a:extLst>
                <a:ext uri="{FF2B5EF4-FFF2-40B4-BE49-F238E27FC236}">
                  <a16:creationId xmlns:a16="http://schemas.microsoft.com/office/drawing/2014/main" id="{9FEA601A-2526-4129-AB55-B1B846B008A9}"/>
                </a:ext>
              </a:extLst>
            </p:cNvPr>
            <p:cNvSpPr>
              <a:spLocks noChangeAspect="1"/>
            </p:cNvSpPr>
            <p:nvPr/>
          </p:nvSpPr>
          <p:spPr bwMode="auto">
            <a:xfrm>
              <a:off x="210" y="328"/>
              <a:ext cx="10" cy="21"/>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4" name="未知">
              <a:extLst>
                <a:ext uri="{FF2B5EF4-FFF2-40B4-BE49-F238E27FC236}">
                  <a16:creationId xmlns:a16="http://schemas.microsoft.com/office/drawing/2014/main" id="{3B1F4137-B043-4A8C-8A60-6734F9D714E1}"/>
                </a:ext>
              </a:extLst>
            </p:cNvPr>
            <p:cNvSpPr>
              <a:spLocks noChangeAspect="1"/>
            </p:cNvSpPr>
            <p:nvPr/>
          </p:nvSpPr>
          <p:spPr bwMode="auto">
            <a:xfrm>
              <a:off x="226" y="337"/>
              <a:ext cx="10" cy="21"/>
            </a:xfrm>
            <a:custGeom>
              <a:avLst/>
              <a:gdLst>
                <a:gd name="T0" fmla="*/ 13 w 17"/>
                <a:gd name="T1" fmla="*/ 7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5"/>
                    <a:pt x="0" y="5"/>
                    <a:pt x="0" y="5"/>
                  </a:cubicBezTo>
                  <a:cubicBezTo>
                    <a:pt x="0" y="1"/>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5" name="未知">
              <a:extLst>
                <a:ext uri="{FF2B5EF4-FFF2-40B4-BE49-F238E27FC236}">
                  <a16:creationId xmlns:a16="http://schemas.microsoft.com/office/drawing/2014/main" id="{387B2980-E958-4FE6-86D9-881798A382D1}"/>
                </a:ext>
              </a:extLst>
            </p:cNvPr>
            <p:cNvSpPr>
              <a:spLocks noChangeAspect="1"/>
            </p:cNvSpPr>
            <p:nvPr/>
          </p:nvSpPr>
          <p:spPr bwMode="auto">
            <a:xfrm>
              <a:off x="242" y="346"/>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6" name="未知">
              <a:extLst>
                <a:ext uri="{FF2B5EF4-FFF2-40B4-BE49-F238E27FC236}">
                  <a16:creationId xmlns:a16="http://schemas.microsoft.com/office/drawing/2014/main" id="{40C70344-FF0F-4E30-8EA7-9B6EB9338938}"/>
                </a:ext>
              </a:extLst>
            </p:cNvPr>
            <p:cNvSpPr>
              <a:spLocks noChangeAspect="1"/>
            </p:cNvSpPr>
            <p:nvPr/>
          </p:nvSpPr>
          <p:spPr bwMode="auto">
            <a:xfrm>
              <a:off x="257" y="356"/>
              <a:ext cx="11" cy="21"/>
            </a:xfrm>
            <a:custGeom>
              <a:avLst/>
              <a:gdLst>
                <a:gd name="T0" fmla="*/ 13 w 17"/>
                <a:gd name="T1" fmla="*/ 6 h 35"/>
                <a:gd name="T2" fmla="*/ 17 w 17"/>
                <a:gd name="T3" fmla="*/ 14 h 35"/>
                <a:gd name="T4" fmla="*/ 17 w 17"/>
                <a:gd name="T5" fmla="*/ 30 h 35"/>
                <a:gd name="T6" fmla="*/ 13 w 17"/>
                <a:gd name="T7" fmla="*/ 33 h 35"/>
                <a:gd name="T8" fmla="*/ 4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7" y="30"/>
                    <a:pt x="17" y="30"/>
                    <a:pt x="17" y="30"/>
                  </a:cubicBezTo>
                  <a:cubicBezTo>
                    <a:pt x="17" y="33"/>
                    <a:pt x="15" y="35"/>
                    <a:pt x="13" y="33"/>
                  </a:cubicBezTo>
                  <a:cubicBezTo>
                    <a:pt x="4" y="28"/>
                    <a:pt x="4" y="28"/>
                    <a:pt x="4"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7" name="未知">
              <a:extLst>
                <a:ext uri="{FF2B5EF4-FFF2-40B4-BE49-F238E27FC236}">
                  <a16:creationId xmlns:a16="http://schemas.microsoft.com/office/drawing/2014/main" id="{121AA5B3-3BDD-4E55-B482-DBA19EE5D275}"/>
                </a:ext>
              </a:extLst>
            </p:cNvPr>
            <p:cNvSpPr>
              <a:spLocks noChangeAspect="1"/>
            </p:cNvSpPr>
            <p:nvPr/>
          </p:nvSpPr>
          <p:spPr bwMode="auto">
            <a:xfrm>
              <a:off x="273" y="365"/>
              <a:ext cx="11" cy="21"/>
            </a:xfrm>
            <a:custGeom>
              <a:avLst/>
              <a:gdLst>
                <a:gd name="T0" fmla="*/ 13 w 17"/>
                <a:gd name="T1" fmla="*/ 6 h 35"/>
                <a:gd name="T2" fmla="*/ 17 w 17"/>
                <a:gd name="T3" fmla="*/ 14 h 35"/>
                <a:gd name="T4" fmla="*/ 17 w 17"/>
                <a:gd name="T5" fmla="*/ 30 h 35"/>
                <a:gd name="T6" fmla="*/ 13 w 17"/>
                <a:gd name="T7" fmla="*/ 34 h 35"/>
                <a:gd name="T8" fmla="*/ 3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3" y="28"/>
                    <a:pt x="3" y="28"/>
                    <a:pt x="3"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8" name="未知">
              <a:extLst>
                <a:ext uri="{FF2B5EF4-FFF2-40B4-BE49-F238E27FC236}">
                  <a16:creationId xmlns:a16="http://schemas.microsoft.com/office/drawing/2014/main" id="{22DFAB53-1301-4470-AECE-3E3B5257C038}"/>
                </a:ext>
              </a:extLst>
            </p:cNvPr>
            <p:cNvSpPr>
              <a:spLocks noChangeAspect="1"/>
            </p:cNvSpPr>
            <p:nvPr/>
          </p:nvSpPr>
          <p:spPr bwMode="auto">
            <a:xfrm>
              <a:off x="289" y="374"/>
              <a:ext cx="10" cy="21"/>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9" name="未知">
              <a:extLst>
                <a:ext uri="{FF2B5EF4-FFF2-40B4-BE49-F238E27FC236}">
                  <a16:creationId xmlns:a16="http://schemas.microsoft.com/office/drawing/2014/main" id="{65B5CBC0-8EE9-4693-9FB8-63759BEDB5D9}"/>
                </a:ext>
              </a:extLst>
            </p:cNvPr>
            <p:cNvSpPr>
              <a:spLocks noChangeAspect="1"/>
            </p:cNvSpPr>
            <p:nvPr/>
          </p:nvSpPr>
          <p:spPr bwMode="auto">
            <a:xfrm>
              <a:off x="305" y="383"/>
              <a:ext cx="10" cy="22"/>
            </a:xfrm>
            <a:custGeom>
              <a:avLst/>
              <a:gdLst>
                <a:gd name="T0" fmla="*/ 13 w 17"/>
                <a:gd name="T1" fmla="*/ 7 h 35"/>
                <a:gd name="T2" fmla="*/ 17 w 17"/>
                <a:gd name="T3" fmla="*/ 15 h 35"/>
                <a:gd name="T4" fmla="*/ 16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0" name="未知">
              <a:extLst>
                <a:ext uri="{FF2B5EF4-FFF2-40B4-BE49-F238E27FC236}">
                  <a16:creationId xmlns:a16="http://schemas.microsoft.com/office/drawing/2014/main" id="{E817FA45-309F-4348-973C-731DB0080281}"/>
                </a:ext>
              </a:extLst>
            </p:cNvPr>
            <p:cNvSpPr>
              <a:spLocks noChangeAspect="1"/>
            </p:cNvSpPr>
            <p:nvPr/>
          </p:nvSpPr>
          <p:spPr bwMode="auto">
            <a:xfrm>
              <a:off x="321" y="393"/>
              <a:ext cx="10" cy="21"/>
            </a:xfrm>
            <a:custGeom>
              <a:avLst/>
              <a:gdLst>
                <a:gd name="T0" fmla="*/ 13 w 17"/>
                <a:gd name="T1" fmla="*/ 6 h 35"/>
                <a:gd name="T2" fmla="*/ 16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3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1" name="未知">
              <a:extLst>
                <a:ext uri="{FF2B5EF4-FFF2-40B4-BE49-F238E27FC236}">
                  <a16:creationId xmlns:a16="http://schemas.microsoft.com/office/drawing/2014/main" id="{C3CA02BE-7DD4-4FCC-BC5D-1A296FAE52D3}"/>
                </a:ext>
              </a:extLst>
            </p:cNvPr>
            <p:cNvSpPr>
              <a:spLocks noChangeAspect="1"/>
            </p:cNvSpPr>
            <p:nvPr/>
          </p:nvSpPr>
          <p:spPr bwMode="auto">
            <a:xfrm>
              <a:off x="337" y="402"/>
              <a:ext cx="9" cy="21"/>
            </a:xfrm>
            <a:custGeom>
              <a:avLst/>
              <a:gdLst>
                <a:gd name="T0" fmla="*/ 13 w 16"/>
                <a:gd name="T1" fmla="*/ 7 h 35"/>
                <a:gd name="T2" fmla="*/ 16 w 16"/>
                <a:gd name="T3" fmla="*/ 14 h 35"/>
                <a:gd name="T4" fmla="*/ 16 w 16"/>
                <a:gd name="T5" fmla="*/ 30 h 35"/>
                <a:gd name="T6" fmla="*/ 13 w 16"/>
                <a:gd name="T7" fmla="*/ 34 h 35"/>
                <a:gd name="T8" fmla="*/ 3 w 16"/>
                <a:gd name="T9" fmla="*/ 28 h 35"/>
                <a:gd name="T10" fmla="*/ 0 w 16"/>
                <a:gd name="T11" fmla="*/ 21 h 35"/>
                <a:gd name="T12" fmla="*/ 0 w 16"/>
                <a:gd name="T13" fmla="*/ 5 h 35"/>
                <a:gd name="T14" fmla="*/ 3 w 16"/>
                <a:gd name="T15" fmla="*/ 1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1"/>
                    <a:pt x="16" y="14"/>
                  </a:cubicBezTo>
                  <a:cubicBezTo>
                    <a:pt x="16" y="30"/>
                    <a:pt x="16" y="30"/>
                    <a:pt x="16" y="30"/>
                  </a:cubicBezTo>
                  <a:cubicBezTo>
                    <a:pt x="16" y="34"/>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2" name="未知">
              <a:extLst>
                <a:ext uri="{FF2B5EF4-FFF2-40B4-BE49-F238E27FC236}">
                  <a16:creationId xmlns:a16="http://schemas.microsoft.com/office/drawing/2014/main" id="{2198F67B-0BCA-401C-9DC4-33F70D1CF0E4}"/>
                </a:ext>
              </a:extLst>
            </p:cNvPr>
            <p:cNvSpPr>
              <a:spLocks noChangeAspect="1"/>
            </p:cNvSpPr>
            <p:nvPr/>
          </p:nvSpPr>
          <p:spPr bwMode="auto">
            <a:xfrm>
              <a:off x="352" y="411"/>
              <a:ext cx="10" cy="22"/>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8"/>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3" name="未知">
              <a:extLst>
                <a:ext uri="{FF2B5EF4-FFF2-40B4-BE49-F238E27FC236}">
                  <a16:creationId xmlns:a16="http://schemas.microsoft.com/office/drawing/2014/main" id="{4C37D304-6613-437D-A9DE-6D096BABEBDB}"/>
                </a:ext>
              </a:extLst>
            </p:cNvPr>
            <p:cNvSpPr>
              <a:spLocks noChangeAspect="1"/>
            </p:cNvSpPr>
            <p:nvPr/>
          </p:nvSpPr>
          <p:spPr bwMode="auto">
            <a:xfrm>
              <a:off x="368" y="421"/>
              <a:ext cx="10" cy="21"/>
            </a:xfrm>
            <a:custGeom>
              <a:avLst/>
              <a:gdLst>
                <a:gd name="T0" fmla="*/ 14 w 17"/>
                <a:gd name="T1" fmla="*/ 6 h 35"/>
                <a:gd name="T2" fmla="*/ 17 w 17"/>
                <a:gd name="T3" fmla="*/ 14 h 35"/>
                <a:gd name="T4" fmla="*/ 17 w 17"/>
                <a:gd name="T5" fmla="*/ 30 h 35"/>
                <a:gd name="T6" fmla="*/ 14 w 17"/>
                <a:gd name="T7" fmla="*/ 33 h 35"/>
                <a:gd name="T8" fmla="*/ 4 w 17"/>
                <a:gd name="T9" fmla="*/ 28 h 35"/>
                <a:gd name="T10" fmla="*/ 1 w 17"/>
                <a:gd name="T11" fmla="*/ 20 h 35"/>
                <a:gd name="T12" fmla="*/ 1 w 17"/>
                <a:gd name="T13" fmla="*/ 4 h 35"/>
                <a:gd name="T14" fmla="*/ 4 w 17"/>
                <a:gd name="T15" fmla="*/ 1 h 35"/>
                <a:gd name="T16" fmla="*/ 14 w 17"/>
                <a:gd name="T17" fmla="*/ 6 h 35"/>
                <a:gd name="T18" fmla="*/ 14 w 17"/>
                <a:gd name="T19" fmla="*/ 6 h 35"/>
                <a:gd name="T20" fmla="*/ 14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6"/>
                  </a:moveTo>
                  <a:cubicBezTo>
                    <a:pt x="16" y="7"/>
                    <a:pt x="17" y="11"/>
                    <a:pt x="17" y="14"/>
                  </a:cubicBezTo>
                  <a:cubicBezTo>
                    <a:pt x="17" y="30"/>
                    <a:pt x="17" y="30"/>
                    <a:pt x="17" y="30"/>
                  </a:cubicBezTo>
                  <a:cubicBezTo>
                    <a:pt x="17" y="33"/>
                    <a:pt x="16" y="35"/>
                    <a:pt x="14" y="33"/>
                  </a:cubicBezTo>
                  <a:cubicBezTo>
                    <a:pt x="4" y="28"/>
                    <a:pt x="4" y="28"/>
                    <a:pt x="4" y="28"/>
                  </a:cubicBezTo>
                  <a:cubicBezTo>
                    <a:pt x="2" y="27"/>
                    <a:pt x="0" y="23"/>
                    <a:pt x="1" y="20"/>
                  </a:cubicBezTo>
                  <a:cubicBezTo>
                    <a:pt x="1" y="4"/>
                    <a:pt x="1" y="4"/>
                    <a:pt x="1" y="4"/>
                  </a:cubicBezTo>
                  <a:cubicBezTo>
                    <a:pt x="1" y="1"/>
                    <a:pt x="2" y="0"/>
                    <a:pt x="4" y="1"/>
                  </a:cubicBezTo>
                  <a:cubicBezTo>
                    <a:pt x="14" y="6"/>
                    <a:pt x="14" y="6"/>
                    <a:pt x="14" y="6"/>
                  </a:cubicBezTo>
                  <a:cubicBezTo>
                    <a:pt x="14" y="6"/>
                    <a:pt x="14" y="6"/>
                    <a:pt x="14" y="6"/>
                  </a:cubicBezTo>
                  <a:cubicBezTo>
                    <a:pt x="14" y="6"/>
                    <a:pt x="14" y="6"/>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4" name="未知">
              <a:extLst>
                <a:ext uri="{FF2B5EF4-FFF2-40B4-BE49-F238E27FC236}">
                  <a16:creationId xmlns:a16="http://schemas.microsoft.com/office/drawing/2014/main" id="{8E1A2480-16A3-400E-8CCF-A896CCF48E3B}"/>
                </a:ext>
              </a:extLst>
            </p:cNvPr>
            <p:cNvSpPr>
              <a:spLocks noChangeAspect="1"/>
            </p:cNvSpPr>
            <p:nvPr/>
          </p:nvSpPr>
          <p:spPr bwMode="auto">
            <a:xfrm>
              <a:off x="210" y="368"/>
              <a:ext cx="10"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5" name="未知">
              <a:extLst>
                <a:ext uri="{FF2B5EF4-FFF2-40B4-BE49-F238E27FC236}">
                  <a16:creationId xmlns:a16="http://schemas.microsoft.com/office/drawing/2014/main" id="{5D05EBB1-3D9C-46B0-8032-B59578566033}"/>
                </a:ext>
              </a:extLst>
            </p:cNvPr>
            <p:cNvSpPr>
              <a:spLocks noChangeAspect="1"/>
            </p:cNvSpPr>
            <p:nvPr/>
          </p:nvSpPr>
          <p:spPr bwMode="auto">
            <a:xfrm>
              <a:off x="226" y="377"/>
              <a:ext cx="10" cy="21"/>
            </a:xfrm>
            <a:custGeom>
              <a:avLst/>
              <a:gdLst>
                <a:gd name="T0" fmla="*/ 13 w 17"/>
                <a:gd name="T1" fmla="*/ 7 h 35"/>
                <a:gd name="T2" fmla="*/ 17 w 17"/>
                <a:gd name="T3" fmla="*/ 15 h 35"/>
                <a:gd name="T4" fmla="*/ 17 w 17"/>
                <a:gd name="T5" fmla="*/ 31 h 35"/>
                <a:gd name="T6" fmla="*/ 13 w 17"/>
                <a:gd name="T7" fmla="*/ 34 h 35"/>
                <a:gd name="T8" fmla="*/ 4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5"/>
                  </a:cubicBezTo>
                  <a:cubicBezTo>
                    <a:pt x="17" y="31"/>
                    <a:pt x="17" y="31"/>
                    <a:pt x="17" y="31"/>
                  </a:cubicBezTo>
                  <a:cubicBezTo>
                    <a:pt x="17" y="34"/>
                    <a:pt x="15" y="35"/>
                    <a:pt x="13" y="34"/>
                  </a:cubicBezTo>
                  <a:cubicBezTo>
                    <a:pt x="4" y="29"/>
                    <a:pt x="4" y="29"/>
                    <a:pt x="4" y="29"/>
                  </a:cubicBezTo>
                  <a:cubicBezTo>
                    <a:pt x="1" y="27"/>
                    <a:pt x="0" y="24"/>
                    <a:pt x="0" y="21"/>
                  </a:cubicBezTo>
                  <a:cubicBezTo>
                    <a:pt x="0" y="5"/>
                    <a:pt x="0" y="5"/>
                    <a:pt x="0" y="5"/>
                  </a:cubicBezTo>
                  <a:cubicBezTo>
                    <a:pt x="0" y="2"/>
                    <a:pt x="2"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6" name="未知">
              <a:extLst>
                <a:ext uri="{FF2B5EF4-FFF2-40B4-BE49-F238E27FC236}">
                  <a16:creationId xmlns:a16="http://schemas.microsoft.com/office/drawing/2014/main" id="{AED27A69-7B6C-440A-8698-7E9910BBF7C5}"/>
                </a:ext>
              </a:extLst>
            </p:cNvPr>
            <p:cNvSpPr>
              <a:spLocks noChangeAspect="1"/>
            </p:cNvSpPr>
            <p:nvPr/>
          </p:nvSpPr>
          <p:spPr bwMode="auto">
            <a:xfrm>
              <a:off x="242" y="387"/>
              <a:ext cx="10" cy="21"/>
            </a:xfrm>
            <a:custGeom>
              <a:avLst/>
              <a:gdLst>
                <a:gd name="T0" fmla="*/ 13 w 17"/>
                <a:gd name="T1" fmla="*/ 6 h 34"/>
                <a:gd name="T2" fmla="*/ 17 w 17"/>
                <a:gd name="T3" fmla="*/ 14 h 34"/>
                <a:gd name="T4" fmla="*/ 17 w 17"/>
                <a:gd name="T5" fmla="*/ 30 h 34"/>
                <a:gd name="T6" fmla="*/ 13 w 17"/>
                <a:gd name="T7" fmla="*/ 33 h 34"/>
                <a:gd name="T8" fmla="*/ 4 w 17"/>
                <a:gd name="T9" fmla="*/ 28 h 34"/>
                <a:gd name="T10" fmla="*/ 0 w 17"/>
                <a:gd name="T11" fmla="*/ 20 h 34"/>
                <a:gd name="T12" fmla="*/ 0 w 17"/>
                <a:gd name="T13" fmla="*/ 4 h 34"/>
                <a:gd name="T14" fmla="*/ 4 w 17"/>
                <a:gd name="T15" fmla="*/ 1 h 34"/>
                <a:gd name="T16" fmla="*/ 13 w 17"/>
                <a:gd name="T17" fmla="*/ 6 h 34"/>
                <a:gd name="T18" fmla="*/ 13 w 17"/>
                <a:gd name="T19" fmla="*/ 6 h 34"/>
                <a:gd name="T20" fmla="*/ 13 w 17"/>
                <a:gd name="T2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4">
                  <a:moveTo>
                    <a:pt x="13" y="6"/>
                  </a:moveTo>
                  <a:cubicBezTo>
                    <a:pt x="15" y="7"/>
                    <a:pt x="17" y="11"/>
                    <a:pt x="17" y="14"/>
                  </a:cubicBezTo>
                  <a:cubicBezTo>
                    <a:pt x="17" y="30"/>
                    <a:pt x="17" y="30"/>
                    <a:pt x="17" y="30"/>
                  </a:cubicBezTo>
                  <a:cubicBezTo>
                    <a:pt x="17" y="33"/>
                    <a:pt x="15" y="34"/>
                    <a:pt x="13" y="33"/>
                  </a:cubicBezTo>
                  <a:cubicBezTo>
                    <a:pt x="4" y="28"/>
                    <a:pt x="4" y="28"/>
                    <a:pt x="4" y="28"/>
                  </a:cubicBezTo>
                  <a:cubicBezTo>
                    <a:pt x="1" y="27"/>
                    <a:pt x="0" y="23"/>
                    <a:pt x="0" y="20"/>
                  </a:cubicBezTo>
                  <a:cubicBezTo>
                    <a:pt x="0" y="4"/>
                    <a:pt x="0" y="4"/>
                    <a:pt x="0" y="4"/>
                  </a:cubicBezTo>
                  <a:cubicBezTo>
                    <a:pt x="0" y="1"/>
                    <a:pt x="2"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7" name="未知">
              <a:extLst>
                <a:ext uri="{FF2B5EF4-FFF2-40B4-BE49-F238E27FC236}">
                  <a16:creationId xmlns:a16="http://schemas.microsoft.com/office/drawing/2014/main" id="{E909781E-8DD6-46CB-B1E9-AF54CEFABC61}"/>
                </a:ext>
              </a:extLst>
            </p:cNvPr>
            <p:cNvSpPr>
              <a:spLocks noChangeAspect="1"/>
            </p:cNvSpPr>
            <p:nvPr/>
          </p:nvSpPr>
          <p:spPr bwMode="auto">
            <a:xfrm>
              <a:off x="257" y="396"/>
              <a:ext cx="11" cy="21"/>
            </a:xfrm>
            <a:custGeom>
              <a:avLst/>
              <a:gdLst>
                <a:gd name="T0" fmla="*/ 13 w 17"/>
                <a:gd name="T1" fmla="*/ 6 h 35"/>
                <a:gd name="T2" fmla="*/ 17 w 17"/>
                <a:gd name="T3" fmla="*/ 14 h 35"/>
                <a:gd name="T4" fmla="*/ 17 w 17"/>
                <a:gd name="T5" fmla="*/ 30 h 35"/>
                <a:gd name="T6" fmla="*/ 13 w 17"/>
                <a:gd name="T7" fmla="*/ 34 h 35"/>
                <a:gd name="T8" fmla="*/ 4 w 17"/>
                <a:gd name="T9" fmla="*/ 28 h 35"/>
                <a:gd name="T10" fmla="*/ 0 w 17"/>
                <a:gd name="T11" fmla="*/ 21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8"/>
                    <a:pt x="17" y="11"/>
                    <a:pt x="17" y="14"/>
                  </a:cubicBezTo>
                  <a:cubicBezTo>
                    <a:pt x="17" y="30"/>
                    <a:pt x="17" y="30"/>
                    <a:pt x="17" y="30"/>
                  </a:cubicBezTo>
                  <a:cubicBezTo>
                    <a:pt x="17" y="33"/>
                    <a:pt x="15" y="35"/>
                    <a:pt x="13" y="34"/>
                  </a:cubicBezTo>
                  <a:cubicBezTo>
                    <a:pt x="4" y="28"/>
                    <a:pt x="4" y="28"/>
                    <a:pt x="4" y="28"/>
                  </a:cubicBezTo>
                  <a:cubicBezTo>
                    <a:pt x="1" y="27"/>
                    <a:pt x="0" y="24"/>
                    <a:pt x="0" y="21"/>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8" name="未知">
              <a:extLst>
                <a:ext uri="{FF2B5EF4-FFF2-40B4-BE49-F238E27FC236}">
                  <a16:creationId xmlns:a16="http://schemas.microsoft.com/office/drawing/2014/main" id="{208D5CDC-F991-4C4F-A214-5C64FF403D47}"/>
                </a:ext>
              </a:extLst>
            </p:cNvPr>
            <p:cNvSpPr>
              <a:spLocks noChangeAspect="1"/>
            </p:cNvSpPr>
            <p:nvPr/>
          </p:nvSpPr>
          <p:spPr bwMode="auto">
            <a:xfrm>
              <a:off x="273" y="405"/>
              <a:ext cx="11" cy="21"/>
            </a:xfrm>
            <a:custGeom>
              <a:avLst/>
              <a:gdLst>
                <a:gd name="T0" fmla="*/ 13 w 17"/>
                <a:gd name="T1" fmla="*/ 7 h 35"/>
                <a:gd name="T2" fmla="*/ 17 w 17"/>
                <a:gd name="T3" fmla="*/ 14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7" y="14"/>
                  </a:cubicBezTo>
                  <a:cubicBezTo>
                    <a:pt x="17" y="31"/>
                    <a:pt x="17" y="31"/>
                    <a:pt x="17" y="31"/>
                  </a:cubicBezTo>
                  <a:cubicBezTo>
                    <a:pt x="17" y="34"/>
                    <a:pt x="15" y="35"/>
                    <a:pt x="13" y="34"/>
                  </a:cubicBezTo>
                  <a:cubicBezTo>
                    <a:pt x="3" y="29"/>
                    <a:pt x="3" y="29"/>
                    <a:pt x="3" y="29"/>
                  </a:cubicBezTo>
                  <a:cubicBezTo>
                    <a:pt x="1" y="27"/>
                    <a:pt x="0" y="24"/>
                    <a:pt x="0" y="21"/>
                  </a:cubicBezTo>
                  <a:cubicBezTo>
                    <a:pt x="0" y="5"/>
                    <a:pt x="0" y="5"/>
                    <a:pt x="0" y="5"/>
                  </a:cubicBezTo>
                  <a:cubicBezTo>
                    <a:pt x="0" y="2"/>
                    <a:pt x="1" y="0"/>
                    <a:pt x="4"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9" name="未知">
              <a:extLst>
                <a:ext uri="{FF2B5EF4-FFF2-40B4-BE49-F238E27FC236}">
                  <a16:creationId xmlns:a16="http://schemas.microsoft.com/office/drawing/2014/main" id="{02110839-3212-4921-9B92-278F19104B3F}"/>
                </a:ext>
              </a:extLst>
            </p:cNvPr>
            <p:cNvSpPr>
              <a:spLocks noChangeAspect="1"/>
            </p:cNvSpPr>
            <p:nvPr/>
          </p:nvSpPr>
          <p:spPr bwMode="auto">
            <a:xfrm>
              <a:off x="289" y="414"/>
              <a:ext cx="10" cy="22"/>
            </a:xfrm>
            <a:custGeom>
              <a:avLst/>
              <a:gdLst>
                <a:gd name="T0" fmla="*/ 13 w 17"/>
                <a:gd name="T1" fmla="*/ 7 h 35"/>
                <a:gd name="T2" fmla="*/ 17 w 17"/>
                <a:gd name="T3" fmla="*/ 15 h 35"/>
                <a:gd name="T4" fmla="*/ 17 w 17"/>
                <a:gd name="T5" fmla="*/ 31 h 35"/>
                <a:gd name="T6" fmla="*/ 13 w 17"/>
                <a:gd name="T7" fmla="*/ 34 h 35"/>
                <a:gd name="T8" fmla="*/ 3 w 17"/>
                <a:gd name="T9" fmla="*/ 29 h 35"/>
                <a:gd name="T10" fmla="*/ 0 w 17"/>
                <a:gd name="T11" fmla="*/ 21 h 35"/>
                <a:gd name="T12" fmla="*/ 0 w 17"/>
                <a:gd name="T13" fmla="*/ 5 h 35"/>
                <a:gd name="T14" fmla="*/ 4 w 17"/>
                <a:gd name="T15" fmla="*/ 2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2"/>
                    <a:pt x="17" y="15"/>
                  </a:cubicBezTo>
                  <a:cubicBezTo>
                    <a:pt x="17" y="31"/>
                    <a:pt x="17" y="31"/>
                    <a:pt x="17" y="31"/>
                  </a:cubicBezTo>
                  <a:cubicBezTo>
                    <a:pt x="17" y="34"/>
                    <a:pt x="15" y="35"/>
                    <a:pt x="13" y="34"/>
                  </a:cubicBezTo>
                  <a:cubicBezTo>
                    <a:pt x="3" y="29"/>
                    <a:pt x="3" y="29"/>
                    <a:pt x="3" y="29"/>
                  </a:cubicBezTo>
                  <a:cubicBezTo>
                    <a:pt x="1" y="28"/>
                    <a:pt x="0" y="24"/>
                    <a:pt x="0" y="21"/>
                  </a:cubicBezTo>
                  <a:cubicBezTo>
                    <a:pt x="0" y="5"/>
                    <a:pt x="0" y="5"/>
                    <a:pt x="0" y="5"/>
                  </a:cubicBezTo>
                  <a:cubicBezTo>
                    <a:pt x="0" y="2"/>
                    <a:pt x="1" y="0"/>
                    <a:pt x="4"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0" name="未知">
              <a:extLst>
                <a:ext uri="{FF2B5EF4-FFF2-40B4-BE49-F238E27FC236}">
                  <a16:creationId xmlns:a16="http://schemas.microsoft.com/office/drawing/2014/main" id="{EBE09F55-169D-4035-A671-26CF915718E6}"/>
                </a:ext>
              </a:extLst>
            </p:cNvPr>
            <p:cNvSpPr>
              <a:spLocks noChangeAspect="1"/>
            </p:cNvSpPr>
            <p:nvPr/>
          </p:nvSpPr>
          <p:spPr bwMode="auto">
            <a:xfrm>
              <a:off x="305" y="424"/>
              <a:ext cx="10" cy="21"/>
            </a:xfrm>
            <a:custGeom>
              <a:avLst/>
              <a:gdLst>
                <a:gd name="T0" fmla="*/ 13 w 17"/>
                <a:gd name="T1" fmla="*/ 6 h 35"/>
                <a:gd name="T2" fmla="*/ 17 w 17"/>
                <a:gd name="T3" fmla="*/ 14 h 35"/>
                <a:gd name="T4" fmla="*/ 16 w 17"/>
                <a:gd name="T5" fmla="*/ 30 h 35"/>
                <a:gd name="T6" fmla="*/ 13 w 17"/>
                <a:gd name="T7" fmla="*/ 33 h 35"/>
                <a:gd name="T8" fmla="*/ 3 w 17"/>
                <a:gd name="T9" fmla="*/ 28 h 35"/>
                <a:gd name="T10" fmla="*/ 0 w 17"/>
                <a:gd name="T11" fmla="*/ 20 h 35"/>
                <a:gd name="T12" fmla="*/ 0 w 17"/>
                <a:gd name="T13" fmla="*/ 4 h 35"/>
                <a:gd name="T14" fmla="*/ 4 w 17"/>
                <a:gd name="T15" fmla="*/ 1 h 35"/>
                <a:gd name="T16" fmla="*/ 13 w 17"/>
                <a:gd name="T17" fmla="*/ 6 h 35"/>
                <a:gd name="T18" fmla="*/ 13 w 17"/>
                <a:gd name="T19" fmla="*/ 6 h 35"/>
                <a:gd name="T20" fmla="*/ 13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6"/>
                  </a:moveTo>
                  <a:cubicBezTo>
                    <a:pt x="15" y="7"/>
                    <a:pt x="17" y="11"/>
                    <a:pt x="17"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4"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1" name="未知">
              <a:extLst>
                <a:ext uri="{FF2B5EF4-FFF2-40B4-BE49-F238E27FC236}">
                  <a16:creationId xmlns:a16="http://schemas.microsoft.com/office/drawing/2014/main" id="{83D7531E-F755-496E-9111-4B17CE5557A2}"/>
                </a:ext>
              </a:extLst>
            </p:cNvPr>
            <p:cNvSpPr>
              <a:spLocks noChangeAspect="1"/>
            </p:cNvSpPr>
            <p:nvPr/>
          </p:nvSpPr>
          <p:spPr bwMode="auto">
            <a:xfrm>
              <a:off x="321" y="433"/>
              <a:ext cx="10" cy="21"/>
            </a:xfrm>
            <a:custGeom>
              <a:avLst/>
              <a:gdLst>
                <a:gd name="T0" fmla="*/ 13 w 17"/>
                <a:gd name="T1" fmla="*/ 7 h 35"/>
                <a:gd name="T2" fmla="*/ 16 w 17"/>
                <a:gd name="T3" fmla="*/ 14 h 35"/>
                <a:gd name="T4" fmla="*/ 16 w 17"/>
                <a:gd name="T5" fmla="*/ 30 h 35"/>
                <a:gd name="T6" fmla="*/ 13 w 17"/>
                <a:gd name="T7" fmla="*/ 34 h 35"/>
                <a:gd name="T8" fmla="*/ 3 w 17"/>
                <a:gd name="T9" fmla="*/ 28 h 35"/>
                <a:gd name="T10" fmla="*/ 0 w 17"/>
                <a:gd name="T11" fmla="*/ 21 h 35"/>
                <a:gd name="T12" fmla="*/ 0 w 17"/>
                <a:gd name="T13" fmla="*/ 5 h 35"/>
                <a:gd name="T14" fmla="*/ 3 w 17"/>
                <a:gd name="T15" fmla="*/ 1 h 35"/>
                <a:gd name="T16" fmla="*/ 13 w 17"/>
                <a:gd name="T17" fmla="*/ 7 h 35"/>
                <a:gd name="T18" fmla="*/ 13 w 17"/>
                <a:gd name="T19" fmla="*/ 7 h 35"/>
                <a:gd name="T20" fmla="*/ 13 w 17"/>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3" y="7"/>
                  </a:moveTo>
                  <a:cubicBezTo>
                    <a:pt x="15" y="8"/>
                    <a:pt x="17" y="11"/>
                    <a:pt x="16" y="14"/>
                  </a:cubicBezTo>
                  <a:cubicBezTo>
                    <a:pt x="16" y="30"/>
                    <a:pt x="16" y="30"/>
                    <a:pt x="16" y="30"/>
                  </a:cubicBezTo>
                  <a:cubicBezTo>
                    <a:pt x="16" y="33"/>
                    <a:pt x="15" y="35"/>
                    <a:pt x="13" y="34"/>
                  </a:cubicBezTo>
                  <a:cubicBezTo>
                    <a:pt x="3" y="28"/>
                    <a:pt x="3" y="28"/>
                    <a:pt x="3" y="28"/>
                  </a:cubicBezTo>
                  <a:cubicBezTo>
                    <a:pt x="1" y="27"/>
                    <a:pt x="0" y="24"/>
                    <a:pt x="0" y="21"/>
                  </a:cubicBezTo>
                  <a:cubicBezTo>
                    <a:pt x="0" y="5"/>
                    <a:pt x="0" y="5"/>
                    <a:pt x="0" y="5"/>
                  </a:cubicBezTo>
                  <a:cubicBezTo>
                    <a:pt x="0" y="2"/>
                    <a:pt x="1" y="0"/>
                    <a:pt x="3" y="1"/>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2" name="未知">
              <a:extLst>
                <a:ext uri="{FF2B5EF4-FFF2-40B4-BE49-F238E27FC236}">
                  <a16:creationId xmlns:a16="http://schemas.microsoft.com/office/drawing/2014/main" id="{D97B3912-B066-4B24-9144-7746C1E4040D}"/>
                </a:ext>
              </a:extLst>
            </p:cNvPr>
            <p:cNvSpPr>
              <a:spLocks noChangeAspect="1"/>
            </p:cNvSpPr>
            <p:nvPr/>
          </p:nvSpPr>
          <p:spPr bwMode="auto">
            <a:xfrm>
              <a:off x="337" y="442"/>
              <a:ext cx="9" cy="22"/>
            </a:xfrm>
            <a:custGeom>
              <a:avLst/>
              <a:gdLst>
                <a:gd name="T0" fmla="*/ 13 w 16"/>
                <a:gd name="T1" fmla="*/ 7 h 35"/>
                <a:gd name="T2" fmla="*/ 16 w 16"/>
                <a:gd name="T3" fmla="*/ 15 h 35"/>
                <a:gd name="T4" fmla="*/ 16 w 16"/>
                <a:gd name="T5" fmla="*/ 31 h 35"/>
                <a:gd name="T6" fmla="*/ 13 w 16"/>
                <a:gd name="T7" fmla="*/ 34 h 35"/>
                <a:gd name="T8" fmla="*/ 3 w 16"/>
                <a:gd name="T9" fmla="*/ 29 h 35"/>
                <a:gd name="T10" fmla="*/ 0 w 16"/>
                <a:gd name="T11" fmla="*/ 21 h 35"/>
                <a:gd name="T12" fmla="*/ 0 w 16"/>
                <a:gd name="T13" fmla="*/ 5 h 35"/>
                <a:gd name="T14" fmla="*/ 3 w 16"/>
                <a:gd name="T15" fmla="*/ 2 h 35"/>
                <a:gd name="T16" fmla="*/ 13 w 16"/>
                <a:gd name="T17" fmla="*/ 7 h 35"/>
                <a:gd name="T18" fmla="*/ 13 w 16"/>
                <a:gd name="T19" fmla="*/ 7 h 35"/>
                <a:gd name="T20" fmla="*/ 13 w 16"/>
                <a:gd name="T21"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7"/>
                  </a:moveTo>
                  <a:cubicBezTo>
                    <a:pt x="15" y="8"/>
                    <a:pt x="16" y="12"/>
                    <a:pt x="16" y="15"/>
                  </a:cubicBezTo>
                  <a:cubicBezTo>
                    <a:pt x="16" y="31"/>
                    <a:pt x="16" y="31"/>
                    <a:pt x="16" y="31"/>
                  </a:cubicBezTo>
                  <a:cubicBezTo>
                    <a:pt x="16" y="34"/>
                    <a:pt x="15" y="35"/>
                    <a:pt x="13" y="34"/>
                  </a:cubicBezTo>
                  <a:cubicBezTo>
                    <a:pt x="3" y="29"/>
                    <a:pt x="3" y="29"/>
                    <a:pt x="3" y="29"/>
                  </a:cubicBezTo>
                  <a:cubicBezTo>
                    <a:pt x="1" y="27"/>
                    <a:pt x="0" y="24"/>
                    <a:pt x="0" y="21"/>
                  </a:cubicBezTo>
                  <a:cubicBezTo>
                    <a:pt x="0" y="5"/>
                    <a:pt x="0" y="5"/>
                    <a:pt x="0" y="5"/>
                  </a:cubicBezTo>
                  <a:cubicBezTo>
                    <a:pt x="0" y="2"/>
                    <a:pt x="1" y="0"/>
                    <a:pt x="3" y="2"/>
                  </a:cubicBezTo>
                  <a:cubicBezTo>
                    <a:pt x="13" y="7"/>
                    <a:pt x="13" y="7"/>
                    <a:pt x="13" y="7"/>
                  </a:cubicBezTo>
                  <a:cubicBezTo>
                    <a:pt x="13" y="7"/>
                    <a:pt x="13" y="7"/>
                    <a:pt x="13" y="7"/>
                  </a:cubicBezTo>
                  <a:cubicBezTo>
                    <a:pt x="13" y="7"/>
                    <a:pt x="13"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3" name="未知">
              <a:extLst>
                <a:ext uri="{FF2B5EF4-FFF2-40B4-BE49-F238E27FC236}">
                  <a16:creationId xmlns:a16="http://schemas.microsoft.com/office/drawing/2014/main" id="{6474C7EE-772C-4E79-8170-A5AE59D28CDA}"/>
                </a:ext>
              </a:extLst>
            </p:cNvPr>
            <p:cNvSpPr>
              <a:spLocks noChangeAspect="1"/>
            </p:cNvSpPr>
            <p:nvPr/>
          </p:nvSpPr>
          <p:spPr bwMode="auto">
            <a:xfrm>
              <a:off x="352" y="452"/>
              <a:ext cx="10" cy="21"/>
            </a:xfrm>
            <a:custGeom>
              <a:avLst/>
              <a:gdLst>
                <a:gd name="T0" fmla="*/ 13 w 16"/>
                <a:gd name="T1" fmla="*/ 6 h 35"/>
                <a:gd name="T2" fmla="*/ 16 w 16"/>
                <a:gd name="T3" fmla="*/ 14 h 35"/>
                <a:gd name="T4" fmla="*/ 16 w 16"/>
                <a:gd name="T5" fmla="*/ 30 h 35"/>
                <a:gd name="T6" fmla="*/ 13 w 16"/>
                <a:gd name="T7" fmla="*/ 33 h 35"/>
                <a:gd name="T8" fmla="*/ 3 w 16"/>
                <a:gd name="T9" fmla="*/ 28 h 35"/>
                <a:gd name="T10" fmla="*/ 0 w 16"/>
                <a:gd name="T11" fmla="*/ 20 h 35"/>
                <a:gd name="T12" fmla="*/ 0 w 16"/>
                <a:gd name="T13" fmla="*/ 4 h 35"/>
                <a:gd name="T14" fmla="*/ 3 w 16"/>
                <a:gd name="T15" fmla="*/ 1 h 35"/>
                <a:gd name="T16" fmla="*/ 13 w 16"/>
                <a:gd name="T17" fmla="*/ 6 h 35"/>
                <a:gd name="T18" fmla="*/ 13 w 16"/>
                <a:gd name="T19" fmla="*/ 6 h 35"/>
                <a:gd name="T20" fmla="*/ 13 w 16"/>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3" y="6"/>
                  </a:moveTo>
                  <a:cubicBezTo>
                    <a:pt x="15" y="7"/>
                    <a:pt x="16" y="11"/>
                    <a:pt x="16" y="14"/>
                  </a:cubicBezTo>
                  <a:cubicBezTo>
                    <a:pt x="16" y="30"/>
                    <a:pt x="16" y="30"/>
                    <a:pt x="16" y="30"/>
                  </a:cubicBezTo>
                  <a:cubicBezTo>
                    <a:pt x="16" y="33"/>
                    <a:pt x="15" y="35"/>
                    <a:pt x="13" y="33"/>
                  </a:cubicBezTo>
                  <a:cubicBezTo>
                    <a:pt x="3" y="28"/>
                    <a:pt x="3" y="28"/>
                    <a:pt x="3" y="28"/>
                  </a:cubicBezTo>
                  <a:cubicBezTo>
                    <a:pt x="1" y="27"/>
                    <a:pt x="0" y="23"/>
                    <a:pt x="0" y="20"/>
                  </a:cubicBezTo>
                  <a:cubicBezTo>
                    <a:pt x="0" y="4"/>
                    <a:pt x="0" y="4"/>
                    <a:pt x="0" y="4"/>
                  </a:cubicBezTo>
                  <a:cubicBezTo>
                    <a:pt x="0" y="1"/>
                    <a:pt x="1" y="0"/>
                    <a:pt x="3" y="1"/>
                  </a:cubicBezTo>
                  <a:cubicBezTo>
                    <a:pt x="13" y="6"/>
                    <a:pt x="13" y="6"/>
                    <a:pt x="13" y="6"/>
                  </a:cubicBezTo>
                  <a:cubicBezTo>
                    <a:pt x="13" y="6"/>
                    <a:pt x="13" y="6"/>
                    <a:pt x="13" y="6"/>
                  </a:cubicBezTo>
                  <a:cubicBezTo>
                    <a:pt x="13"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4" name="未知">
              <a:extLst>
                <a:ext uri="{FF2B5EF4-FFF2-40B4-BE49-F238E27FC236}">
                  <a16:creationId xmlns:a16="http://schemas.microsoft.com/office/drawing/2014/main" id="{E6595BB1-E31A-40CC-9742-A3528E919ACB}"/>
                </a:ext>
              </a:extLst>
            </p:cNvPr>
            <p:cNvSpPr>
              <a:spLocks noChangeAspect="1"/>
            </p:cNvSpPr>
            <p:nvPr/>
          </p:nvSpPr>
          <p:spPr bwMode="auto">
            <a:xfrm>
              <a:off x="368" y="461"/>
              <a:ext cx="10" cy="22"/>
            </a:xfrm>
            <a:custGeom>
              <a:avLst/>
              <a:gdLst>
                <a:gd name="T0" fmla="*/ 14 w 17"/>
                <a:gd name="T1" fmla="*/ 6 h 35"/>
                <a:gd name="T2" fmla="*/ 17 w 17"/>
                <a:gd name="T3" fmla="*/ 14 h 35"/>
                <a:gd name="T4" fmla="*/ 17 w 17"/>
                <a:gd name="T5" fmla="*/ 30 h 35"/>
                <a:gd name="T6" fmla="*/ 14 w 17"/>
                <a:gd name="T7" fmla="*/ 34 h 35"/>
                <a:gd name="T8" fmla="*/ 4 w 17"/>
                <a:gd name="T9" fmla="*/ 28 h 35"/>
                <a:gd name="T10" fmla="*/ 1 w 17"/>
                <a:gd name="T11" fmla="*/ 21 h 35"/>
                <a:gd name="T12" fmla="*/ 1 w 17"/>
                <a:gd name="T13" fmla="*/ 4 h 35"/>
                <a:gd name="T14" fmla="*/ 4 w 17"/>
                <a:gd name="T15" fmla="*/ 1 h 35"/>
                <a:gd name="T16" fmla="*/ 14 w 17"/>
                <a:gd name="T17" fmla="*/ 6 h 35"/>
                <a:gd name="T18" fmla="*/ 14 w 17"/>
                <a:gd name="T19" fmla="*/ 6 h 35"/>
                <a:gd name="T20" fmla="*/ 14 w 17"/>
                <a:gd name="T2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35">
                  <a:moveTo>
                    <a:pt x="14" y="6"/>
                  </a:moveTo>
                  <a:cubicBezTo>
                    <a:pt x="16" y="8"/>
                    <a:pt x="17" y="11"/>
                    <a:pt x="17" y="14"/>
                  </a:cubicBezTo>
                  <a:cubicBezTo>
                    <a:pt x="17" y="30"/>
                    <a:pt x="17" y="30"/>
                    <a:pt x="17" y="30"/>
                  </a:cubicBezTo>
                  <a:cubicBezTo>
                    <a:pt x="17" y="33"/>
                    <a:pt x="16" y="35"/>
                    <a:pt x="14" y="34"/>
                  </a:cubicBezTo>
                  <a:cubicBezTo>
                    <a:pt x="4" y="28"/>
                    <a:pt x="4" y="28"/>
                    <a:pt x="4" y="28"/>
                  </a:cubicBezTo>
                  <a:cubicBezTo>
                    <a:pt x="2" y="27"/>
                    <a:pt x="0" y="24"/>
                    <a:pt x="1" y="21"/>
                  </a:cubicBezTo>
                  <a:cubicBezTo>
                    <a:pt x="1" y="4"/>
                    <a:pt x="1" y="4"/>
                    <a:pt x="1" y="4"/>
                  </a:cubicBezTo>
                  <a:cubicBezTo>
                    <a:pt x="1" y="1"/>
                    <a:pt x="2" y="0"/>
                    <a:pt x="4" y="1"/>
                  </a:cubicBezTo>
                  <a:cubicBezTo>
                    <a:pt x="14" y="6"/>
                    <a:pt x="14" y="6"/>
                    <a:pt x="14" y="6"/>
                  </a:cubicBezTo>
                  <a:cubicBezTo>
                    <a:pt x="14" y="6"/>
                    <a:pt x="14" y="6"/>
                    <a:pt x="14" y="6"/>
                  </a:cubicBezTo>
                  <a:cubicBezTo>
                    <a:pt x="14" y="6"/>
                    <a:pt x="14" y="6"/>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5" name="未知">
              <a:extLst>
                <a:ext uri="{FF2B5EF4-FFF2-40B4-BE49-F238E27FC236}">
                  <a16:creationId xmlns:a16="http://schemas.microsoft.com/office/drawing/2014/main" id="{D4A91BD6-C221-4B7A-BA81-35F80E7D7963}"/>
                </a:ext>
              </a:extLst>
            </p:cNvPr>
            <p:cNvSpPr>
              <a:spLocks noChangeAspect="1"/>
            </p:cNvSpPr>
            <p:nvPr/>
          </p:nvSpPr>
          <p:spPr bwMode="auto">
            <a:xfrm>
              <a:off x="485" y="119"/>
              <a:ext cx="10" cy="25"/>
            </a:xfrm>
            <a:custGeom>
              <a:avLst/>
              <a:gdLst>
                <a:gd name="T0" fmla="*/ 15 w 17"/>
                <a:gd name="T1" fmla="*/ 0 h 40"/>
                <a:gd name="T2" fmla="*/ 17 w 17"/>
                <a:gd name="T3" fmla="*/ 1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1"/>
                  </a:cubicBezTo>
                  <a:cubicBezTo>
                    <a:pt x="17" y="30"/>
                    <a:pt x="17" y="30"/>
                    <a:pt x="17" y="30"/>
                  </a:cubicBezTo>
                  <a:cubicBezTo>
                    <a:pt x="17" y="31"/>
                    <a:pt x="16" y="31"/>
                    <a:pt x="16"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6" name="未知">
              <a:extLst>
                <a:ext uri="{FF2B5EF4-FFF2-40B4-BE49-F238E27FC236}">
                  <a16:creationId xmlns:a16="http://schemas.microsoft.com/office/drawing/2014/main" id="{D9E32DBB-D861-438C-AF2E-9E5D322BBC10}"/>
                </a:ext>
              </a:extLst>
            </p:cNvPr>
            <p:cNvSpPr>
              <a:spLocks noChangeAspect="1"/>
            </p:cNvSpPr>
            <p:nvPr/>
          </p:nvSpPr>
          <p:spPr bwMode="auto">
            <a:xfrm>
              <a:off x="464" y="130"/>
              <a:ext cx="9" cy="25"/>
            </a:xfrm>
            <a:custGeom>
              <a:avLst/>
              <a:gdLst>
                <a:gd name="T0" fmla="*/ 15 w 16"/>
                <a:gd name="T1" fmla="*/ 1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0"/>
                    <a:pt x="16" y="30"/>
                    <a:pt x="16" y="30"/>
                  </a:cubicBezTo>
                  <a:cubicBezTo>
                    <a:pt x="16" y="31"/>
                    <a:pt x="16" y="32"/>
                    <a:pt x="15" y="32"/>
                  </a:cubicBezTo>
                  <a:cubicBezTo>
                    <a:pt x="1" y="40"/>
                    <a:pt x="1" y="40"/>
                    <a:pt x="1" y="40"/>
                  </a:cubicBezTo>
                  <a:cubicBezTo>
                    <a:pt x="1" y="41"/>
                    <a:pt x="0" y="40"/>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7" name="未知">
              <a:extLst>
                <a:ext uri="{FF2B5EF4-FFF2-40B4-BE49-F238E27FC236}">
                  <a16:creationId xmlns:a16="http://schemas.microsoft.com/office/drawing/2014/main" id="{927C1370-EF3F-43A5-834C-1BAA495F16AD}"/>
                </a:ext>
              </a:extLst>
            </p:cNvPr>
            <p:cNvSpPr>
              <a:spLocks noChangeAspect="1"/>
            </p:cNvSpPr>
            <p:nvPr/>
          </p:nvSpPr>
          <p:spPr bwMode="auto">
            <a:xfrm>
              <a:off x="442" y="144"/>
              <a:ext cx="10" cy="24"/>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40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0"/>
                    <a:pt x="0" y="40"/>
                    <a:pt x="0" y="40"/>
                  </a:cubicBezTo>
                  <a:cubicBezTo>
                    <a:pt x="0" y="10"/>
                    <a:pt x="0" y="10"/>
                    <a:pt x="0" y="10"/>
                  </a:cubicBezTo>
                  <a:cubicBezTo>
                    <a:pt x="0" y="10"/>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8" name="未知">
              <a:extLst>
                <a:ext uri="{FF2B5EF4-FFF2-40B4-BE49-F238E27FC236}">
                  <a16:creationId xmlns:a16="http://schemas.microsoft.com/office/drawing/2014/main" id="{F6CF5451-4343-4643-A8E1-02C98401EB1A}"/>
                </a:ext>
              </a:extLst>
            </p:cNvPr>
            <p:cNvSpPr>
              <a:spLocks noChangeAspect="1"/>
            </p:cNvSpPr>
            <p:nvPr/>
          </p:nvSpPr>
          <p:spPr bwMode="auto">
            <a:xfrm>
              <a:off x="421" y="157"/>
              <a:ext cx="10" cy="24"/>
            </a:xfrm>
            <a:custGeom>
              <a:avLst/>
              <a:gdLst>
                <a:gd name="T0" fmla="*/ 15 w 17"/>
                <a:gd name="T1" fmla="*/ 0 h 40"/>
                <a:gd name="T2" fmla="*/ 16 w 17"/>
                <a:gd name="T3" fmla="*/ 0 h 40"/>
                <a:gd name="T4" fmla="*/ 17 w 17"/>
                <a:gd name="T5" fmla="*/ 30 h 40"/>
                <a:gd name="T6" fmla="*/ 15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6" y="0"/>
                    <a:pt x="16" y="0"/>
                  </a:cubicBezTo>
                  <a:cubicBezTo>
                    <a:pt x="17" y="30"/>
                    <a:pt x="17" y="30"/>
                    <a:pt x="17" y="30"/>
                  </a:cubicBezTo>
                  <a:cubicBezTo>
                    <a:pt x="17" y="31"/>
                    <a:pt x="16" y="31"/>
                    <a:pt x="15"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9" name="未知">
              <a:extLst>
                <a:ext uri="{FF2B5EF4-FFF2-40B4-BE49-F238E27FC236}">
                  <a16:creationId xmlns:a16="http://schemas.microsoft.com/office/drawing/2014/main" id="{E81C8F5C-37F3-4FCE-9CFD-7F2303774E33}"/>
                </a:ext>
              </a:extLst>
            </p:cNvPr>
            <p:cNvSpPr>
              <a:spLocks noChangeAspect="1"/>
            </p:cNvSpPr>
            <p:nvPr/>
          </p:nvSpPr>
          <p:spPr bwMode="auto">
            <a:xfrm>
              <a:off x="399" y="169"/>
              <a:ext cx="10" cy="25"/>
            </a:xfrm>
            <a:custGeom>
              <a:avLst/>
              <a:gdLst>
                <a:gd name="T0" fmla="*/ 15 w 16"/>
                <a:gd name="T1" fmla="*/ 1 h 41"/>
                <a:gd name="T2" fmla="*/ 16 w 16"/>
                <a:gd name="T3" fmla="*/ 1 h 41"/>
                <a:gd name="T4" fmla="*/ 16 w 16"/>
                <a:gd name="T5" fmla="*/ 31 h 41"/>
                <a:gd name="T6" fmla="*/ 15 w 16"/>
                <a:gd name="T7" fmla="*/ 32 h 41"/>
                <a:gd name="T8" fmla="*/ 1 w 16"/>
                <a:gd name="T9" fmla="*/ 41 h 41"/>
                <a:gd name="T10" fmla="*/ 0 w 16"/>
                <a:gd name="T11" fmla="*/ 40 h 41"/>
                <a:gd name="T12" fmla="*/ 0 w 16"/>
                <a:gd name="T13" fmla="*/ 11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1"/>
                    <a:pt x="16" y="1"/>
                  </a:cubicBezTo>
                  <a:cubicBezTo>
                    <a:pt x="16" y="31"/>
                    <a:pt x="16" y="31"/>
                    <a:pt x="16" y="31"/>
                  </a:cubicBezTo>
                  <a:cubicBezTo>
                    <a:pt x="16" y="31"/>
                    <a:pt x="16" y="32"/>
                    <a:pt x="15" y="32"/>
                  </a:cubicBezTo>
                  <a:cubicBezTo>
                    <a:pt x="1" y="41"/>
                    <a:pt x="1" y="41"/>
                    <a:pt x="1" y="41"/>
                  </a:cubicBezTo>
                  <a:cubicBezTo>
                    <a:pt x="0" y="41"/>
                    <a:pt x="0" y="41"/>
                    <a:pt x="0" y="40"/>
                  </a:cubicBezTo>
                  <a:cubicBezTo>
                    <a:pt x="0" y="11"/>
                    <a:pt x="0" y="11"/>
                    <a:pt x="0" y="11"/>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0" name="未知">
              <a:extLst>
                <a:ext uri="{FF2B5EF4-FFF2-40B4-BE49-F238E27FC236}">
                  <a16:creationId xmlns:a16="http://schemas.microsoft.com/office/drawing/2014/main" id="{6C0D2EEF-FDD2-4610-86D9-3CD26F331F5D}"/>
                </a:ext>
              </a:extLst>
            </p:cNvPr>
            <p:cNvSpPr>
              <a:spLocks noChangeAspect="1"/>
            </p:cNvSpPr>
            <p:nvPr/>
          </p:nvSpPr>
          <p:spPr bwMode="auto">
            <a:xfrm>
              <a:off x="485" y="161"/>
              <a:ext cx="10" cy="24"/>
            </a:xfrm>
            <a:custGeom>
              <a:avLst/>
              <a:gdLst>
                <a:gd name="T0" fmla="*/ 15 w 17"/>
                <a:gd name="T1" fmla="*/ 0 h 40"/>
                <a:gd name="T2" fmla="*/ 17 w 17"/>
                <a:gd name="T3" fmla="*/ 0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0"/>
                  </a:cubicBezTo>
                  <a:cubicBezTo>
                    <a:pt x="17" y="30"/>
                    <a:pt x="17" y="30"/>
                    <a:pt x="17" y="30"/>
                  </a:cubicBezTo>
                  <a:cubicBezTo>
                    <a:pt x="17" y="30"/>
                    <a:pt x="16" y="31"/>
                    <a:pt x="16"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1" name="未知">
              <a:extLst>
                <a:ext uri="{FF2B5EF4-FFF2-40B4-BE49-F238E27FC236}">
                  <a16:creationId xmlns:a16="http://schemas.microsoft.com/office/drawing/2014/main" id="{48007D36-36AD-48B5-BE59-79C389F66969}"/>
                </a:ext>
              </a:extLst>
            </p:cNvPr>
            <p:cNvSpPr>
              <a:spLocks noChangeAspect="1"/>
            </p:cNvSpPr>
            <p:nvPr/>
          </p:nvSpPr>
          <p:spPr bwMode="auto">
            <a:xfrm>
              <a:off x="464" y="172"/>
              <a:ext cx="9"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6" y="0"/>
                    <a:pt x="16" y="0"/>
                    <a:pt x="16" y="1"/>
                  </a:cubicBezTo>
                  <a:cubicBezTo>
                    <a:pt x="16" y="30"/>
                    <a:pt x="16" y="30"/>
                    <a:pt x="16" y="30"/>
                  </a:cubicBezTo>
                  <a:cubicBezTo>
                    <a:pt x="16" y="31"/>
                    <a:pt x="16" y="32"/>
                    <a:pt x="15" y="32"/>
                  </a:cubicBezTo>
                  <a:cubicBezTo>
                    <a:pt x="1" y="40"/>
                    <a:pt x="1" y="40"/>
                    <a:pt x="1" y="40"/>
                  </a:cubicBezTo>
                  <a:cubicBezTo>
                    <a:pt x="1" y="41"/>
                    <a:pt x="0" y="40"/>
                    <a:pt x="0" y="40"/>
                  </a:cubicBezTo>
                  <a:cubicBezTo>
                    <a:pt x="0" y="10"/>
                    <a:pt x="0" y="10"/>
                    <a:pt x="0" y="10"/>
                  </a:cubicBezTo>
                  <a:cubicBezTo>
                    <a:pt x="0" y="10"/>
                    <a:pt x="0" y="9"/>
                    <a:pt x="1" y="9"/>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2" name="未知">
              <a:extLst>
                <a:ext uri="{FF2B5EF4-FFF2-40B4-BE49-F238E27FC236}">
                  <a16:creationId xmlns:a16="http://schemas.microsoft.com/office/drawing/2014/main" id="{773D4B3E-6608-4B05-8344-F7003C106E57}"/>
                </a:ext>
              </a:extLst>
            </p:cNvPr>
            <p:cNvSpPr>
              <a:spLocks noChangeAspect="1"/>
            </p:cNvSpPr>
            <p:nvPr/>
          </p:nvSpPr>
          <p:spPr bwMode="auto">
            <a:xfrm>
              <a:off x="442" y="185"/>
              <a:ext cx="10" cy="25"/>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0"/>
                    <a:pt x="0" y="40"/>
                    <a:pt x="0" y="39"/>
                  </a:cubicBezTo>
                  <a:cubicBezTo>
                    <a:pt x="0" y="10"/>
                    <a:pt x="0" y="10"/>
                    <a:pt x="0" y="10"/>
                  </a:cubicBezTo>
                  <a:cubicBezTo>
                    <a:pt x="0" y="9"/>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3" name="未知">
              <a:extLst>
                <a:ext uri="{FF2B5EF4-FFF2-40B4-BE49-F238E27FC236}">
                  <a16:creationId xmlns:a16="http://schemas.microsoft.com/office/drawing/2014/main" id="{0058FCDC-5DCB-4091-9AD0-8728871D28AF}"/>
                </a:ext>
              </a:extLst>
            </p:cNvPr>
            <p:cNvSpPr>
              <a:spLocks noChangeAspect="1"/>
            </p:cNvSpPr>
            <p:nvPr/>
          </p:nvSpPr>
          <p:spPr bwMode="auto">
            <a:xfrm>
              <a:off x="421" y="197"/>
              <a:ext cx="10" cy="25"/>
            </a:xfrm>
            <a:custGeom>
              <a:avLst/>
              <a:gdLst>
                <a:gd name="T0" fmla="*/ 15 w 17"/>
                <a:gd name="T1" fmla="*/ 1 h 41"/>
                <a:gd name="T2" fmla="*/ 16 w 17"/>
                <a:gd name="T3" fmla="*/ 1 h 41"/>
                <a:gd name="T4" fmla="*/ 17 w 17"/>
                <a:gd name="T5" fmla="*/ 31 h 41"/>
                <a:gd name="T6" fmla="*/ 15 w 17"/>
                <a:gd name="T7" fmla="*/ 33 h 41"/>
                <a:gd name="T8" fmla="*/ 1 w 17"/>
                <a:gd name="T9" fmla="*/ 41 h 41"/>
                <a:gd name="T10" fmla="*/ 0 w 17"/>
                <a:gd name="T11" fmla="*/ 40 h 41"/>
                <a:gd name="T12" fmla="*/ 0 w 17"/>
                <a:gd name="T13" fmla="*/ 11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6" y="1"/>
                    <a:pt x="16" y="1"/>
                  </a:cubicBezTo>
                  <a:cubicBezTo>
                    <a:pt x="17" y="31"/>
                    <a:pt x="17" y="31"/>
                    <a:pt x="17" y="31"/>
                  </a:cubicBezTo>
                  <a:cubicBezTo>
                    <a:pt x="17" y="31"/>
                    <a:pt x="16" y="32"/>
                    <a:pt x="15" y="33"/>
                  </a:cubicBezTo>
                  <a:cubicBezTo>
                    <a:pt x="1" y="41"/>
                    <a:pt x="1" y="41"/>
                    <a:pt x="1" y="41"/>
                  </a:cubicBezTo>
                  <a:cubicBezTo>
                    <a:pt x="1" y="41"/>
                    <a:pt x="0" y="41"/>
                    <a:pt x="0" y="40"/>
                  </a:cubicBezTo>
                  <a:cubicBezTo>
                    <a:pt x="0" y="11"/>
                    <a:pt x="0" y="11"/>
                    <a:pt x="0" y="11"/>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4" name="未知">
              <a:extLst>
                <a:ext uri="{FF2B5EF4-FFF2-40B4-BE49-F238E27FC236}">
                  <a16:creationId xmlns:a16="http://schemas.microsoft.com/office/drawing/2014/main" id="{C685EAE2-8C9B-46BB-9BA8-E5D73F528BEA}"/>
                </a:ext>
              </a:extLst>
            </p:cNvPr>
            <p:cNvSpPr>
              <a:spLocks noChangeAspect="1"/>
            </p:cNvSpPr>
            <p:nvPr/>
          </p:nvSpPr>
          <p:spPr bwMode="auto">
            <a:xfrm>
              <a:off x="399" y="211"/>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1"/>
                    <a:pt x="16" y="31"/>
                    <a:pt x="16" y="31"/>
                  </a:cubicBezTo>
                  <a:cubicBezTo>
                    <a:pt x="16" y="31"/>
                    <a:pt x="16"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5" name="未知">
              <a:extLst>
                <a:ext uri="{FF2B5EF4-FFF2-40B4-BE49-F238E27FC236}">
                  <a16:creationId xmlns:a16="http://schemas.microsoft.com/office/drawing/2014/main" id="{6DB2F59F-5CAD-4674-969A-3F74E5A9DF59}"/>
                </a:ext>
              </a:extLst>
            </p:cNvPr>
            <p:cNvSpPr>
              <a:spLocks noChangeAspect="1"/>
            </p:cNvSpPr>
            <p:nvPr/>
          </p:nvSpPr>
          <p:spPr bwMode="auto">
            <a:xfrm>
              <a:off x="485" y="203"/>
              <a:ext cx="10" cy="25"/>
            </a:xfrm>
            <a:custGeom>
              <a:avLst/>
              <a:gdLst>
                <a:gd name="T0" fmla="*/ 15 w 17"/>
                <a:gd name="T1" fmla="*/ 0 h 40"/>
                <a:gd name="T2" fmla="*/ 17 w 17"/>
                <a:gd name="T3" fmla="*/ 1 h 40"/>
                <a:gd name="T4" fmla="*/ 17 w 17"/>
                <a:gd name="T5" fmla="*/ 30 h 40"/>
                <a:gd name="T6" fmla="*/ 16 w 17"/>
                <a:gd name="T7" fmla="*/ 32 h 40"/>
                <a:gd name="T8" fmla="*/ 1 w 17"/>
                <a:gd name="T9" fmla="*/ 40 h 40"/>
                <a:gd name="T10" fmla="*/ 0 w 17"/>
                <a:gd name="T11" fmla="*/ 40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1"/>
                  </a:cubicBezTo>
                  <a:cubicBezTo>
                    <a:pt x="17" y="30"/>
                    <a:pt x="17" y="30"/>
                    <a:pt x="17" y="30"/>
                  </a:cubicBezTo>
                  <a:cubicBezTo>
                    <a:pt x="17" y="31"/>
                    <a:pt x="16" y="32"/>
                    <a:pt x="16" y="32"/>
                  </a:cubicBezTo>
                  <a:cubicBezTo>
                    <a:pt x="1" y="40"/>
                    <a:pt x="1" y="40"/>
                    <a:pt x="1" y="40"/>
                  </a:cubicBezTo>
                  <a:cubicBezTo>
                    <a:pt x="1" y="40"/>
                    <a:pt x="0" y="40"/>
                    <a:pt x="0" y="40"/>
                  </a:cubicBezTo>
                  <a:cubicBezTo>
                    <a:pt x="0" y="10"/>
                    <a:pt x="0" y="10"/>
                    <a:pt x="0" y="10"/>
                  </a:cubicBezTo>
                  <a:cubicBezTo>
                    <a:pt x="0" y="10"/>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6" name="未知">
              <a:extLst>
                <a:ext uri="{FF2B5EF4-FFF2-40B4-BE49-F238E27FC236}">
                  <a16:creationId xmlns:a16="http://schemas.microsoft.com/office/drawing/2014/main" id="{67291350-8D3F-4213-9B3F-D2AA2E43410D}"/>
                </a:ext>
              </a:extLst>
            </p:cNvPr>
            <p:cNvSpPr>
              <a:spLocks noChangeAspect="1"/>
            </p:cNvSpPr>
            <p:nvPr/>
          </p:nvSpPr>
          <p:spPr bwMode="auto">
            <a:xfrm>
              <a:off x="464" y="214"/>
              <a:ext cx="9" cy="25"/>
            </a:xfrm>
            <a:custGeom>
              <a:avLst/>
              <a:gdLst>
                <a:gd name="T0" fmla="*/ 15 w 16"/>
                <a:gd name="T1" fmla="*/ 1 h 41"/>
                <a:gd name="T2" fmla="*/ 16 w 16"/>
                <a:gd name="T3" fmla="*/ 1 h 41"/>
                <a:gd name="T4" fmla="*/ 16 w 16"/>
                <a:gd name="T5" fmla="*/ 31 h 41"/>
                <a:gd name="T6" fmla="*/ 15 w 16"/>
                <a:gd name="T7" fmla="*/ 32 h 41"/>
                <a:gd name="T8" fmla="*/ 1 w 16"/>
                <a:gd name="T9" fmla="*/ 41 h 41"/>
                <a:gd name="T10" fmla="*/ 0 w 16"/>
                <a:gd name="T11" fmla="*/ 40 h 41"/>
                <a:gd name="T12" fmla="*/ 0 w 16"/>
                <a:gd name="T13" fmla="*/ 11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1"/>
                    <a:pt x="16" y="1"/>
                  </a:cubicBezTo>
                  <a:cubicBezTo>
                    <a:pt x="16" y="31"/>
                    <a:pt x="16" y="31"/>
                    <a:pt x="16" y="31"/>
                  </a:cubicBezTo>
                  <a:cubicBezTo>
                    <a:pt x="16" y="31"/>
                    <a:pt x="16" y="32"/>
                    <a:pt x="15" y="32"/>
                  </a:cubicBezTo>
                  <a:cubicBezTo>
                    <a:pt x="1" y="41"/>
                    <a:pt x="1" y="41"/>
                    <a:pt x="1" y="41"/>
                  </a:cubicBezTo>
                  <a:cubicBezTo>
                    <a:pt x="1" y="41"/>
                    <a:pt x="0" y="41"/>
                    <a:pt x="0" y="40"/>
                  </a:cubicBezTo>
                  <a:cubicBezTo>
                    <a:pt x="0" y="11"/>
                    <a:pt x="0" y="11"/>
                    <a:pt x="0" y="11"/>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7" name="未知">
              <a:extLst>
                <a:ext uri="{FF2B5EF4-FFF2-40B4-BE49-F238E27FC236}">
                  <a16:creationId xmlns:a16="http://schemas.microsoft.com/office/drawing/2014/main" id="{6893B882-F857-46C4-958F-F20749DA68F7}"/>
                </a:ext>
              </a:extLst>
            </p:cNvPr>
            <p:cNvSpPr>
              <a:spLocks noChangeAspect="1"/>
            </p:cNvSpPr>
            <p:nvPr/>
          </p:nvSpPr>
          <p:spPr bwMode="auto">
            <a:xfrm>
              <a:off x="442" y="228"/>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5" y="0"/>
                    <a:pt x="16" y="0"/>
                    <a:pt x="16" y="1"/>
                  </a:cubicBezTo>
                  <a:cubicBezTo>
                    <a:pt x="16" y="31"/>
                    <a:pt x="16" y="31"/>
                    <a:pt x="16" y="31"/>
                  </a:cubicBezTo>
                  <a:cubicBezTo>
                    <a:pt x="16" y="31"/>
                    <a:pt x="15"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8" name="未知">
              <a:extLst>
                <a:ext uri="{FF2B5EF4-FFF2-40B4-BE49-F238E27FC236}">
                  <a16:creationId xmlns:a16="http://schemas.microsoft.com/office/drawing/2014/main" id="{F17DF1FF-971D-439D-8F56-38EF351CBF5E}"/>
                </a:ext>
              </a:extLst>
            </p:cNvPr>
            <p:cNvSpPr>
              <a:spLocks noChangeAspect="1"/>
            </p:cNvSpPr>
            <p:nvPr/>
          </p:nvSpPr>
          <p:spPr bwMode="auto">
            <a:xfrm>
              <a:off x="421" y="241"/>
              <a:ext cx="10" cy="24"/>
            </a:xfrm>
            <a:custGeom>
              <a:avLst/>
              <a:gdLst>
                <a:gd name="T0" fmla="*/ 15 w 17"/>
                <a:gd name="T1" fmla="*/ 0 h 40"/>
                <a:gd name="T2" fmla="*/ 16 w 17"/>
                <a:gd name="T3" fmla="*/ 1 h 40"/>
                <a:gd name="T4" fmla="*/ 17 w 17"/>
                <a:gd name="T5" fmla="*/ 30 h 40"/>
                <a:gd name="T6" fmla="*/ 15 w 17"/>
                <a:gd name="T7" fmla="*/ 32 h 40"/>
                <a:gd name="T8" fmla="*/ 1 w 17"/>
                <a:gd name="T9" fmla="*/ 40 h 40"/>
                <a:gd name="T10" fmla="*/ 0 w 17"/>
                <a:gd name="T11" fmla="*/ 40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6" y="0"/>
                    <a:pt x="16" y="1"/>
                  </a:cubicBezTo>
                  <a:cubicBezTo>
                    <a:pt x="17" y="30"/>
                    <a:pt x="17" y="30"/>
                    <a:pt x="17" y="30"/>
                  </a:cubicBezTo>
                  <a:cubicBezTo>
                    <a:pt x="17" y="31"/>
                    <a:pt x="16" y="32"/>
                    <a:pt x="15" y="32"/>
                  </a:cubicBezTo>
                  <a:cubicBezTo>
                    <a:pt x="1" y="40"/>
                    <a:pt x="1" y="40"/>
                    <a:pt x="1" y="40"/>
                  </a:cubicBezTo>
                  <a:cubicBezTo>
                    <a:pt x="1" y="40"/>
                    <a:pt x="0" y="40"/>
                    <a:pt x="0" y="40"/>
                  </a:cubicBezTo>
                  <a:cubicBezTo>
                    <a:pt x="0" y="10"/>
                    <a:pt x="0" y="10"/>
                    <a:pt x="0" y="10"/>
                  </a:cubicBezTo>
                  <a:cubicBezTo>
                    <a:pt x="0" y="9"/>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9" name="未知">
              <a:extLst>
                <a:ext uri="{FF2B5EF4-FFF2-40B4-BE49-F238E27FC236}">
                  <a16:creationId xmlns:a16="http://schemas.microsoft.com/office/drawing/2014/main" id="{139BB712-AEB8-4CDC-A19D-68A6BCA375F4}"/>
                </a:ext>
              </a:extLst>
            </p:cNvPr>
            <p:cNvSpPr>
              <a:spLocks noChangeAspect="1"/>
            </p:cNvSpPr>
            <p:nvPr/>
          </p:nvSpPr>
          <p:spPr bwMode="auto">
            <a:xfrm>
              <a:off x="399" y="254"/>
              <a:ext cx="10" cy="24"/>
            </a:xfrm>
            <a:custGeom>
              <a:avLst/>
              <a:gdLst>
                <a:gd name="T0" fmla="*/ 15 w 16"/>
                <a:gd name="T1" fmla="*/ 0 h 40"/>
                <a:gd name="T2" fmla="*/ 16 w 16"/>
                <a:gd name="T3" fmla="*/ 0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6" y="0"/>
                    <a:pt x="16" y="0"/>
                    <a:pt x="16" y="0"/>
                  </a:cubicBezTo>
                  <a:cubicBezTo>
                    <a:pt x="16" y="30"/>
                    <a:pt x="16" y="30"/>
                    <a:pt x="16" y="30"/>
                  </a:cubicBezTo>
                  <a:cubicBezTo>
                    <a:pt x="16" y="31"/>
                    <a:pt x="16" y="31"/>
                    <a:pt x="15" y="32"/>
                  </a:cubicBezTo>
                  <a:cubicBezTo>
                    <a:pt x="1" y="40"/>
                    <a:pt x="1" y="40"/>
                    <a:pt x="1" y="40"/>
                  </a:cubicBezTo>
                  <a:cubicBezTo>
                    <a:pt x="0" y="40"/>
                    <a:pt x="0" y="40"/>
                    <a:pt x="0" y="39"/>
                  </a:cubicBezTo>
                  <a:cubicBezTo>
                    <a:pt x="0" y="10"/>
                    <a:pt x="0" y="10"/>
                    <a:pt x="0" y="10"/>
                  </a:cubicBezTo>
                  <a:cubicBezTo>
                    <a:pt x="0" y="9"/>
                    <a:pt x="0"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0" name="未知">
              <a:extLst>
                <a:ext uri="{FF2B5EF4-FFF2-40B4-BE49-F238E27FC236}">
                  <a16:creationId xmlns:a16="http://schemas.microsoft.com/office/drawing/2014/main" id="{A346BA8F-F826-4D23-8465-925F4647AD05}"/>
                </a:ext>
              </a:extLst>
            </p:cNvPr>
            <p:cNvSpPr>
              <a:spLocks noChangeAspect="1"/>
            </p:cNvSpPr>
            <p:nvPr/>
          </p:nvSpPr>
          <p:spPr bwMode="auto">
            <a:xfrm>
              <a:off x="485" y="244"/>
              <a:ext cx="10" cy="25"/>
            </a:xfrm>
            <a:custGeom>
              <a:avLst/>
              <a:gdLst>
                <a:gd name="T0" fmla="*/ 15 w 17"/>
                <a:gd name="T1" fmla="*/ 0 h 40"/>
                <a:gd name="T2" fmla="*/ 17 w 17"/>
                <a:gd name="T3" fmla="*/ 0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0"/>
                  </a:cubicBezTo>
                  <a:cubicBezTo>
                    <a:pt x="17" y="30"/>
                    <a:pt x="17" y="30"/>
                    <a:pt x="17" y="30"/>
                  </a:cubicBezTo>
                  <a:cubicBezTo>
                    <a:pt x="17" y="30"/>
                    <a:pt x="16" y="31"/>
                    <a:pt x="16"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1" name="未知">
              <a:extLst>
                <a:ext uri="{FF2B5EF4-FFF2-40B4-BE49-F238E27FC236}">
                  <a16:creationId xmlns:a16="http://schemas.microsoft.com/office/drawing/2014/main" id="{4352352B-3773-44F0-8A9B-8F3A225FE5EE}"/>
                </a:ext>
              </a:extLst>
            </p:cNvPr>
            <p:cNvSpPr>
              <a:spLocks noChangeAspect="1"/>
            </p:cNvSpPr>
            <p:nvPr/>
          </p:nvSpPr>
          <p:spPr bwMode="auto">
            <a:xfrm>
              <a:off x="464" y="255"/>
              <a:ext cx="9"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6" y="0"/>
                    <a:pt x="16" y="0"/>
                    <a:pt x="16" y="1"/>
                  </a:cubicBezTo>
                  <a:cubicBezTo>
                    <a:pt x="16" y="30"/>
                    <a:pt x="16" y="30"/>
                    <a:pt x="16" y="30"/>
                  </a:cubicBezTo>
                  <a:cubicBezTo>
                    <a:pt x="16" y="31"/>
                    <a:pt x="16" y="32"/>
                    <a:pt x="15" y="32"/>
                  </a:cubicBezTo>
                  <a:cubicBezTo>
                    <a:pt x="1" y="40"/>
                    <a:pt x="1" y="40"/>
                    <a:pt x="1" y="40"/>
                  </a:cubicBezTo>
                  <a:cubicBezTo>
                    <a:pt x="1" y="41"/>
                    <a:pt x="0" y="40"/>
                    <a:pt x="0" y="40"/>
                  </a:cubicBezTo>
                  <a:cubicBezTo>
                    <a:pt x="0" y="10"/>
                    <a:pt x="0" y="10"/>
                    <a:pt x="0" y="10"/>
                  </a:cubicBezTo>
                  <a:cubicBezTo>
                    <a:pt x="0" y="10"/>
                    <a:pt x="0" y="9"/>
                    <a:pt x="1" y="9"/>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2" name="未知">
              <a:extLst>
                <a:ext uri="{FF2B5EF4-FFF2-40B4-BE49-F238E27FC236}">
                  <a16:creationId xmlns:a16="http://schemas.microsoft.com/office/drawing/2014/main" id="{32C70658-B820-40DA-929B-AB3F99091247}"/>
                </a:ext>
              </a:extLst>
            </p:cNvPr>
            <p:cNvSpPr>
              <a:spLocks noChangeAspect="1"/>
            </p:cNvSpPr>
            <p:nvPr/>
          </p:nvSpPr>
          <p:spPr bwMode="auto">
            <a:xfrm>
              <a:off x="442" y="269"/>
              <a:ext cx="10" cy="24"/>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0"/>
                    <a:pt x="0" y="40"/>
                    <a:pt x="0" y="39"/>
                  </a:cubicBezTo>
                  <a:cubicBezTo>
                    <a:pt x="0" y="10"/>
                    <a:pt x="0" y="10"/>
                    <a:pt x="0" y="10"/>
                  </a:cubicBezTo>
                  <a:cubicBezTo>
                    <a:pt x="0" y="9"/>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3" name="未知">
              <a:extLst>
                <a:ext uri="{FF2B5EF4-FFF2-40B4-BE49-F238E27FC236}">
                  <a16:creationId xmlns:a16="http://schemas.microsoft.com/office/drawing/2014/main" id="{FA93DDAC-FF2A-4C47-AA1D-1664A5E1F880}"/>
                </a:ext>
              </a:extLst>
            </p:cNvPr>
            <p:cNvSpPr>
              <a:spLocks noChangeAspect="1"/>
            </p:cNvSpPr>
            <p:nvPr/>
          </p:nvSpPr>
          <p:spPr bwMode="auto">
            <a:xfrm>
              <a:off x="421" y="281"/>
              <a:ext cx="10" cy="25"/>
            </a:xfrm>
            <a:custGeom>
              <a:avLst/>
              <a:gdLst>
                <a:gd name="T0" fmla="*/ 15 w 17"/>
                <a:gd name="T1" fmla="*/ 1 h 41"/>
                <a:gd name="T2" fmla="*/ 16 w 17"/>
                <a:gd name="T3" fmla="*/ 1 h 41"/>
                <a:gd name="T4" fmla="*/ 17 w 17"/>
                <a:gd name="T5" fmla="*/ 31 h 41"/>
                <a:gd name="T6" fmla="*/ 15 w 17"/>
                <a:gd name="T7" fmla="*/ 32 h 41"/>
                <a:gd name="T8" fmla="*/ 1 w 17"/>
                <a:gd name="T9" fmla="*/ 41 h 41"/>
                <a:gd name="T10" fmla="*/ 0 w 17"/>
                <a:gd name="T11" fmla="*/ 40 h 41"/>
                <a:gd name="T12" fmla="*/ 0 w 17"/>
                <a:gd name="T13" fmla="*/ 11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6" y="1"/>
                    <a:pt x="16" y="1"/>
                  </a:cubicBezTo>
                  <a:cubicBezTo>
                    <a:pt x="17" y="31"/>
                    <a:pt x="17" y="31"/>
                    <a:pt x="17" y="31"/>
                  </a:cubicBezTo>
                  <a:cubicBezTo>
                    <a:pt x="17" y="31"/>
                    <a:pt x="16" y="32"/>
                    <a:pt x="15" y="32"/>
                  </a:cubicBezTo>
                  <a:cubicBezTo>
                    <a:pt x="1" y="41"/>
                    <a:pt x="1" y="41"/>
                    <a:pt x="1" y="41"/>
                  </a:cubicBezTo>
                  <a:cubicBezTo>
                    <a:pt x="1" y="41"/>
                    <a:pt x="0" y="41"/>
                    <a:pt x="0" y="40"/>
                  </a:cubicBezTo>
                  <a:cubicBezTo>
                    <a:pt x="0" y="11"/>
                    <a:pt x="0" y="11"/>
                    <a:pt x="0" y="11"/>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4" name="未知">
              <a:extLst>
                <a:ext uri="{FF2B5EF4-FFF2-40B4-BE49-F238E27FC236}">
                  <a16:creationId xmlns:a16="http://schemas.microsoft.com/office/drawing/2014/main" id="{FBF845C9-1F60-4AEC-B3FD-F79597370C44}"/>
                </a:ext>
              </a:extLst>
            </p:cNvPr>
            <p:cNvSpPr>
              <a:spLocks noChangeAspect="1"/>
            </p:cNvSpPr>
            <p:nvPr/>
          </p:nvSpPr>
          <p:spPr bwMode="auto">
            <a:xfrm>
              <a:off x="399" y="294"/>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1"/>
                    <a:pt x="16" y="31"/>
                    <a:pt x="16" y="31"/>
                  </a:cubicBezTo>
                  <a:cubicBezTo>
                    <a:pt x="16" y="31"/>
                    <a:pt x="16"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5" name="未知">
              <a:extLst>
                <a:ext uri="{FF2B5EF4-FFF2-40B4-BE49-F238E27FC236}">
                  <a16:creationId xmlns:a16="http://schemas.microsoft.com/office/drawing/2014/main" id="{EDC34C8B-6754-423D-86C4-4C4C69F3A16E}"/>
                </a:ext>
              </a:extLst>
            </p:cNvPr>
            <p:cNvSpPr>
              <a:spLocks noChangeAspect="1"/>
            </p:cNvSpPr>
            <p:nvPr/>
          </p:nvSpPr>
          <p:spPr bwMode="auto">
            <a:xfrm>
              <a:off x="485" y="287"/>
              <a:ext cx="10" cy="24"/>
            </a:xfrm>
            <a:custGeom>
              <a:avLst/>
              <a:gdLst>
                <a:gd name="T0" fmla="*/ 15 w 17"/>
                <a:gd name="T1" fmla="*/ 0 h 40"/>
                <a:gd name="T2" fmla="*/ 17 w 17"/>
                <a:gd name="T3" fmla="*/ 1 h 40"/>
                <a:gd name="T4" fmla="*/ 17 w 17"/>
                <a:gd name="T5" fmla="*/ 30 h 40"/>
                <a:gd name="T6" fmla="*/ 16 w 17"/>
                <a:gd name="T7" fmla="*/ 32 h 40"/>
                <a:gd name="T8" fmla="*/ 1 w 17"/>
                <a:gd name="T9" fmla="*/ 40 h 40"/>
                <a:gd name="T10" fmla="*/ 0 w 17"/>
                <a:gd name="T11" fmla="*/ 40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1"/>
                  </a:cubicBezTo>
                  <a:cubicBezTo>
                    <a:pt x="17" y="30"/>
                    <a:pt x="17" y="30"/>
                    <a:pt x="17" y="30"/>
                  </a:cubicBezTo>
                  <a:cubicBezTo>
                    <a:pt x="17" y="31"/>
                    <a:pt x="16" y="32"/>
                    <a:pt x="16" y="32"/>
                  </a:cubicBezTo>
                  <a:cubicBezTo>
                    <a:pt x="1" y="40"/>
                    <a:pt x="1" y="40"/>
                    <a:pt x="1" y="40"/>
                  </a:cubicBezTo>
                  <a:cubicBezTo>
                    <a:pt x="1" y="40"/>
                    <a:pt x="0" y="40"/>
                    <a:pt x="0" y="40"/>
                  </a:cubicBezTo>
                  <a:cubicBezTo>
                    <a:pt x="0" y="10"/>
                    <a:pt x="0" y="10"/>
                    <a:pt x="0" y="10"/>
                  </a:cubicBezTo>
                  <a:cubicBezTo>
                    <a:pt x="0" y="10"/>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6" name="未知">
              <a:extLst>
                <a:ext uri="{FF2B5EF4-FFF2-40B4-BE49-F238E27FC236}">
                  <a16:creationId xmlns:a16="http://schemas.microsoft.com/office/drawing/2014/main" id="{81A09DDC-6F9F-43BE-9400-DCC9BB7AFD0D}"/>
                </a:ext>
              </a:extLst>
            </p:cNvPr>
            <p:cNvSpPr>
              <a:spLocks noChangeAspect="1"/>
            </p:cNvSpPr>
            <p:nvPr/>
          </p:nvSpPr>
          <p:spPr bwMode="auto">
            <a:xfrm>
              <a:off x="464" y="298"/>
              <a:ext cx="9" cy="25"/>
            </a:xfrm>
            <a:custGeom>
              <a:avLst/>
              <a:gdLst>
                <a:gd name="T0" fmla="*/ 15 w 16"/>
                <a:gd name="T1" fmla="*/ 1 h 41"/>
                <a:gd name="T2" fmla="*/ 16 w 16"/>
                <a:gd name="T3" fmla="*/ 1 h 41"/>
                <a:gd name="T4" fmla="*/ 16 w 16"/>
                <a:gd name="T5" fmla="*/ 31 h 41"/>
                <a:gd name="T6" fmla="*/ 15 w 16"/>
                <a:gd name="T7" fmla="*/ 32 h 41"/>
                <a:gd name="T8" fmla="*/ 1 w 16"/>
                <a:gd name="T9" fmla="*/ 41 h 41"/>
                <a:gd name="T10" fmla="*/ 0 w 16"/>
                <a:gd name="T11" fmla="*/ 40 h 41"/>
                <a:gd name="T12" fmla="*/ 0 w 16"/>
                <a:gd name="T13" fmla="*/ 11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1"/>
                    <a:pt x="16" y="1"/>
                  </a:cubicBezTo>
                  <a:cubicBezTo>
                    <a:pt x="16" y="31"/>
                    <a:pt x="16" y="31"/>
                    <a:pt x="16" y="31"/>
                  </a:cubicBezTo>
                  <a:cubicBezTo>
                    <a:pt x="16" y="31"/>
                    <a:pt x="16" y="32"/>
                    <a:pt x="15" y="32"/>
                  </a:cubicBezTo>
                  <a:cubicBezTo>
                    <a:pt x="1" y="41"/>
                    <a:pt x="1" y="41"/>
                    <a:pt x="1" y="41"/>
                  </a:cubicBezTo>
                  <a:cubicBezTo>
                    <a:pt x="1" y="41"/>
                    <a:pt x="0" y="41"/>
                    <a:pt x="0" y="40"/>
                  </a:cubicBezTo>
                  <a:cubicBezTo>
                    <a:pt x="0" y="11"/>
                    <a:pt x="0" y="11"/>
                    <a:pt x="0" y="11"/>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7" name="未知">
              <a:extLst>
                <a:ext uri="{FF2B5EF4-FFF2-40B4-BE49-F238E27FC236}">
                  <a16:creationId xmlns:a16="http://schemas.microsoft.com/office/drawing/2014/main" id="{B43F200C-B909-4A36-B2F1-CE685E293330}"/>
                </a:ext>
              </a:extLst>
            </p:cNvPr>
            <p:cNvSpPr>
              <a:spLocks noChangeAspect="1"/>
            </p:cNvSpPr>
            <p:nvPr/>
          </p:nvSpPr>
          <p:spPr bwMode="auto">
            <a:xfrm>
              <a:off x="442" y="311"/>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5" y="0"/>
                    <a:pt x="16" y="0"/>
                    <a:pt x="16" y="1"/>
                  </a:cubicBezTo>
                  <a:cubicBezTo>
                    <a:pt x="16" y="31"/>
                    <a:pt x="16" y="31"/>
                    <a:pt x="16" y="31"/>
                  </a:cubicBezTo>
                  <a:cubicBezTo>
                    <a:pt x="16" y="31"/>
                    <a:pt x="15"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8" name="未知">
              <a:extLst>
                <a:ext uri="{FF2B5EF4-FFF2-40B4-BE49-F238E27FC236}">
                  <a16:creationId xmlns:a16="http://schemas.microsoft.com/office/drawing/2014/main" id="{047703AB-65E3-4B3A-A250-2C0D61C60C4D}"/>
                </a:ext>
              </a:extLst>
            </p:cNvPr>
            <p:cNvSpPr>
              <a:spLocks noChangeAspect="1"/>
            </p:cNvSpPr>
            <p:nvPr/>
          </p:nvSpPr>
          <p:spPr bwMode="auto">
            <a:xfrm>
              <a:off x="421" y="324"/>
              <a:ext cx="10" cy="24"/>
            </a:xfrm>
            <a:custGeom>
              <a:avLst/>
              <a:gdLst>
                <a:gd name="T0" fmla="*/ 15 w 17"/>
                <a:gd name="T1" fmla="*/ 0 h 40"/>
                <a:gd name="T2" fmla="*/ 16 w 17"/>
                <a:gd name="T3" fmla="*/ 1 h 40"/>
                <a:gd name="T4" fmla="*/ 17 w 17"/>
                <a:gd name="T5" fmla="*/ 30 h 40"/>
                <a:gd name="T6" fmla="*/ 15 w 17"/>
                <a:gd name="T7" fmla="*/ 32 h 40"/>
                <a:gd name="T8" fmla="*/ 1 w 17"/>
                <a:gd name="T9" fmla="*/ 40 h 40"/>
                <a:gd name="T10" fmla="*/ 0 w 17"/>
                <a:gd name="T11" fmla="*/ 40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6" y="0"/>
                    <a:pt x="16" y="1"/>
                  </a:cubicBezTo>
                  <a:cubicBezTo>
                    <a:pt x="17" y="30"/>
                    <a:pt x="17" y="30"/>
                    <a:pt x="17" y="30"/>
                  </a:cubicBezTo>
                  <a:cubicBezTo>
                    <a:pt x="17" y="31"/>
                    <a:pt x="16" y="32"/>
                    <a:pt x="15" y="32"/>
                  </a:cubicBezTo>
                  <a:cubicBezTo>
                    <a:pt x="1" y="40"/>
                    <a:pt x="1" y="40"/>
                    <a:pt x="1" y="40"/>
                  </a:cubicBezTo>
                  <a:cubicBezTo>
                    <a:pt x="1" y="40"/>
                    <a:pt x="0" y="40"/>
                    <a:pt x="0" y="40"/>
                  </a:cubicBezTo>
                  <a:cubicBezTo>
                    <a:pt x="0" y="10"/>
                    <a:pt x="0" y="10"/>
                    <a:pt x="0" y="10"/>
                  </a:cubicBezTo>
                  <a:cubicBezTo>
                    <a:pt x="0" y="9"/>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9" name="未知">
              <a:extLst>
                <a:ext uri="{FF2B5EF4-FFF2-40B4-BE49-F238E27FC236}">
                  <a16:creationId xmlns:a16="http://schemas.microsoft.com/office/drawing/2014/main" id="{CD349390-3140-4342-A28C-4D150ECF0C00}"/>
                </a:ext>
              </a:extLst>
            </p:cNvPr>
            <p:cNvSpPr>
              <a:spLocks noChangeAspect="1"/>
            </p:cNvSpPr>
            <p:nvPr/>
          </p:nvSpPr>
          <p:spPr bwMode="auto">
            <a:xfrm>
              <a:off x="399" y="338"/>
              <a:ext cx="10" cy="24"/>
            </a:xfrm>
            <a:custGeom>
              <a:avLst/>
              <a:gdLst>
                <a:gd name="T0" fmla="*/ 15 w 16"/>
                <a:gd name="T1" fmla="*/ 0 h 40"/>
                <a:gd name="T2" fmla="*/ 16 w 16"/>
                <a:gd name="T3" fmla="*/ 0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6" y="0"/>
                    <a:pt x="16" y="0"/>
                    <a:pt x="16" y="0"/>
                  </a:cubicBezTo>
                  <a:cubicBezTo>
                    <a:pt x="16" y="30"/>
                    <a:pt x="16" y="30"/>
                    <a:pt x="16" y="30"/>
                  </a:cubicBezTo>
                  <a:cubicBezTo>
                    <a:pt x="16" y="31"/>
                    <a:pt x="16" y="31"/>
                    <a:pt x="15" y="32"/>
                  </a:cubicBezTo>
                  <a:cubicBezTo>
                    <a:pt x="1" y="40"/>
                    <a:pt x="1" y="40"/>
                    <a:pt x="1" y="40"/>
                  </a:cubicBezTo>
                  <a:cubicBezTo>
                    <a:pt x="0" y="40"/>
                    <a:pt x="0" y="40"/>
                    <a:pt x="0" y="39"/>
                  </a:cubicBezTo>
                  <a:cubicBezTo>
                    <a:pt x="0" y="10"/>
                    <a:pt x="0" y="10"/>
                    <a:pt x="0" y="10"/>
                  </a:cubicBezTo>
                  <a:cubicBezTo>
                    <a:pt x="0" y="9"/>
                    <a:pt x="0"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0" name="未知">
              <a:extLst>
                <a:ext uri="{FF2B5EF4-FFF2-40B4-BE49-F238E27FC236}">
                  <a16:creationId xmlns:a16="http://schemas.microsoft.com/office/drawing/2014/main" id="{191BC201-39E6-4983-8F8D-D7CED8F8A076}"/>
                </a:ext>
              </a:extLst>
            </p:cNvPr>
            <p:cNvSpPr>
              <a:spLocks noChangeAspect="1"/>
            </p:cNvSpPr>
            <p:nvPr/>
          </p:nvSpPr>
          <p:spPr bwMode="auto">
            <a:xfrm>
              <a:off x="485" y="327"/>
              <a:ext cx="10" cy="25"/>
            </a:xfrm>
            <a:custGeom>
              <a:avLst/>
              <a:gdLst>
                <a:gd name="T0" fmla="*/ 15 w 17"/>
                <a:gd name="T1" fmla="*/ 1 h 41"/>
                <a:gd name="T2" fmla="*/ 17 w 17"/>
                <a:gd name="T3" fmla="*/ 1 h 41"/>
                <a:gd name="T4" fmla="*/ 17 w 17"/>
                <a:gd name="T5" fmla="*/ 31 h 41"/>
                <a:gd name="T6" fmla="*/ 16 w 17"/>
                <a:gd name="T7" fmla="*/ 32 h 41"/>
                <a:gd name="T8" fmla="*/ 1 w 17"/>
                <a:gd name="T9" fmla="*/ 40 h 41"/>
                <a:gd name="T10" fmla="*/ 0 w 17"/>
                <a:gd name="T11" fmla="*/ 40 h 41"/>
                <a:gd name="T12" fmla="*/ 0 w 17"/>
                <a:gd name="T13" fmla="*/ 10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7" y="1"/>
                    <a:pt x="17" y="1"/>
                  </a:cubicBezTo>
                  <a:cubicBezTo>
                    <a:pt x="17" y="31"/>
                    <a:pt x="17" y="31"/>
                    <a:pt x="17" y="31"/>
                  </a:cubicBezTo>
                  <a:cubicBezTo>
                    <a:pt x="17" y="31"/>
                    <a:pt x="16" y="32"/>
                    <a:pt x="16" y="32"/>
                  </a:cubicBezTo>
                  <a:cubicBezTo>
                    <a:pt x="1" y="40"/>
                    <a:pt x="1" y="40"/>
                    <a:pt x="1" y="40"/>
                  </a:cubicBezTo>
                  <a:cubicBezTo>
                    <a:pt x="1" y="41"/>
                    <a:pt x="0" y="41"/>
                    <a:pt x="0" y="40"/>
                  </a:cubicBezTo>
                  <a:cubicBezTo>
                    <a:pt x="0" y="10"/>
                    <a:pt x="0" y="10"/>
                    <a:pt x="0" y="10"/>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1" name="未知">
              <a:extLst>
                <a:ext uri="{FF2B5EF4-FFF2-40B4-BE49-F238E27FC236}">
                  <a16:creationId xmlns:a16="http://schemas.microsoft.com/office/drawing/2014/main" id="{53DB4392-C428-4140-B37F-C114A44D7750}"/>
                </a:ext>
              </a:extLst>
            </p:cNvPr>
            <p:cNvSpPr>
              <a:spLocks noChangeAspect="1"/>
            </p:cNvSpPr>
            <p:nvPr/>
          </p:nvSpPr>
          <p:spPr bwMode="auto">
            <a:xfrm>
              <a:off x="464" y="338"/>
              <a:ext cx="9" cy="24"/>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6" y="0"/>
                    <a:pt x="16" y="0"/>
                    <a:pt x="16" y="1"/>
                  </a:cubicBezTo>
                  <a:cubicBezTo>
                    <a:pt x="16" y="30"/>
                    <a:pt x="16" y="30"/>
                    <a:pt x="16" y="30"/>
                  </a:cubicBezTo>
                  <a:cubicBezTo>
                    <a:pt x="16" y="31"/>
                    <a:pt x="16" y="31"/>
                    <a:pt x="15" y="32"/>
                  </a:cubicBezTo>
                  <a:cubicBezTo>
                    <a:pt x="1" y="40"/>
                    <a:pt x="1" y="40"/>
                    <a:pt x="1" y="40"/>
                  </a:cubicBezTo>
                  <a:cubicBezTo>
                    <a:pt x="1" y="40"/>
                    <a:pt x="0" y="40"/>
                    <a:pt x="0" y="39"/>
                  </a:cubicBezTo>
                  <a:cubicBezTo>
                    <a:pt x="0" y="10"/>
                    <a:pt x="0" y="10"/>
                    <a:pt x="0" y="10"/>
                  </a:cubicBezTo>
                  <a:cubicBezTo>
                    <a:pt x="0" y="9"/>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2" name="未知">
              <a:extLst>
                <a:ext uri="{FF2B5EF4-FFF2-40B4-BE49-F238E27FC236}">
                  <a16:creationId xmlns:a16="http://schemas.microsoft.com/office/drawing/2014/main" id="{08B6A30C-F26F-43C2-B9BA-BABF5F5FE838}"/>
                </a:ext>
              </a:extLst>
            </p:cNvPr>
            <p:cNvSpPr>
              <a:spLocks noChangeAspect="1"/>
            </p:cNvSpPr>
            <p:nvPr/>
          </p:nvSpPr>
          <p:spPr bwMode="auto">
            <a:xfrm>
              <a:off x="442" y="352"/>
              <a:ext cx="10" cy="24"/>
            </a:xfrm>
            <a:custGeom>
              <a:avLst/>
              <a:gdLst>
                <a:gd name="T0" fmla="*/ 15 w 16"/>
                <a:gd name="T1" fmla="*/ 0 h 40"/>
                <a:gd name="T2" fmla="*/ 16 w 16"/>
                <a:gd name="T3" fmla="*/ 0 h 40"/>
                <a:gd name="T4" fmla="*/ 16 w 16"/>
                <a:gd name="T5" fmla="*/ 30 h 40"/>
                <a:gd name="T6" fmla="*/ 15 w 16"/>
                <a:gd name="T7" fmla="*/ 32 h 40"/>
                <a:gd name="T8" fmla="*/ 1 w 16"/>
                <a:gd name="T9" fmla="*/ 40 h 40"/>
                <a:gd name="T10" fmla="*/ 0 w 16"/>
                <a:gd name="T11" fmla="*/ 39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0"/>
                  </a:cubicBezTo>
                  <a:cubicBezTo>
                    <a:pt x="16" y="30"/>
                    <a:pt x="16" y="30"/>
                    <a:pt x="16" y="30"/>
                  </a:cubicBezTo>
                  <a:cubicBezTo>
                    <a:pt x="16" y="31"/>
                    <a:pt x="15" y="31"/>
                    <a:pt x="15" y="32"/>
                  </a:cubicBezTo>
                  <a:cubicBezTo>
                    <a:pt x="1" y="40"/>
                    <a:pt x="1" y="40"/>
                    <a:pt x="1" y="40"/>
                  </a:cubicBezTo>
                  <a:cubicBezTo>
                    <a:pt x="0" y="40"/>
                    <a:pt x="0" y="40"/>
                    <a:pt x="0" y="39"/>
                  </a:cubicBezTo>
                  <a:cubicBezTo>
                    <a:pt x="0" y="10"/>
                    <a:pt x="0" y="10"/>
                    <a:pt x="0" y="10"/>
                  </a:cubicBezTo>
                  <a:cubicBezTo>
                    <a:pt x="0" y="9"/>
                    <a:pt x="0"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3" name="未知">
              <a:extLst>
                <a:ext uri="{FF2B5EF4-FFF2-40B4-BE49-F238E27FC236}">
                  <a16:creationId xmlns:a16="http://schemas.microsoft.com/office/drawing/2014/main" id="{42CFC2D6-C458-484E-BF73-5D0C00959209}"/>
                </a:ext>
              </a:extLst>
            </p:cNvPr>
            <p:cNvSpPr>
              <a:spLocks noChangeAspect="1"/>
            </p:cNvSpPr>
            <p:nvPr/>
          </p:nvSpPr>
          <p:spPr bwMode="auto">
            <a:xfrm>
              <a:off x="421" y="364"/>
              <a:ext cx="10" cy="25"/>
            </a:xfrm>
            <a:custGeom>
              <a:avLst/>
              <a:gdLst>
                <a:gd name="T0" fmla="*/ 15 w 17"/>
                <a:gd name="T1" fmla="*/ 1 h 41"/>
                <a:gd name="T2" fmla="*/ 16 w 17"/>
                <a:gd name="T3" fmla="*/ 1 h 41"/>
                <a:gd name="T4" fmla="*/ 17 w 17"/>
                <a:gd name="T5" fmla="*/ 31 h 41"/>
                <a:gd name="T6" fmla="*/ 15 w 17"/>
                <a:gd name="T7" fmla="*/ 32 h 41"/>
                <a:gd name="T8" fmla="*/ 1 w 17"/>
                <a:gd name="T9" fmla="*/ 40 h 41"/>
                <a:gd name="T10" fmla="*/ 0 w 17"/>
                <a:gd name="T11" fmla="*/ 40 h 41"/>
                <a:gd name="T12" fmla="*/ 0 w 17"/>
                <a:gd name="T13" fmla="*/ 10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6" y="0"/>
                    <a:pt x="16" y="1"/>
                  </a:cubicBezTo>
                  <a:cubicBezTo>
                    <a:pt x="17" y="31"/>
                    <a:pt x="17" y="31"/>
                    <a:pt x="17" y="31"/>
                  </a:cubicBezTo>
                  <a:cubicBezTo>
                    <a:pt x="17" y="31"/>
                    <a:pt x="16" y="32"/>
                    <a:pt x="15" y="32"/>
                  </a:cubicBezTo>
                  <a:cubicBezTo>
                    <a:pt x="1" y="40"/>
                    <a:pt x="1" y="40"/>
                    <a:pt x="1" y="40"/>
                  </a:cubicBezTo>
                  <a:cubicBezTo>
                    <a:pt x="1" y="41"/>
                    <a:pt x="0" y="40"/>
                    <a:pt x="0" y="40"/>
                  </a:cubicBezTo>
                  <a:cubicBezTo>
                    <a:pt x="0" y="10"/>
                    <a:pt x="0" y="10"/>
                    <a:pt x="0" y="10"/>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4" name="未知">
              <a:extLst>
                <a:ext uri="{FF2B5EF4-FFF2-40B4-BE49-F238E27FC236}">
                  <a16:creationId xmlns:a16="http://schemas.microsoft.com/office/drawing/2014/main" id="{BFDA0E6E-B824-4479-893C-57D99E58C9DE}"/>
                </a:ext>
              </a:extLst>
            </p:cNvPr>
            <p:cNvSpPr>
              <a:spLocks noChangeAspect="1"/>
            </p:cNvSpPr>
            <p:nvPr/>
          </p:nvSpPr>
          <p:spPr bwMode="auto">
            <a:xfrm>
              <a:off x="399" y="377"/>
              <a:ext cx="10"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8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6" y="0"/>
                    <a:pt x="16" y="0"/>
                    <a:pt x="16" y="1"/>
                  </a:cubicBezTo>
                  <a:cubicBezTo>
                    <a:pt x="16" y="30"/>
                    <a:pt x="16" y="30"/>
                    <a:pt x="16" y="30"/>
                  </a:cubicBezTo>
                  <a:cubicBezTo>
                    <a:pt x="16" y="31"/>
                    <a:pt x="16" y="32"/>
                    <a:pt x="15" y="32"/>
                  </a:cubicBezTo>
                  <a:cubicBezTo>
                    <a:pt x="1" y="40"/>
                    <a:pt x="1" y="40"/>
                    <a:pt x="1" y="40"/>
                  </a:cubicBezTo>
                  <a:cubicBezTo>
                    <a:pt x="0" y="41"/>
                    <a:pt x="0" y="40"/>
                    <a:pt x="0" y="40"/>
                  </a:cubicBezTo>
                  <a:cubicBezTo>
                    <a:pt x="0" y="10"/>
                    <a:pt x="0" y="10"/>
                    <a:pt x="0" y="10"/>
                  </a:cubicBezTo>
                  <a:cubicBezTo>
                    <a:pt x="0" y="10"/>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5" name="未知">
              <a:extLst>
                <a:ext uri="{FF2B5EF4-FFF2-40B4-BE49-F238E27FC236}">
                  <a16:creationId xmlns:a16="http://schemas.microsoft.com/office/drawing/2014/main" id="{F5EE7E48-9324-42A3-8BA9-D030E6C07F72}"/>
                </a:ext>
              </a:extLst>
            </p:cNvPr>
            <p:cNvSpPr>
              <a:spLocks noChangeAspect="1"/>
            </p:cNvSpPr>
            <p:nvPr/>
          </p:nvSpPr>
          <p:spPr bwMode="auto">
            <a:xfrm>
              <a:off x="485" y="370"/>
              <a:ext cx="10" cy="24"/>
            </a:xfrm>
            <a:custGeom>
              <a:avLst/>
              <a:gdLst>
                <a:gd name="T0" fmla="*/ 15 w 17"/>
                <a:gd name="T1" fmla="*/ 0 h 40"/>
                <a:gd name="T2" fmla="*/ 17 w 17"/>
                <a:gd name="T3" fmla="*/ 0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0"/>
                  </a:cubicBezTo>
                  <a:cubicBezTo>
                    <a:pt x="17" y="30"/>
                    <a:pt x="17" y="30"/>
                    <a:pt x="17" y="30"/>
                  </a:cubicBezTo>
                  <a:cubicBezTo>
                    <a:pt x="17" y="30"/>
                    <a:pt x="16" y="31"/>
                    <a:pt x="16"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6" name="未知">
              <a:extLst>
                <a:ext uri="{FF2B5EF4-FFF2-40B4-BE49-F238E27FC236}">
                  <a16:creationId xmlns:a16="http://schemas.microsoft.com/office/drawing/2014/main" id="{6F886B69-010B-4136-BF61-826123ADA3E1}"/>
                </a:ext>
              </a:extLst>
            </p:cNvPr>
            <p:cNvSpPr>
              <a:spLocks noChangeAspect="1"/>
            </p:cNvSpPr>
            <p:nvPr/>
          </p:nvSpPr>
          <p:spPr bwMode="auto">
            <a:xfrm>
              <a:off x="464" y="381"/>
              <a:ext cx="9"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6" y="0"/>
                    <a:pt x="16" y="0"/>
                    <a:pt x="16" y="1"/>
                  </a:cubicBezTo>
                  <a:cubicBezTo>
                    <a:pt x="16" y="30"/>
                    <a:pt x="16" y="30"/>
                    <a:pt x="16" y="30"/>
                  </a:cubicBezTo>
                  <a:cubicBezTo>
                    <a:pt x="16" y="31"/>
                    <a:pt x="16" y="32"/>
                    <a:pt x="15" y="32"/>
                  </a:cubicBezTo>
                  <a:cubicBezTo>
                    <a:pt x="1" y="40"/>
                    <a:pt x="1" y="40"/>
                    <a:pt x="1" y="40"/>
                  </a:cubicBezTo>
                  <a:cubicBezTo>
                    <a:pt x="1" y="41"/>
                    <a:pt x="0" y="40"/>
                    <a:pt x="0" y="40"/>
                  </a:cubicBezTo>
                  <a:cubicBezTo>
                    <a:pt x="0" y="10"/>
                    <a:pt x="0" y="10"/>
                    <a:pt x="0" y="10"/>
                  </a:cubicBezTo>
                  <a:cubicBezTo>
                    <a:pt x="0" y="10"/>
                    <a:pt x="0" y="9"/>
                    <a:pt x="1" y="9"/>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7" name="未知">
              <a:extLst>
                <a:ext uri="{FF2B5EF4-FFF2-40B4-BE49-F238E27FC236}">
                  <a16:creationId xmlns:a16="http://schemas.microsoft.com/office/drawing/2014/main" id="{53208ACF-EC48-4F79-8DC6-1C0DA86AB0B5}"/>
                </a:ext>
              </a:extLst>
            </p:cNvPr>
            <p:cNvSpPr>
              <a:spLocks noChangeAspect="1"/>
            </p:cNvSpPr>
            <p:nvPr/>
          </p:nvSpPr>
          <p:spPr bwMode="auto">
            <a:xfrm>
              <a:off x="442" y="394"/>
              <a:ext cx="10" cy="25"/>
            </a:xfrm>
            <a:custGeom>
              <a:avLst/>
              <a:gdLst>
                <a:gd name="T0" fmla="*/ 15 w 16"/>
                <a:gd name="T1" fmla="*/ 0 h 40"/>
                <a:gd name="T2" fmla="*/ 16 w 16"/>
                <a:gd name="T3" fmla="*/ 1 h 40"/>
                <a:gd name="T4" fmla="*/ 16 w 16"/>
                <a:gd name="T5" fmla="*/ 30 h 40"/>
                <a:gd name="T6" fmla="*/ 15 w 16"/>
                <a:gd name="T7" fmla="*/ 32 h 40"/>
                <a:gd name="T8" fmla="*/ 1 w 16"/>
                <a:gd name="T9" fmla="*/ 40 h 40"/>
                <a:gd name="T10" fmla="*/ 0 w 16"/>
                <a:gd name="T11" fmla="*/ 40 h 40"/>
                <a:gd name="T12" fmla="*/ 0 w 16"/>
                <a:gd name="T13" fmla="*/ 10 h 40"/>
                <a:gd name="T14" fmla="*/ 1 w 16"/>
                <a:gd name="T15" fmla="*/ 8 h 40"/>
                <a:gd name="T16" fmla="*/ 15 w 16"/>
                <a:gd name="T17" fmla="*/ 0 h 40"/>
                <a:gd name="T18" fmla="*/ 15 w 16"/>
                <a:gd name="T19" fmla="*/ 0 h 40"/>
                <a:gd name="T20" fmla="*/ 15 w 16"/>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0">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0"/>
                    <a:pt x="0" y="40"/>
                    <a:pt x="0" y="40"/>
                  </a:cubicBezTo>
                  <a:cubicBezTo>
                    <a:pt x="0" y="10"/>
                    <a:pt x="0" y="10"/>
                    <a:pt x="0" y="10"/>
                  </a:cubicBezTo>
                  <a:cubicBezTo>
                    <a:pt x="0" y="9"/>
                    <a:pt x="0"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8" name="未知">
              <a:extLst>
                <a:ext uri="{FF2B5EF4-FFF2-40B4-BE49-F238E27FC236}">
                  <a16:creationId xmlns:a16="http://schemas.microsoft.com/office/drawing/2014/main" id="{28E57F40-D285-4B9E-B605-45108D1CB2F9}"/>
                </a:ext>
              </a:extLst>
            </p:cNvPr>
            <p:cNvSpPr>
              <a:spLocks noChangeAspect="1"/>
            </p:cNvSpPr>
            <p:nvPr/>
          </p:nvSpPr>
          <p:spPr bwMode="auto">
            <a:xfrm>
              <a:off x="421" y="406"/>
              <a:ext cx="10" cy="25"/>
            </a:xfrm>
            <a:custGeom>
              <a:avLst/>
              <a:gdLst>
                <a:gd name="T0" fmla="*/ 15 w 17"/>
                <a:gd name="T1" fmla="*/ 1 h 41"/>
                <a:gd name="T2" fmla="*/ 16 w 17"/>
                <a:gd name="T3" fmla="*/ 1 h 41"/>
                <a:gd name="T4" fmla="*/ 17 w 17"/>
                <a:gd name="T5" fmla="*/ 31 h 41"/>
                <a:gd name="T6" fmla="*/ 15 w 17"/>
                <a:gd name="T7" fmla="*/ 32 h 41"/>
                <a:gd name="T8" fmla="*/ 1 w 17"/>
                <a:gd name="T9" fmla="*/ 41 h 41"/>
                <a:gd name="T10" fmla="*/ 0 w 17"/>
                <a:gd name="T11" fmla="*/ 40 h 41"/>
                <a:gd name="T12" fmla="*/ 0 w 17"/>
                <a:gd name="T13" fmla="*/ 11 h 41"/>
                <a:gd name="T14" fmla="*/ 1 w 17"/>
                <a:gd name="T15" fmla="*/ 9 h 41"/>
                <a:gd name="T16" fmla="*/ 15 w 17"/>
                <a:gd name="T17" fmla="*/ 1 h 41"/>
                <a:gd name="T18" fmla="*/ 15 w 17"/>
                <a:gd name="T19" fmla="*/ 1 h 41"/>
                <a:gd name="T20" fmla="*/ 15 w 17"/>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1">
                  <a:moveTo>
                    <a:pt x="15" y="1"/>
                  </a:moveTo>
                  <a:cubicBezTo>
                    <a:pt x="16" y="0"/>
                    <a:pt x="16" y="1"/>
                    <a:pt x="16" y="1"/>
                  </a:cubicBezTo>
                  <a:cubicBezTo>
                    <a:pt x="17" y="31"/>
                    <a:pt x="17" y="31"/>
                    <a:pt x="17" y="31"/>
                  </a:cubicBezTo>
                  <a:cubicBezTo>
                    <a:pt x="17" y="31"/>
                    <a:pt x="16" y="32"/>
                    <a:pt x="15" y="32"/>
                  </a:cubicBezTo>
                  <a:cubicBezTo>
                    <a:pt x="1" y="41"/>
                    <a:pt x="1" y="41"/>
                    <a:pt x="1" y="41"/>
                  </a:cubicBezTo>
                  <a:cubicBezTo>
                    <a:pt x="1" y="41"/>
                    <a:pt x="0" y="41"/>
                    <a:pt x="0" y="40"/>
                  </a:cubicBezTo>
                  <a:cubicBezTo>
                    <a:pt x="0" y="11"/>
                    <a:pt x="0" y="11"/>
                    <a:pt x="0" y="11"/>
                  </a:cubicBezTo>
                  <a:cubicBezTo>
                    <a:pt x="0" y="10"/>
                    <a:pt x="1"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9" name="未知">
              <a:extLst>
                <a:ext uri="{FF2B5EF4-FFF2-40B4-BE49-F238E27FC236}">
                  <a16:creationId xmlns:a16="http://schemas.microsoft.com/office/drawing/2014/main" id="{173ACEB2-77C4-44A7-AC26-5FEC3CF36D00}"/>
                </a:ext>
              </a:extLst>
            </p:cNvPr>
            <p:cNvSpPr>
              <a:spLocks noChangeAspect="1"/>
            </p:cNvSpPr>
            <p:nvPr/>
          </p:nvSpPr>
          <p:spPr bwMode="auto">
            <a:xfrm>
              <a:off x="399" y="420"/>
              <a:ext cx="10"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1"/>
                    <a:pt x="16" y="31"/>
                    <a:pt x="16" y="31"/>
                  </a:cubicBezTo>
                  <a:cubicBezTo>
                    <a:pt x="16" y="31"/>
                    <a:pt x="16" y="32"/>
                    <a:pt x="15" y="32"/>
                  </a:cubicBezTo>
                  <a:cubicBezTo>
                    <a:pt x="1" y="40"/>
                    <a:pt x="1" y="40"/>
                    <a:pt x="1" y="40"/>
                  </a:cubicBezTo>
                  <a:cubicBezTo>
                    <a:pt x="0"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0" name="未知">
              <a:extLst>
                <a:ext uri="{FF2B5EF4-FFF2-40B4-BE49-F238E27FC236}">
                  <a16:creationId xmlns:a16="http://schemas.microsoft.com/office/drawing/2014/main" id="{60480DC1-AB7A-495D-8F93-3CEB09E476C0}"/>
                </a:ext>
              </a:extLst>
            </p:cNvPr>
            <p:cNvSpPr>
              <a:spLocks noChangeAspect="1"/>
            </p:cNvSpPr>
            <p:nvPr/>
          </p:nvSpPr>
          <p:spPr bwMode="auto">
            <a:xfrm>
              <a:off x="485" y="409"/>
              <a:ext cx="10" cy="25"/>
            </a:xfrm>
            <a:custGeom>
              <a:avLst/>
              <a:gdLst>
                <a:gd name="T0" fmla="*/ 15 w 17"/>
                <a:gd name="T1" fmla="*/ 0 h 40"/>
                <a:gd name="T2" fmla="*/ 17 w 17"/>
                <a:gd name="T3" fmla="*/ 1 h 40"/>
                <a:gd name="T4" fmla="*/ 17 w 17"/>
                <a:gd name="T5" fmla="*/ 30 h 40"/>
                <a:gd name="T6" fmla="*/ 16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7" y="0"/>
                    <a:pt x="17" y="1"/>
                  </a:cubicBezTo>
                  <a:cubicBezTo>
                    <a:pt x="17" y="30"/>
                    <a:pt x="17" y="30"/>
                    <a:pt x="17" y="30"/>
                  </a:cubicBezTo>
                  <a:cubicBezTo>
                    <a:pt x="17" y="31"/>
                    <a:pt x="16" y="31"/>
                    <a:pt x="16" y="32"/>
                  </a:cubicBezTo>
                  <a:cubicBezTo>
                    <a:pt x="1" y="40"/>
                    <a:pt x="1" y="40"/>
                    <a:pt x="1" y="40"/>
                  </a:cubicBezTo>
                  <a:cubicBezTo>
                    <a:pt x="1" y="40"/>
                    <a:pt x="0" y="40"/>
                    <a:pt x="0" y="39"/>
                  </a:cubicBezTo>
                  <a:cubicBezTo>
                    <a:pt x="0" y="10"/>
                    <a:pt x="0" y="10"/>
                    <a:pt x="0" y="10"/>
                  </a:cubicBezTo>
                  <a:cubicBezTo>
                    <a:pt x="0" y="9"/>
                    <a:pt x="1" y="9"/>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1" name="未知">
              <a:extLst>
                <a:ext uri="{FF2B5EF4-FFF2-40B4-BE49-F238E27FC236}">
                  <a16:creationId xmlns:a16="http://schemas.microsoft.com/office/drawing/2014/main" id="{4EC4D515-6907-4FA5-AB7B-B7552CE077E3}"/>
                </a:ext>
              </a:extLst>
            </p:cNvPr>
            <p:cNvSpPr>
              <a:spLocks noChangeAspect="1"/>
            </p:cNvSpPr>
            <p:nvPr/>
          </p:nvSpPr>
          <p:spPr bwMode="auto">
            <a:xfrm>
              <a:off x="464" y="420"/>
              <a:ext cx="9" cy="25"/>
            </a:xfrm>
            <a:custGeom>
              <a:avLst/>
              <a:gdLst>
                <a:gd name="T0" fmla="*/ 15 w 16"/>
                <a:gd name="T1" fmla="*/ 1 h 41"/>
                <a:gd name="T2" fmla="*/ 16 w 16"/>
                <a:gd name="T3" fmla="*/ 1 h 41"/>
                <a:gd name="T4" fmla="*/ 16 w 16"/>
                <a:gd name="T5" fmla="*/ 31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0"/>
                    <a:pt x="16" y="1"/>
                  </a:cubicBezTo>
                  <a:cubicBezTo>
                    <a:pt x="16" y="31"/>
                    <a:pt x="16" y="31"/>
                    <a:pt x="16" y="31"/>
                  </a:cubicBezTo>
                  <a:cubicBezTo>
                    <a:pt x="16" y="31"/>
                    <a:pt x="16" y="32"/>
                    <a:pt x="15" y="32"/>
                  </a:cubicBezTo>
                  <a:cubicBezTo>
                    <a:pt x="1" y="40"/>
                    <a:pt x="1" y="40"/>
                    <a:pt x="1" y="40"/>
                  </a:cubicBezTo>
                  <a:cubicBezTo>
                    <a:pt x="1" y="41"/>
                    <a:pt x="0" y="41"/>
                    <a:pt x="0" y="40"/>
                  </a:cubicBezTo>
                  <a:cubicBezTo>
                    <a:pt x="0" y="10"/>
                    <a:pt x="0" y="10"/>
                    <a:pt x="0" y="10"/>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2" name="未知">
              <a:extLst>
                <a:ext uri="{FF2B5EF4-FFF2-40B4-BE49-F238E27FC236}">
                  <a16:creationId xmlns:a16="http://schemas.microsoft.com/office/drawing/2014/main" id="{AD43B3BF-F300-4E50-BC54-83FBF8482B44}"/>
                </a:ext>
              </a:extLst>
            </p:cNvPr>
            <p:cNvSpPr>
              <a:spLocks noChangeAspect="1"/>
            </p:cNvSpPr>
            <p:nvPr/>
          </p:nvSpPr>
          <p:spPr bwMode="auto">
            <a:xfrm>
              <a:off x="442" y="434"/>
              <a:ext cx="10" cy="25"/>
            </a:xfrm>
            <a:custGeom>
              <a:avLst/>
              <a:gdLst>
                <a:gd name="T0" fmla="*/ 15 w 16"/>
                <a:gd name="T1" fmla="*/ 0 h 41"/>
                <a:gd name="T2" fmla="*/ 16 w 16"/>
                <a:gd name="T3" fmla="*/ 1 h 41"/>
                <a:gd name="T4" fmla="*/ 16 w 16"/>
                <a:gd name="T5" fmla="*/ 30 h 41"/>
                <a:gd name="T6" fmla="*/ 15 w 16"/>
                <a:gd name="T7" fmla="*/ 32 h 41"/>
                <a:gd name="T8" fmla="*/ 1 w 16"/>
                <a:gd name="T9" fmla="*/ 40 h 41"/>
                <a:gd name="T10" fmla="*/ 0 w 16"/>
                <a:gd name="T11" fmla="*/ 40 h 41"/>
                <a:gd name="T12" fmla="*/ 0 w 16"/>
                <a:gd name="T13" fmla="*/ 10 h 41"/>
                <a:gd name="T14" fmla="*/ 1 w 16"/>
                <a:gd name="T15" fmla="*/ 9 h 41"/>
                <a:gd name="T16" fmla="*/ 15 w 16"/>
                <a:gd name="T17" fmla="*/ 0 h 41"/>
                <a:gd name="T18" fmla="*/ 15 w 16"/>
                <a:gd name="T19" fmla="*/ 0 h 41"/>
                <a:gd name="T20" fmla="*/ 15 w 16"/>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0"/>
                  </a:moveTo>
                  <a:cubicBezTo>
                    <a:pt x="15" y="0"/>
                    <a:pt x="16" y="0"/>
                    <a:pt x="16" y="1"/>
                  </a:cubicBezTo>
                  <a:cubicBezTo>
                    <a:pt x="16" y="30"/>
                    <a:pt x="16" y="30"/>
                    <a:pt x="16" y="30"/>
                  </a:cubicBezTo>
                  <a:cubicBezTo>
                    <a:pt x="16" y="31"/>
                    <a:pt x="15" y="32"/>
                    <a:pt x="15" y="32"/>
                  </a:cubicBezTo>
                  <a:cubicBezTo>
                    <a:pt x="1" y="40"/>
                    <a:pt x="1" y="40"/>
                    <a:pt x="1" y="40"/>
                  </a:cubicBezTo>
                  <a:cubicBezTo>
                    <a:pt x="0" y="41"/>
                    <a:pt x="0" y="40"/>
                    <a:pt x="0" y="40"/>
                  </a:cubicBezTo>
                  <a:cubicBezTo>
                    <a:pt x="0" y="10"/>
                    <a:pt x="0" y="10"/>
                    <a:pt x="0" y="10"/>
                  </a:cubicBezTo>
                  <a:cubicBezTo>
                    <a:pt x="0" y="10"/>
                    <a:pt x="0" y="9"/>
                    <a:pt x="1" y="9"/>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3" name="未知">
              <a:extLst>
                <a:ext uri="{FF2B5EF4-FFF2-40B4-BE49-F238E27FC236}">
                  <a16:creationId xmlns:a16="http://schemas.microsoft.com/office/drawing/2014/main" id="{920642E4-8071-4F3E-9E4B-8423CA6C4113}"/>
                </a:ext>
              </a:extLst>
            </p:cNvPr>
            <p:cNvSpPr>
              <a:spLocks noChangeAspect="1"/>
            </p:cNvSpPr>
            <p:nvPr/>
          </p:nvSpPr>
          <p:spPr bwMode="auto">
            <a:xfrm>
              <a:off x="421" y="447"/>
              <a:ext cx="10" cy="24"/>
            </a:xfrm>
            <a:custGeom>
              <a:avLst/>
              <a:gdLst>
                <a:gd name="T0" fmla="*/ 15 w 17"/>
                <a:gd name="T1" fmla="*/ 0 h 40"/>
                <a:gd name="T2" fmla="*/ 16 w 17"/>
                <a:gd name="T3" fmla="*/ 1 h 40"/>
                <a:gd name="T4" fmla="*/ 17 w 17"/>
                <a:gd name="T5" fmla="*/ 30 h 40"/>
                <a:gd name="T6" fmla="*/ 15 w 17"/>
                <a:gd name="T7" fmla="*/ 32 h 40"/>
                <a:gd name="T8" fmla="*/ 1 w 17"/>
                <a:gd name="T9" fmla="*/ 40 h 40"/>
                <a:gd name="T10" fmla="*/ 0 w 17"/>
                <a:gd name="T11" fmla="*/ 39 h 40"/>
                <a:gd name="T12" fmla="*/ 0 w 17"/>
                <a:gd name="T13" fmla="*/ 10 h 40"/>
                <a:gd name="T14" fmla="*/ 1 w 17"/>
                <a:gd name="T15" fmla="*/ 8 h 40"/>
                <a:gd name="T16" fmla="*/ 15 w 17"/>
                <a:gd name="T17" fmla="*/ 0 h 40"/>
                <a:gd name="T18" fmla="*/ 15 w 17"/>
                <a:gd name="T19" fmla="*/ 0 h 40"/>
                <a:gd name="T20" fmla="*/ 15 w 17"/>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0">
                  <a:moveTo>
                    <a:pt x="15" y="0"/>
                  </a:moveTo>
                  <a:cubicBezTo>
                    <a:pt x="16" y="0"/>
                    <a:pt x="16" y="0"/>
                    <a:pt x="16" y="1"/>
                  </a:cubicBezTo>
                  <a:cubicBezTo>
                    <a:pt x="17" y="30"/>
                    <a:pt x="17" y="30"/>
                    <a:pt x="17" y="30"/>
                  </a:cubicBezTo>
                  <a:cubicBezTo>
                    <a:pt x="17" y="31"/>
                    <a:pt x="16" y="31"/>
                    <a:pt x="15" y="32"/>
                  </a:cubicBezTo>
                  <a:cubicBezTo>
                    <a:pt x="1" y="40"/>
                    <a:pt x="1" y="40"/>
                    <a:pt x="1" y="40"/>
                  </a:cubicBezTo>
                  <a:cubicBezTo>
                    <a:pt x="1" y="40"/>
                    <a:pt x="0" y="40"/>
                    <a:pt x="0" y="39"/>
                  </a:cubicBezTo>
                  <a:cubicBezTo>
                    <a:pt x="0" y="10"/>
                    <a:pt x="0" y="10"/>
                    <a:pt x="0" y="10"/>
                  </a:cubicBezTo>
                  <a:cubicBezTo>
                    <a:pt x="0" y="9"/>
                    <a:pt x="1" y="8"/>
                    <a:pt x="1" y="8"/>
                  </a:cubicBezTo>
                  <a:cubicBezTo>
                    <a:pt x="15" y="0"/>
                    <a:pt x="15" y="0"/>
                    <a:pt x="15" y="0"/>
                  </a:cubicBezTo>
                  <a:cubicBezTo>
                    <a:pt x="15" y="0"/>
                    <a:pt x="15" y="0"/>
                    <a:pt x="15" y="0"/>
                  </a:cubicBezTo>
                  <a:cubicBezTo>
                    <a:pt x="15" y="0"/>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4" name="未知">
              <a:extLst>
                <a:ext uri="{FF2B5EF4-FFF2-40B4-BE49-F238E27FC236}">
                  <a16:creationId xmlns:a16="http://schemas.microsoft.com/office/drawing/2014/main" id="{EE7AD65D-AD2B-4EA0-B2F5-2DAC79B7F352}"/>
                </a:ext>
              </a:extLst>
            </p:cNvPr>
            <p:cNvSpPr>
              <a:spLocks noChangeAspect="1"/>
            </p:cNvSpPr>
            <p:nvPr/>
          </p:nvSpPr>
          <p:spPr bwMode="auto">
            <a:xfrm>
              <a:off x="399" y="459"/>
              <a:ext cx="10" cy="25"/>
            </a:xfrm>
            <a:custGeom>
              <a:avLst/>
              <a:gdLst>
                <a:gd name="T0" fmla="*/ 15 w 16"/>
                <a:gd name="T1" fmla="*/ 1 h 41"/>
                <a:gd name="T2" fmla="*/ 16 w 16"/>
                <a:gd name="T3" fmla="*/ 1 h 41"/>
                <a:gd name="T4" fmla="*/ 16 w 16"/>
                <a:gd name="T5" fmla="*/ 31 h 41"/>
                <a:gd name="T6" fmla="*/ 15 w 16"/>
                <a:gd name="T7" fmla="*/ 32 h 41"/>
                <a:gd name="T8" fmla="*/ 1 w 16"/>
                <a:gd name="T9" fmla="*/ 41 h 41"/>
                <a:gd name="T10" fmla="*/ 0 w 16"/>
                <a:gd name="T11" fmla="*/ 40 h 41"/>
                <a:gd name="T12" fmla="*/ 0 w 16"/>
                <a:gd name="T13" fmla="*/ 11 h 41"/>
                <a:gd name="T14" fmla="*/ 1 w 16"/>
                <a:gd name="T15" fmla="*/ 9 h 41"/>
                <a:gd name="T16" fmla="*/ 15 w 16"/>
                <a:gd name="T17" fmla="*/ 1 h 41"/>
                <a:gd name="T18" fmla="*/ 15 w 16"/>
                <a:gd name="T19" fmla="*/ 1 h 41"/>
                <a:gd name="T20" fmla="*/ 15 w 16"/>
                <a:gd name="T21"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1">
                  <a:moveTo>
                    <a:pt x="15" y="1"/>
                  </a:moveTo>
                  <a:cubicBezTo>
                    <a:pt x="16" y="0"/>
                    <a:pt x="16" y="1"/>
                    <a:pt x="16" y="1"/>
                  </a:cubicBezTo>
                  <a:cubicBezTo>
                    <a:pt x="16" y="31"/>
                    <a:pt x="16" y="31"/>
                    <a:pt x="16" y="31"/>
                  </a:cubicBezTo>
                  <a:cubicBezTo>
                    <a:pt x="16" y="31"/>
                    <a:pt x="16" y="32"/>
                    <a:pt x="15" y="32"/>
                  </a:cubicBezTo>
                  <a:cubicBezTo>
                    <a:pt x="1" y="41"/>
                    <a:pt x="1" y="41"/>
                    <a:pt x="1" y="41"/>
                  </a:cubicBezTo>
                  <a:cubicBezTo>
                    <a:pt x="0" y="41"/>
                    <a:pt x="0" y="41"/>
                    <a:pt x="0" y="40"/>
                  </a:cubicBezTo>
                  <a:cubicBezTo>
                    <a:pt x="0" y="11"/>
                    <a:pt x="0" y="11"/>
                    <a:pt x="0" y="11"/>
                  </a:cubicBezTo>
                  <a:cubicBezTo>
                    <a:pt x="0" y="10"/>
                    <a:pt x="0" y="9"/>
                    <a:pt x="1" y="9"/>
                  </a:cubicBezTo>
                  <a:cubicBezTo>
                    <a:pt x="15" y="1"/>
                    <a:pt x="15" y="1"/>
                    <a:pt x="15" y="1"/>
                  </a:cubicBezTo>
                  <a:cubicBezTo>
                    <a:pt x="15" y="1"/>
                    <a:pt x="15" y="1"/>
                    <a:pt x="15" y="1"/>
                  </a:cubicBezTo>
                  <a:cubicBezTo>
                    <a:pt x="15" y="1"/>
                    <a:pt x="1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75" name="Line 164">
            <a:extLst>
              <a:ext uri="{FF2B5EF4-FFF2-40B4-BE49-F238E27FC236}">
                <a16:creationId xmlns:a16="http://schemas.microsoft.com/office/drawing/2014/main" id="{DBD112F8-8377-44BD-96DC-5A9336592EFD}"/>
              </a:ext>
            </a:extLst>
          </p:cNvPr>
          <p:cNvSpPr>
            <a:spLocks noChangeShapeType="1"/>
          </p:cNvSpPr>
          <p:nvPr/>
        </p:nvSpPr>
        <p:spPr bwMode="auto">
          <a:xfrm flipH="1">
            <a:off x="2880208" y="4084845"/>
            <a:ext cx="0" cy="1223962"/>
          </a:xfrm>
          <a:prstGeom prst="line">
            <a:avLst/>
          </a:prstGeom>
          <a:noFill/>
          <a:ln w="28575" cmpd="sng">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6" name="Text Box 165">
            <a:extLst>
              <a:ext uri="{FF2B5EF4-FFF2-40B4-BE49-F238E27FC236}">
                <a16:creationId xmlns:a16="http://schemas.microsoft.com/office/drawing/2014/main" id="{F30846B2-F158-4A09-A990-CC5484B5A383}"/>
              </a:ext>
            </a:extLst>
          </p:cNvPr>
          <p:cNvSpPr txBox="1">
            <a:spLocks noChangeArrowheads="1"/>
          </p:cNvSpPr>
          <p:nvPr/>
        </p:nvSpPr>
        <p:spPr bwMode="auto">
          <a:xfrm>
            <a:off x="5608513" y="3174768"/>
            <a:ext cx="333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等线" panose="020F0502020204030204"/>
                <a:ea typeface="华文细黑" panose="02010600040101010101" pitchFamily="2" charset="-122"/>
                <a:cs typeface="+mn-cs"/>
              </a:rPr>
              <a:t>A</a:t>
            </a:r>
          </a:p>
        </p:txBody>
      </p:sp>
      <p:sp>
        <p:nvSpPr>
          <p:cNvPr id="477" name="Text Box 166">
            <a:extLst>
              <a:ext uri="{FF2B5EF4-FFF2-40B4-BE49-F238E27FC236}">
                <a16:creationId xmlns:a16="http://schemas.microsoft.com/office/drawing/2014/main" id="{C9C68B28-2BC1-4AEF-9CAC-333C9D77755C}"/>
              </a:ext>
            </a:extLst>
          </p:cNvPr>
          <p:cNvSpPr txBox="1">
            <a:spLocks noChangeArrowheads="1"/>
          </p:cNvSpPr>
          <p:nvPr/>
        </p:nvSpPr>
        <p:spPr bwMode="auto">
          <a:xfrm>
            <a:off x="7472250" y="3418144"/>
            <a:ext cx="399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等线" panose="020F0502020204030204"/>
                <a:ea typeface="华文细黑" panose="02010600040101010101" pitchFamily="2" charset="-122"/>
                <a:cs typeface="+mn-cs"/>
              </a:rPr>
              <a:t>B</a:t>
            </a:r>
          </a:p>
        </p:txBody>
      </p:sp>
      <p:sp>
        <p:nvSpPr>
          <p:cNvPr id="478" name="Text Box 167">
            <a:extLst>
              <a:ext uri="{FF2B5EF4-FFF2-40B4-BE49-F238E27FC236}">
                <a16:creationId xmlns:a16="http://schemas.microsoft.com/office/drawing/2014/main" id="{C3B8365C-95DC-45D6-8B20-A1D8B6D068B3}"/>
              </a:ext>
            </a:extLst>
          </p:cNvPr>
          <p:cNvSpPr txBox="1">
            <a:spLocks noChangeArrowheads="1"/>
          </p:cNvSpPr>
          <p:nvPr/>
        </p:nvSpPr>
        <p:spPr bwMode="auto">
          <a:xfrm>
            <a:off x="5609165" y="4505220"/>
            <a:ext cx="31214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等线" panose="020F0502020204030204"/>
                <a:ea typeface="华文细黑" panose="02010600040101010101" pitchFamily="2" charset="-122"/>
                <a:cs typeface="+mn-cs"/>
              </a:rPr>
              <a:t>C</a:t>
            </a:r>
          </a:p>
        </p:txBody>
      </p:sp>
      <p:sp>
        <p:nvSpPr>
          <p:cNvPr id="479" name="Text Box 168">
            <a:extLst>
              <a:ext uri="{FF2B5EF4-FFF2-40B4-BE49-F238E27FC236}">
                <a16:creationId xmlns:a16="http://schemas.microsoft.com/office/drawing/2014/main" id="{A9DA17FC-C0C5-489E-BE89-085DB19E72D1}"/>
              </a:ext>
            </a:extLst>
          </p:cNvPr>
          <p:cNvSpPr txBox="1">
            <a:spLocks noChangeArrowheads="1"/>
          </p:cNvSpPr>
          <p:nvPr/>
        </p:nvSpPr>
        <p:spPr bwMode="auto">
          <a:xfrm>
            <a:off x="7468872" y="4742614"/>
            <a:ext cx="33020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等线" panose="020F0502020204030204"/>
                <a:ea typeface="华文细黑" panose="02010600040101010101" pitchFamily="2" charset="-122"/>
                <a:cs typeface="+mn-cs"/>
              </a:rPr>
              <a:t>D</a:t>
            </a:r>
          </a:p>
        </p:txBody>
      </p:sp>
      <p:sp>
        <p:nvSpPr>
          <p:cNvPr id="480" name="Line 169">
            <a:extLst>
              <a:ext uri="{FF2B5EF4-FFF2-40B4-BE49-F238E27FC236}">
                <a16:creationId xmlns:a16="http://schemas.microsoft.com/office/drawing/2014/main" id="{279C4ECE-C424-4092-9BB8-E16428314AB5}"/>
              </a:ext>
            </a:extLst>
          </p:cNvPr>
          <p:cNvSpPr>
            <a:spLocks noChangeShapeType="1"/>
          </p:cNvSpPr>
          <p:nvPr/>
        </p:nvSpPr>
        <p:spPr bwMode="auto">
          <a:xfrm flipH="1">
            <a:off x="3385033" y="3868945"/>
            <a:ext cx="2232025" cy="0"/>
          </a:xfrm>
          <a:prstGeom prst="line">
            <a:avLst/>
          </a:prstGeom>
          <a:noFill/>
          <a:ln w="28575" cmpd="sng">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81" name="Line 170">
            <a:extLst>
              <a:ext uri="{FF2B5EF4-FFF2-40B4-BE49-F238E27FC236}">
                <a16:creationId xmlns:a16="http://schemas.microsoft.com/office/drawing/2014/main" id="{CF6E61B1-3F5C-4B1D-A4D5-4865B04C8D9F}"/>
              </a:ext>
            </a:extLst>
          </p:cNvPr>
          <p:cNvSpPr>
            <a:spLocks noChangeShapeType="1"/>
          </p:cNvSpPr>
          <p:nvPr/>
        </p:nvSpPr>
        <p:spPr bwMode="auto">
          <a:xfrm flipH="1">
            <a:off x="3189482" y="4120986"/>
            <a:ext cx="4227801" cy="19845"/>
          </a:xfrm>
          <a:prstGeom prst="line">
            <a:avLst/>
          </a:prstGeom>
          <a:noFill/>
          <a:ln w="28575" cmpd="sng">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82" name="Line 171">
            <a:extLst>
              <a:ext uri="{FF2B5EF4-FFF2-40B4-BE49-F238E27FC236}">
                <a16:creationId xmlns:a16="http://schemas.microsoft.com/office/drawing/2014/main" id="{A67E8F2B-B9FB-4B13-B0D6-DDFC5C4FEC27}"/>
              </a:ext>
            </a:extLst>
          </p:cNvPr>
          <p:cNvSpPr>
            <a:spLocks noChangeShapeType="1"/>
          </p:cNvSpPr>
          <p:nvPr/>
        </p:nvSpPr>
        <p:spPr bwMode="auto">
          <a:xfrm flipH="1">
            <a:off x="3131478" y="5222742"/>
            <a:ext cx="2483991" cy="8157"/>
          </a:xfrm>
          <a:prstGeom prst="line">
            <a:avLst/>
          </a:prstGeom>
          <a:noFill/>
          <a:ln w="28575" cmpd="sng">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3" name="Line 172">
            <a:extLst>
              <a:ext uri="{FF2B5EF4-FFF2-40B4-BE49-F238E27FC236}">
                <a16:creationId xmlns:a16="http://schemas.microsoft.com/office/drawing/2014/main" id="{5B4CF012-489C-4CD5-A64F-6671941B4905}"/>
              </a:ext>
            </a:extLst>
          </p:cNvPr>
          <p:cNvSpPr>
            <a:spLocks noChangeShapeType="1"/>
          </p:cNvSpPr>
          <p:nvPr/>
        </p:nvSpPr>
        <p:spPr bwMode="auto">
          <a:xfrm flipH="1">
            <a:off x="3116456" y="5477013"/>
            <a:ext cx="4300827" cy="20707"/>
          </a:xfrm>
          <a:prstGeom prst="line">
            <a:avLst/>
          </a:prstGeom>
          <a:noFill/>
          <a:ln w="28575" cmpd="sng">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484" name="Picture 173">
            <a:extLst>
              <a:ext uri="{FF2B5EF4-FFF2-40B4-BE49-F238E27FC236}">
                <a16:creationId xmlns:a16="http://schemas.microsoft.com/office/drawing/2014/main" id="{1ECCC814-EC66-4230-8BDA-F48498F12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821" y="3437145"/>
            <a:ext cx="576263"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485" name="Picture 174">
            <a:extLst>
              <a:ext uri="{FF2B5EF4-FFF2-40B4-BE49-F238E27FC236}">
                <a16:creationId xmlns:a16="http://schemas.microsoft.com/office/drawing/2014/main" id="{0B29A561-0F89-4C05-9424-9E315F118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821" y="4790943"/>
            <a:ext cx="57626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486" name="Picture 175">
            <a:extLst>
              <a:ext uri="{FF2B5EF4-FFF2-40B4-BE49-F238E27FC236}">
                <a16:creationId xmlns:a16="http://schemas.microsoft.com/office/drawing/2014/main" id="{B8D8A8BD-785E-40B6-8533-AF6ED5611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852" y="5019882"/>
            <a:ext cx="57626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487" name="Picture 176">
            <a:extLst>
              <a:ext uri="{FF2B5EF4-FFF2-40B4-BE49-F238E27FC236}">
                <a16:creationId xmlns:a16="http://schemas.microsoft.com/office/drawing/2014/main" id="{606A496B-E76C-48CF-A4DF-938ECD9D2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845" y="3716175"/>
            <a:ext cx="576263"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488" name="Text Box 177">
            <a:extLst>
              <a:ext uri="{FF2B5EF4-FFF2-40B4-BE49-F238E27FC236}">
                <a16:creationId xmlns:a16="http://schemas.microsoft.com/office/drawing/2014/main" id="{617AA9D3-5ACC-4A13-9F3F-1FDF218ABD0B}"/>
              </a:ext>
            </a:extLst>
          </p:cNvPr>
          <p:cNvSpPr txBox="1">
            <a:spLocks noChangeAspect="1" noChangeArrowheads="1"/>
          </p:cNvSpPr>
          <p:nvPr/>
        </p:nvSpPr>
        <p:spPr bwMode="auto">
          <a:xfrm>
            <a:off x="5082945" y="2369866"/>
            <a:ext cx="1384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开发部</a:t>
            </a:r>
            <a:endParaRPr kumimoji="1"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9" name="Text Box 178">
            <a:extLst>
              <a:ext uri="{FF2B5EF4-FFF2-40B4-BE49-F238E27FC236}">
                <a16:creationId xmlns:a16="http://schemas.microsoft.com/office/drawing/2014/main" id="{C623724C-764A-45A1-85EB-FF2B0B72573F}"/>
              </a:ext>
            </a:extLst>
          </p:cNvPr>
          <p:cNvSpPr txBox="1">
            <a:spLocks noChangeAspect="1" noChangeArrowheads="1"/>
          </p:cNvSpPr>
          <p:nvPr/>
        </p:nvSpPr>
        <p:spPr bwMode="auto">
          <a:xfrm>
            <a:off x="6982058" y="2384340"/>
            <a:ext cx="1384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市场部</a:t>
            </a:r>
            <a:endParaRPr kumimoji="1"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03" name="Group 192">
            <a:extLst>
              <a:ext uri="{FF2B5EF4-FFF2-40B4-BE49-F238E27FC236}">
                <a16:creationId xmlns:a16="http://schemas.microsoft.com/office/drawing/2014/main" id="{1CA8CE41-3E9A-44C3-A314-AA12098C7B48}"/>
              </a:ext>
            </a:extLst>
          </p:cNvPr>
          <p:cNvGrpSpPr>
            <a:grpSpLocks noChangeAspect="1"/>
          </p:cNvGrpSpPr>
          <p:nvPr/>
        </p:nvGrpSpPr>
        <p:grpSpPr bwMode="auto">
          <a:xfrm>
            <a:off x="2519845" y="5021470"/>
            <a:ext cx="914400" cy="661987"/>
            <a:chOff x="0" y="0"/>
            <a:chExt cx="576" cy="417"/>
          </a:xfrm>
        </p:grpSpPr>
        <p:sp>
          <p:nvSpPr>
            <p:cNvPr id="504" name="AutoShape 193">
              <a:extLst>
                <a:ext uri="{FF2B5EF4-FFF2-40B4-BE49-F238E27FC236}">
                  <a16:creationId xmlns:a16="http://schemas.microsoft.com/office/drawing/2014/main" id="{562FF0D1-1D72-4158-B382-9ACA46F34D9D}"/>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5" name="未知">
              <a:extLst>
                <a:ext uri="{FF2B5EF4-FFF2-40B4-BE49-F238E27FC236}">
                  <a16:creationId xmlns:a16="http://schemas.microsoft.com/office/drawing/2014/main" id="{D2A73F20-75CA-46A3-984E-F7962885D127}"/>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6" name="未知">
              <a:extLst>
                <a:ext uri="{FF2B5EF4-FFF2-40B4-BE49-F238E27FC236}">
                  <a16:creationId xmlns:a16="http://schemas.microsoft.com/office/drawing/2014/main" id="{8AB484F8-3C04-4CAC-ACBB-B4D135DA7596}"/>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7" name="未知">
              <a:extLst>
                <a:ext uri="{FF2B5EF4-FFF2-40B4-BE49-F238E27FC236}">
                  <a16:creationId xmlns:a16="http://schemas.microsoft.com/office/drawing/2014/main" id="{09954EDB-11F8-488A-9D82-D6836FE75C1E}"/>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8" name="未知">
              <a:extLst>
                <a:ext uri="{FF2B5EF4-FFF2-40B4-BE49-F238E27FC236}">
                  <a16:creationId xmlns:a16="http://schemas.microsoft.com/office/drawing/2014/main" id="{89AA09EA-71E2-4FC3-A8F3-BF280E64B7A1}"/>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9" name="未知">
              <a:extLst>
                <a:ext uri="{FF2B5EF4-FFF2-40B4-BE49-F238E27FC236}">
                  <a16:creationId xmlns:a16="http://schemas.microsoft.com/office/drawing/2014/main" id="{FB08E8A1-4664-48D0-9B88-078447BD638F}"/>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0" name="未知">
              <a:extLst>
                <a:ext uri="{FF2B5EF4-FFF2-40B4-BE49-F238E27FC236}">
                  <a16:creationId xmlns:a16="http://schemas.microsoft.com/office/drawing/2014/main" id="{4F952DDF-4522-460A-8051-B9D72935FD7C}"/>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1" name="未知">
              <a:extLst>
                <a:ext uri="{FF2B5EF4-FFF2-40B4-BE49-F238E27FC236}">
                  <a16:creationId xmlns:a16="http://schemas.microsoft.com/office/drawing/2014/main" id="{6DF5EE55-6669-4DA3-8C7C-9D6B15CC8836}"/>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2" name="未知">
              <a:extLst>
                <a:ext uri="{FF2B5EF4-FFF2-40B4-BE49-F238E27FC236}">
                  <a16:creationId xmlns:a16="http://schemas.microsoft.com/office/drawing/2014/main" id="{8D1729D5-9C43-43E4-BD99-B3524658F7C5}"/>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3" name="未知">
              <a:extLst>
                <a:ext uri="{FF2B5EF4-FFF2-40B4-BE49-F238E27FC236}">
                  <a16:creationId xmlns:a16="http://schemas.microsoft.com/office/drawing/2014/main" id="{4A9FFF4A-55A3-4A14-A469-336EAE896537}"/>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4" name="未知">
              <a:extLst>
                <a:ext uri="{FF2B5EF4-FFF2-40B4-BE49-F238E27FC236}">
                  <a16:creationId xmlns:a16="http://schemas.microsoft.com/office/drawing/2014/main" id="{ADDE04BC-DEC6-44A6-8A41-F8FFE203BF5D}"/>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5" name="未知">
              <a:extLst>
                <a:ext uri="{FF2B5EF4-FFF2-40B4-BE49-F238E27FC236}">
                  <a16:creationId xmlns:a16="http://schemas.microsoft.com/office/drawing/2014/main" id="{A6FDAC0D-4340-4C9E-B7D9-86D6CF208354}"/>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3" name="文本框 2">
            <a:extLst>
              <a:ext uri="{FF2B5EF4-FFF2-40B4-BE49-F238E27FC236}">
                <a16:creationId xmlns:a16="http://schemas.microsoft.com/office/drawing/2014/main" id="{99534428-9E4E-4809-9AB1-2D0B08F639FD}"/>
              </a:ext>
            </a:extLst>
          </p:cNvPr>
          <p:cNvSpPr txBox="1"/>
          <p:nvPr/>
        </p:nvSpPr>
        <p:spPr>
          <a:xfrm>
            <a:off x="5331749" y="2765936"/>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VLAN10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16" name="文本框 515">
            <a:extLst>
              <a:ext uri="{FF2B5EF4-FFF2-40B4-BE49-F238E27FC236}">
                <a16:creationId xmlns:a16="http://schemas.microsoft.com/office/drawing/2014/main" id="{F4176FED-FAFF-47C2-A89A-E5A1A3BFFA10}"/>
              </a:ext>
            </a:extLst>
          </p:cNvPr>
          <p:cNvSpPr txBox="1"/>
          <p:nvPr/>
        </p:nvSpPr>
        <p:spPr>
          <a:xfrm>
            <a:off x="7180549" y="2760685"/>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VLAN20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18" name="Text Box 81">
            <a:extLst>
              <a:ext uri="{FF2B5EF4-FFF2-40B4-BE49-F238E27FC236}">
                <a16:creationId xmlns:a16="http://schemas.microsoft.com/office/drawing/2014/main" id="{BF7A0AEE-02D0-47D1-A0CB-20C917C73C28}"/>
              </a:ext>
            </a:extLst>
          </p:cNvPr>
          <p:cNvSpPr txBox="1">
            <a:spLocks noChangeArrowheads="1"/>
          </p:cNvSpPr>
          <p:nvPr/>
        </p:nvSpPr>
        <p:spPr bwMode="auto">
          <a:xfrm>
            <a:off x="5400039" y="5827403"/>
            <a:ext cx="877163"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8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广播域</a:t>
            </a:r>
          </a:p>
        </p:txBody>
      </p:sp>
      <p:sp>
        <p:nvSpPr>
          <p:cNvPr id="519" name="Text Box 81">
            <a:extLst>
              <a:ext uri="{FF2B5EF4-FFF2-40B4-BE49-F238E27FC236}">
                <a16:creationId xmlns:a16="http://schemas.microsoft.com/office/drawing/2014/main" id="{C5C6A688-BE49-4A55-974C-9E9A688133DA}"/>
              </a:ext>
            </a:extLst>
          </p:cNvPr>
          <p:cNvSpPr txBox="1">
            <a:spLocks noChangeArrowheads="1"/>
          </p:cNvSpPr>
          <p:nvPr/>
        </p:nvSpPr>
        <p:spPr bwMode="auto">
          <a:xfrm>
            <a:off x="7241687" y="5816208"/>
            <a:ext cx="877163"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8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广播域</a:t>
            </a:r>
          </a:p>
        </p:txBody>
      </p:sp>
      <p:sp>
        <p:nvSpPr>
          <p:cNvPr id="5" name="文本框 4">
            <a:extLst>
              <a:ext uri="{FF2B5EF4-FFF2-40B4-BE49-F238E27FC236}">
                <a16:creationId xmlns:a16="http://schemas.microsoft.com/office/drawing/2014/main" id="{390C7AAB-2F18-45B0-B316-4406756428F9}"/>
              </a:ext>
            </a:extLst>
          </p:cNvPr>
          <p:cNvSpPr txBox="1"/>
          <p:nvPr/>
        </p:nvSpPr>
        <p:spPr>
          <a:xfrm>
            <a:off x="8610599" y="3336545"/>
            <a:ext cx="3282239" cy="94115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不同</a:t>
            </a:r>
            <a:r>
              <a:rPr kumimoji="1"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VLAN</a:t>
            </a: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的成员通信需要通过三层设备</a:t>
            </a:r>
            <a:endParaRPr kumimoji="1"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0" name="Line 164">
            <a:extLst>
              <a:ext uri="{FF2B5EF4-FFF2-40B4-BE49-F238E27FC236}">
                <a16:creationId xmlns:a16="http://schemas.microsoft.com/office/drawing/2014/main" id="{19D6767C-6856-4CB6-9D7D-4E88F132F54C}"/>
              </a:ext>
            </a:extLst>
          </p:cNvPr>
          <p:cNvSpPr>
            <a:spLocks noChangeShapeType="1"/>
          </p:cNvSpPr>
          <p:nvPr/>
        </p:nvSpPr>
        <p:spPr bwMode="auto">
          <a:xfrm>
            <a:off x="2173600" y="3447256"/>
            <a:ext cx="569027" cy="356043"/>
          </a:xfrm>
          <a:prstGeom prst="line">
            <a:avLst/>
          </a:prstGeom>
          <a:noFill/>
          <a:ln w="28575" cmpd="sng">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219" name="Picture 30" descr="通用路由器">
            <a:extLst>
              <a:ext uri="{FF2B5EF4-FFF2-40B4-BE49-F238E27FC236}">
                <a16:creationId xmlns:a16="http://schemas.microsoft.com/office/drawing/2014/main" id="{C4D08896-D336-4D82-9E44-3F9E0A28F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436" y="3128157"/>
            <a:ext cx="778616" cy="582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0" name="Group 179">
            <a:extLst>
              <a:ext uri="{FF2B5EF4-FFF2-40B4-BE49-F238E27FC236}">
                <a16:creationId xmlns:a16="http://schemas.microsoft.com/office/drawing/2014/main" id="{3B2F65FF-4957-44F2-AABE-7F0149ED68AD}"/>
              </a:ext>
            </a:extLst>
          </p:cNvPr>
          <p:cNvGrpSpPr>
            <a:grpSpLocks noChangeAspect="1"/>
          </p:cNvGrpSpPr>
          <p:nvPr/>
        </p:nvGrpSpPr>
        <p:grpSpPr bwMode="auto">
          <a:xfrm>
            <a:off x="2519845" y="3581607"/>
            <a:ext cx="914400" cy="661988"/>
            <a:chOff x="0" y="0"/>
            <a:chExt cx="576" cy="417"/>
          </a:xfrm>
        </p:grpSpPr>
        <p:sp>
          <p:nvSpPr>
            <p:cNvPr id="491" name="AutoShape 180">
              <a:extLst>
                <a:ext uri="{FF2B5EF4-FFF2-40B4-BE49-F238E27FC236}">
                  <a16:creationId xmlns:a16="http://schemas.microsoft.com/office/drawing/2014/main" id="{EB85B8F4-F50C-494E-8CAB-0C5A670CDF2B}"/>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2" name="未知">
              <a:extLst>
                <a:ext uri="{FF2B5EF4-FFF2-40B4-BE49-F238E27FC236}">
                  <a16:creationId xmlns:a16="http://schemas.microsoft.com/office/drawing/2014/main" id="{5F4EE232-A742-4DFE-8569-E319E0E52BEB}"/>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3" name="未知">
              <a:extLst>
                <a:ext uri="{FF2B5EF4-FFF2-40B4-BE49-F238E27FC236}">
                  <a16:creationId xmlns:a16="http://schemas.microsoft.com/office/drawing/2014/main" id="{01A3CE01-7B28-4760-B5B2-F0CB03347E88}"/>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4" name="未知">
              <a:extLst>
                <a:ext uri="{FF2B5EF4-FFF2-40B4-BE49-F238E27FC236}">
                  <a16:creationId xmlns:a16="http://schemas.microsoft.com/office/drawing/2014/main" id="{BA2FFD11-8367-4C11-90CD-D884047E0A8E}"/>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5" name="未知">
              <a:extLst>
                <a:ext uri="{FF2B5EF4-FFF2-40B4-BE49-F238E27FC236}">
                  <a16:creationId xmlns:a16="http://schemas.microsoft.com/office/drawing/2014/main" id="{CF184503-5579-41C5-9313-25B4F2B750AF}"/>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6" name="未知">
              <a:extLst>
                <a:ext uri="{FF2B5EF4-FFF2-40B4-BE49-F238E27FC236}">
                  <a16:creationId xmlns:a16="http://schemas.microsoft.com/office/drawing/2014/main" id="{926A83DA-8B5B-4201-8E6F-A6F80CA84CA6}"/>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7" name="未知">
              <a:extLst>
                <a:ext uri="{FF2B5EF4-FFF2-40B4-BE49-F238E27FC236}">
                  <a16:creationId xmlns:a16="http://schemas.microsoft.com/office/drawing/2014/main" id="{9745F443-9BD4-4507-9525-09D4F43C58D8}"/>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8" name="未知">
              <a:extLst>
                <a:ext uri="{FF2B5EF4-FFF2-40B4-BE49-F238E27FC236}">
                  <a16:creationId xmlns:a16="http://schemas.microsoft.com/office/drawing/2014/main" id="{507DA232-CBC2-4AB1-9DAC-BA6BDDBABAF5}"/>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9" name="未知">
              <a:extLst>
                <a:ext uri="{FF2B5EF4-FFF2-40B4-BE49-F238E27FC236}">
                  <a16:creationId xmlns:a16="http://schemas.microsoft.com/office/drawing/2014/main" id="{931AB93D-389E-412D-AC0A-EF1A2FE9905A}"/>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0" name="未知">
              <a:extLst>
                <a:ext uri="{FF2B5EF4-FFF2-40B4-BE49-F238E27FC236}">
                  <a16:creationId xmlns:a16="http://schemas.microsoft.com/office/drawing/2014/main" id="{4513C3DC-6589-4CCB-BCA9-4B21C6AF902E}"/>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1" name="未知">
              <a:extLst>
                <a:ext uri="{FF2B5EF4-FFF2-40B4-BE49-F238E27FC236}">
                  <a16:creationId xmlns:a16="http://schemas.microsoft.com/office/drawing/2014/main" id="{77B5CC40-4136-4976-859B-39A4D1E03563}"/>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2" name="未知">
              <a:extLst>
                <a:ext uri="{FF2B5EF4-FFF2-40B4-BE49-F238E27FC236}">
                  <a16:creationId xmlns:a16="http://schemas.microsoft.com/office/drawing/2014/main" id="{8E360E7A-82B0-4544-AFB2-3D6F4B1F92F8}"/>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6" name="弧形 25">
            <a:extLst>
              <a:ext uri="{FF2B5EF4-FFF2-40B4-BE49-F238E27FC236}">
                <a16:creationId xmlns:a16="http://schemas.microsoft.com/office/drawing/2014/main" id="{F06C0C13-3972-4418-9BEC-ACEA865F07C2}"/>
              </a:ext>
            </a:extLst>
          </p:cNvPr>
          <p:cNvSpPr/>
          <p:nvPr/>
        </p:nvSpPr>
        <p:spPr>
          <a:xfrm rot="10800000">
            <a:off x="1752302" y="2478722"/>
            <a:ext cx="4524900" cy="1188196"/>
          </a:xfrm>
          <a:prstGeom prst="arc">
            <a:avLst>
              <a:gd name="adj1" fmla="val 11664463"/>
              <a:gd name="adj2" fmla="val 20909842"/>
            </a:avLst>
          </a:prstGeom>
          <a:ln w="76200">
            <a:solidFill>
              <a:schemeClr val="accent4"/>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n w="38100">
                <a:solidFill>
                  <a:schemeClr val="tx1"/>
                </a:solidFill>
              </a:ln>
            </a:endParaRPr>
          </a:p>
        </p:txBody>
      </p:sp>
      <p:sp>
        <p:nvSpPr>
          <p:cNvPr id="240" name="弧形 239">
            <a:extLst>
              <a:ext uri="{FF2B5EF4-FFF2-40B4-BE49-F238E27FC236}">
                <a16:creationId xmlns:a16="http://schemas.microsoft.com/office/drawing/2014/main" id="{5076CEFF-2F6C-48B0-8A47-3686F67F5972}"/>
              </a:ext>
            </a:extLst>
          </p:cNvPr>
          <p:cNvSpPr/>
          <p:nvPr/>
        </p:nvSpPr>
        <p:spPr>
          <a:xfrm rot="10800000">
            <a:off x="1739851" y="3240998"/>
            <a:ext cx="5951105" cy="1027556"/>
          </a:xfrm>
          <a:prstGeom prst="arc">
            <a:avLst>
              <a:gd name="adj1" fmla="val 11206034"/>
              <a:gd name="adj2" fmla="val 177628"/>
            </a:avLst>
          </a:prstGeom>
          <a:ln w="76200">
            <a:solidFill>
              <a:schemeClr val="accent4"/>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n w="38100">
                <a:solidFill>
                  <a:schemeClr val="tx1"/>
                </a:solidFill>
              </a:ln>
            </a:endParaRPr>
          </a:p>
        </p:txBody>
      </p:sp>
      <p:sp>
        <p:nvSpPr>
          <p:cNvPr id="218" name="日期占位符 36">
            <a:extLst>
              <a:ext uri="{FF2B5EF4-FFF2-40B4-BE49-F238E27FC236}">
                <a16:creationId xmlns:a16="http://schemas.microsoft.com/office/drawing/2014/main" id="{6A1785B0-CC3D-F245-BAD9-1E469E52FB0C}"/>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221" name="灯片编号占位符 3">
            <a:extLst>
              <a:ext uri="{FF2B5EF4-FFF2-40B4-BE49-F238E27FC236}">
                <a16:creationId xmlns:a16="http://schemas.microsoft.com/office/drawing/2014/main" id="{0E5F66B2-335E-F649-85CD-79DD1A814672}"/>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126</a:t>
            </a:fld>
            <a:endParaRPr kumimoji="1" lang="zh-CN" altLang="en-US" dirty="0"/>
          </a:p>
        </p:txBody>
      </p:sp>
    </p:spTree>
    <p:extLst>
      <p:ext uri="{BB962C8B-B14F-4D97-AF65-F5344CB8AC3E}">
        <p14:creationId xmlns:p14="http://schemas.microsoft.com/office/powerpoint/2010/main" val="405868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wipe(left)">
                                      <p:cBhvr>
                                        <p:cTn id="15"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animBg="1"/>
      <p:bldP spid="24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en-US" altLang="zh-CN" dirty="0">
                <a:latin typeface="微软雅黑" panose="020B0503020204020204" pitchFamily="34" charset="-122"/>
                <a:ea typeface="微软雅黑" panose="020B0503020204020204" pitchFamily="34" charset="-122"/>
              </a:rPr>
              <a:t>VLAN</a:t>
            </a:r>
            <a:r>
              <a:rPr kumimoji="1" lang="zh-CN" altLang="en-US" dirty="0">
                <a:latin typeface="微软雅黑" panose="020B0503020204020204" pitchFamily="34" charset="-122"/>
                <a:ea typeface="微软雅黑" panose="020B0503020204020204" pitchFamily="34" charset="-122"/>
              </a:rPr>
              <a:t>类型</a:t>
            </a:r>
            <a:endParaRPr kumimoji="1" lang="en-US" altLang="zh-CN" dirty="0">
              <a:latin typeface="微软雅黑" panose="020B0503020204020204" pitchFamily="34" charset="-122"/>
              <a:ea typeface="微软雅黑" panose="020B0503020204020204" pitchFamily="34" charset="-122"/>
            </a:endParaRPr>
          </a:p>
          <a:p>
            <a:pPr lvl="1">
              <a:lnSpc>
                <a:spcPct val="120000"/>
              </a:lnSpc>
            </a:pPr>
            <a:r>
              <a:rPr lang="zh-CN" altLang="zh-CN" sz="2800" kern="100" dirty="0">
                <a:effectLst/>
                <a:latin typeface="微软雅黑" panose="020B0503020204020204" pitchFamily="34" charset="-122"/>
                <a:ea typeface="微软雅黑" panose="020B0503020204020204" pitchFamily="34" charset="-122"/>
              </a:rPr>
              <a:t>基于端口的</a:t>
            </a:r>
            <a:r>
              <a:rPr lang="en-US" altLang="zh-CN" sz="2800" kern="100" dirty="0">
                <a:effectLst/>
                <a:latin typeface="微软雅黑" panose="020B0503020204020204" pitchFamily="34" charset="-122"/>
                <a:ea typeface="微软雅黑" panose="020B0503020204020204" pitchFamily="34" charset="-122"/>
              </a:rPr>
              <a:t>VLAN</a:t>
            </a:r>
            <a:r>
              <a:rPr lang="zh-CN" altLang="en-US" sz="2800" kern="100" dirty="0">
                <a:effectLst/>
                <a:latin typeface="微软雅黑" panose="020B0503020204020204" pitchFamily="34" charset="-122"/>
                <a:ea typeface="微软雅黑" panose="020B0503020204020204" pitchFamily="34" charset="-122"/>
              </a:rPr>
              <a:t>（</a:t>
            </a:r>
            <a:r>
              <a:rPr lang="zh-CN" altLang="en-US" sz="2800" kern="100" dirty="0">
                <a:solidFill>
                  <a:srgbClr val="C00000"/>
                </a:solidFill>
                <a:effectLst/>
                <a:latin typeface="微软雅黑" panose="020B0503020204020204" pitchFamily="34" charset="-122"/>
                <a:ea typeface="微软雅黑" panose="020B0503020204020204" pitchFamily="34" charset="-122"/>
              </a:rPr>
              <a:t>最常见</a:t>
            </a:r>
            <a:r>
              <a:rPr lang="zh-CN" altLang="en-US" sz="2800" kern="100" dirty="0">
                <a:effectLst/>
                <a:latin typeface="微软雅黑" panose="020B0503020204020204" pitchFamily="34" charset="-122"/>
                <a:ea typeface="微软雅黑" panose="020B0503020204020204" pitchFamily="34" charset="-122"/>
              </a:rPr>
              <a:t>）</a:t>
            </a:r>
            <a:endParaRPr lang="en-US" altLang="zh-CN" sz="2800" kern="100" dirty="0">
              <a:effectLst/>
              <a:latin typeface="微软雅黑" panose="020B0503020204020204" pitchFamily="34" charset="-122"/>
              <a:ea typeface="微软雅黑" panose="020B0503020204020204" pitchFamily="34" charset="-122"/>
            </a:endParaRPr>
          </a:p>
          <a:p>
            <a:pPr lvl="1">
              <a:lnSpc>
                <a:spcPct val="120000"/>
              </a:lnSpc>
            </a:pPr>
            <a:r>
              <a:rPr lang="zh-CN" altLang="zh-CN" sz="2800" kern="100" dirty="0">
                <a:effectLst/>
                <a:latin typeface="微软雅黑" panose="020B0503020204020204" pitchFamily="34" charset="-122"/>
                <a:ea typeface="微软雅黑" panose="020B0503020204020204" pitchFamily="34" charset="-122"/>
              </a:rPr>
              <a:t>基于</a:t>
            </a:r>
            <a:r>
              <a:rPr lang="en-US" altLang="zh-CN" sz="2800" kern="100" dirty="0">
                <a:effectLst/>
                <a:latin typeface="微软雅黑" panose="020B0503020204020204" pitchFamily="34" charset="-122"/>
                <a:ea typeface="微软雅黑" panose="020B0503020204020204" pitchFamily="34" charset="-122"/>
              </a:rPr>
              <a:t>MAC</a:t>
            </a:r>
            <a:r>
              <a:rPr lang="zh-CN" altLang="zh-CN" sz="2800" kern="100" dirty="0">
                <a:effectLst/>
                <a:latin typeface="微软雅黑" panose="020B0503020204020204" pitchFamily="34" charset="-122"/>
                <a:ea typeface="微软雅黑" panose="020B0503020204020204" pitchFamily="34" charset="-122"/>
              </a:rPr>
              <a:t>地址的</a:t>
            </a:r>
            <a:r>
              <a:rPr lang="en-US" altLang="zh-CN" sz="2800" kern="100" dirty="0">
                <a:effectLst/>
                <a:latin typeface="微软雅黑" panose="020B0503020204020204" pitchFamily="34" charset="-122"/>
                <a:ea typeface="微软雅黑" panose="020B0503020204020204" pitchFamily="34" charset="-122"/>
              </a:rPr>
              <a:t>VLAN </a:t>
            </a:r>
          </a:p>
          <a:p>
            <a:pPr lvl="1">
              <a:lnSpc>
                <a:spcPct val="120000"/>
              </a:lnSpc>
            </a:pPr>
            <a:r>
              <a:rPr lang="zh-CN" altLang="zh-CN" sz="2800" kern="100" dirty="0">
                <a:effectLst/>
                <a:latin typeface="微软雅黑" panose="020B0503020204020204" pitchFamily="34" charset="-122"/>
                <a:ea typeface="微软雅黑" panose="020B0503020204020204" pitchFamily="34" charset="-122"/>
              </a:rPr>
              <a:t>基于协议的</a:t>
            </a:r>
            <a:r>
              <a:rPr lang="en-US" altLang="zh-CN" sz="2800" kern="100" dirty="0">
                <a:effectLst/>
                <a:latin typeface="微软雅黑" panose="020B0503020204020204" pitchFamily="34" charset="-122"/>
                <a:ea typeface="微软雅黑" panose="020B0503020204020204" pitchFamily="34" charset="-122"/>
              </a:rPr>
              <a:t>VLAN</a:t>
            </a:r>
          </a:p>
          <a:p>
            <a:pPr lvl="1">
              <a:lnSpc>
                <a:spcPct val="120000"/>
              </a:lnSpc>
            </a:pPr>
            <a:r>
              <a:rPr lang="zh-CN" altLang="zh-CN" sz="2800" kern="100" dirty="0">
                <a:effectLst/>
                <a:latin typeface="微软雅黑" panose="020B0503020204020204" pitchFamily="34" charset="-122"/>
                <a:ea typeface="微软雅黑" panose="020B0503020204020204" pitchFamily="34" charset="-122"/>
              </a:rPr>
              <a:t>基于子网的</a:t>
            </a:r>
            <a:r>
              <a:rPr lang="en-US" altLang="zh-CN" sz="2800" kern="100" dirty="0">
                <a:effectLst/>
                <a:latin typeface="微软雅黑" panose="020B0503020204020204" pitchFamily="34" charset="-122"/>
                <a:ea typeface="微软雅黑" panose="020B0503020204020204" pitchFamily="34" charset="-122"/>
              </a:rPr>
              <a:t>VLAN</a:t>
            </a:r>
            <a:endParaRPr lang="zh-CN" altLang="zh-CN" sz="2800" kern="100" dirty="0">
              <a:effectLst/>
              <a:latin typeface="微软雅黑" panose="020B0503020204020204" pitchFamily="34" charset="-122"/>
              <a:ea typeface="微软雅黑" panose="020B0503020204020204" pitchFamily="34" charset="-122"/>
            </a:endParaRPr>
          </a:p>
          <a:p>
            <a:pPr>
              <a:lnSpc>
                <a:spcPct val="120000"/>
              </a:lnSpc>
            </a:pPr>
            <a:endParaRPr kumimoji="1" lang="zh-CN" altLang="en-US" dirty="0">
              <a:latin typeface="微软雅黑" panose="020B0503020204020204" pitchFamily="34" charset="-122"/>
              <a:ea typeface="微软雅黑" panose="020B0503020204020204" pitchFamily="34" charset="-122"/>
            </a:endParaRPr>
          </a:p>
          <a:p>
            <a:pPr>
              <a:lnSpc>
                <a:spcPct val="120000"/>
              </a:lnSpc>
            </a:pPr>
            <a:endParaRPr lang="en-US" altLang="zh-CN" sz="2800" dirty="0">
              <a:latin typeface="微软雅黑" panose="020B0503020204020204" pitchFamily="34" charset="-122"/>
              <a:ea typeface="微软雅黑" panose="020B0503020204020204" pitchFamily="34" charset="-122"/>
            </a:endParaRPr>
          </a:p>
        </p:txBody>
      </p:sp>
      <p:sp>
        <p:nvSpPr>
          <p:cNvPr id="8" name="日期占位符 36">
            <a:extLst>
              <a:ext uri="{FF2B5EF4-FFF2-40B4-BE49-F238E27FC236}">
                <a16:creationId xmlns:a16="http://schemas.microsoft.com/office/drawing/2014/main" id="{D9AAF8F7-5F00-4588-A9B5-16D4F0F0CB2A}"/>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F046F0FF-32A8-447E-8357-C836E702A44F}"/>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127</a:t>
            </a:fld>
            <a:endParaRPr kumimoji="1" lang="zh-CN" altLang="en-US" dirty="0"/>
          </a:p>
        </p:txBody>
      </p:sp>
      <p:pic>
        <p:nvPicPr>
          <p:cNvPr id="6" name="图片 5">
            <a:extLst>
              <a:ext uri="{FF2B5EF4-FFF2-40B4-BE49-F238E27FC236}">
                <a16:creationId xmlns:a16="http://schemas.microsoft.com/office/drawing/2014/main" id="{56803D74-11B9-46ED-9F72-E543E02E8CD3}"/>
              </a:ext>
            </a:extLst>
          </p:cNvPr>
          <p:cNvPicPr>
            <a:picLocks noChangeAspect="1"/>
          </p:cNvPicPr>
          <p:nvPr/>
        </p:nvPicPr>
        <p:blipFill>
          <a:blip r:embed="rId3"/>
          <a:stretch>
            <a:fillRect/>
          </a:stretch>
        </p:blipFill>
        <p:spPr>
          <a:xfrm>
            <a:off x="5524017" y="2911323"/>
            <a:ext cx="6010275" cy="2905125"/>
          </a:xfrm>
          <a:prstGeom prst="rect">
            <a:avLst/>
          </a:prstGeom>
        </p:spPr>
      </p:pic>
      <p:sp>
        <p:nvSpPr>
          <p:cNvPr id="10" name="思想气泡: 云 9">
            <a:extLst>
              <a:ext uri="{FF2B5EF4-FFF2-40B4-BE49-F238E27FC236}">
                <a16:creationId xmlns:a16="http://schemas.microsoft.com/office/drawing/2014/main" id="{BB3E21E0-B62E-45C3-A526-2415841275E6}"/>
              </a:ext>
            </a:extLst>
          </p:cNvPr>
          <p:cNvSpPr/>
          <p:nvPr/>
        </p:nvSpPr>
        <p:spPr>
          <a:xfrm>
            <a:off x="7672551" y="1996966"/>
            <a:ext cx="2091559" cy="914357"/>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latin typeface="微软雅黑" panose="020B0503020204020204" pitchFamily="34" charset="-122"/>
                <a:ea typeface="微软雅黑" panose="020B0503020204020204" pitchFamily="34" charset="-122"/>
              </a:rPr>
              <a:t>如何划分</a:t>
            </a:r>
            <a:r>
              <a:rPr lang="en-US" altLang="zh-CN" dirty="0">
                <a:latin typeface="微软雅黑" panose="020B0503020204020204" pitchFamily="34" charset="-122"/>
                <a:ea typeface="微软雅黑" panose="020B0503020204020204" pitchFamily="34" charset="-122"/>
              </a:rPr>
              <a:t>VLAN?</a:t>
            </a:r>
            <a:endParaRPr lang="zh-CN" altLang="en-US" dirty="0">
              <a:latin typeface="微软雅黑" panose="020B0503020204020204" pitchFamily="34" charset="-122"/>
              <a:ea typeface="微软雅黑" panose="020B0503020204020204" pitchFamily="34" charset="-122"/>
            </a:endParaRPr>
          </a:p>
          <a:p>
            <a:pPr algn="ctr"/>
            <a:endParaRPr lang="zh-CN" altLang="en-US" dirty="0"/>
          </a:p>
        </p:txBody>
      </p:sp>
    </p:spTree>
    <p:extLst>
      <p:ext uri="{BB962C8B-B14F-4D97-AF65-F5344CB8AC3E}">
        <p14:creationId xmlns:p14="http://schemas.microsoft.com/office/powerpoint/2010/main" val="41032416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lang="zh-CN" altLang="zh-CN" kern="100" dirty="0">
                <a:effectLst/>
                <a:latin typeface="微软雅黑" panose="020B0503020204020204" pitchFamily="34" charset="-122"/>
                <a:ea typeface="微软雅黑" panose="020B0503020204020204" pitchFamily="34" charset="-122"/>
              </a:rPr>
              <a:t>基于端口的</a:t>
            </a:r>
            <a:r>
              <a:rPr lang="en-US" altLang="zh-CN" kern="100" dirty="0">
                <a:effectLst/>
                <a:latin typeface="微软雅黑" panose="020B0503020204020204" pitchFamily="34" charset="-122"/>
                <a:ea typeface="微软雅黑" panose="020B0503020204020204" pitchFamily="34" charset="-122"/>
              </a:rPr>
              <a:t>VLAN</a:t>
            </a:r>
          </a:p>
          <a:p>
            <a:pPr lvl="1">
              <a:lnSpc>
                <a:spcPct val="120000"/>
              </a:lnSpc>
            </a:pPr>
            <a:r>
              <a:rPr kumimoji="1" lang="zh-CN" altLang="en-US" dirty="0">
                <a:solidFill>
                  <a:srgbClr val="C00000"/>
                </a:solidFill>
                <a:latin typeface="微软雅黑" panose="020B0503020204020204" pitchFamily="34" charset="-122"/>
                <a:ea typeface="微软雅黑" panose="020B0503020204020204" pitchFamily="34" charset="-122"/>
              </a:rPr>
              <a:t>创建</a:t>
            </a:r>
            <a:r>
              <a:rPr kumimoji="1" lang="en-US" altLang="zh-CN" dirty="0">
                <a:latin typeface="微软雅黑" panose="020B0503020204020204" pitchFamily="34" charset="-122"/>
                <a:ea typeface="微软雅黑" panose="020B0503020204020204" pitchFamily="34" charset="-122"/>
              </a:rPr>
              <a:t>VLAN</a:t>
            </a:r>
          </a:p>
          <a:p>
            <a:pPr lvl="1">
              <a:lnSpc>
                <a:spcPct val="120000"/>
              </a:lnSpc>
            </a:pPr>
            <a:r>
              <a:rPr kumimoji="1" lang="zh-CN" altLang="en-US" dirty="0">
                <a:solidFill>
                  <a:srgbClr val="C00000"/>
                </a:solidFill>
                <a:latin typeface="微软雅黑" panose="020B0503020204020204" pitchFamily="34" charset="-122"/>
                <a:ea typeface="微软雅黑" panose="020B0503020204020204" pitchFamily="34" charset="-122"/>
              </a:rPr>
              <a:t>指定</a:t>
            </a:r>
            <a:r>
              <a:rPr kumimoji="1" lang="zh-CN" altLang="en-US" dirty="0">
                <a:latin typeface="微软雅黑" panose="020B0503020204020204" pitchFamily="34" charset="-122"/>
                <a:ea typeface="微软雅黑" panose="020B0503020204020204" pitchFamily="34" charset="-122"/>
              </a:rPr>
              <a:t>成员端口</a:t>
            </a:r>
          </a:p>
          <a:p>
            <a:pPr>
              <a:lnSpc>
                <a:spcPct val="120000"/>
              </a:lnSpc>
            </a:pPr>
            <a:endParaRPr lang="en-US" altLang="zh-CN" kern="100" dirty="0">
              <a:effectLst/>
              <a:latin typeface="微软雅黑" panose="020B0503020204020204" pitchFamily="34" charset="-122"/>
              <a:ea typeface="微软雅黑" panose="020B0503020204020204" pitchFamily="34" charset="-122"/>
            </a:endParaRPr>
          </a:p>
          <a:p>
            <a:pPr>
              <a:lnSpc>
                <a:spcPct val="120000"/>
              </a:lnSpc>
            </a:pPr>
            <a:endParaRPr kumimoji="1" lang="zh-CN" altLang="en-US" dirty="0">
              <a:latin typeface="微软雅黑" panose="020B0503020204020204" pitchFamily="34" charset="-122"/>
              <a:ea typeface="微软雅黑" panose="020B0503020204020204" pitchFamily="34" charset="-122"/>
            </a:endParaRPr>
          </a:p>
          <a:p>
            <a:pPr>
              <a:lnSpc>
                <a:spcPct val="120000"/>
              </a:lnSpc>
            </a:pPr>
            <a:endParaRPr lang="en-US" altLang="zh-CN" sz="2800" dirty="0">
              <a:latin typeface="微软雅黑" panose="020B0503020204020204" pitchFamily="34" charset="-122"/>
              <a:ea typeface="微软雅黑" panose="020B0503020204020204" pitchFamily="34" charset="-122"/>
            </a:endParaRPr>
          </a:p>
        </p:txBody>
      </p:sp>
      <p:sp>
        <p:nvSpPr>
          <p:cNvPr id="5" name="Rectangle 2">
            <a:extLst>
              <a:ext uri="{FF2B5EF4-FFF2-40B4-BE49-F238E27FC236}">
                <a16:creationId xmlns:a16="http://schemas.microsoft.com/office/drawing/2014/main" id="{C4F0719D-3C67-4C3B-9A33-0027A0C03A15}"/>
              </a:ext>
            </a:extLst>
          </p:cNvPr>
          <p:cNvSpPr>
            <a:spLocks noChangeAspect="1" noChangeArrowheads="1"/>
          </p:cNvSpPr>
          <p:nvPr/>
        </p:nvSpPr>
        <p:spPr bwMode="auto">
          <a:xfrm>
            <a:off x="8755767" y="3272269"/>
            <a:ext cx="1354138" cy="29527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6" name="Rectangle 3">
            <a:extLst>
              <a:ext uri="{FF2B5EF4-FFF2-40B4-BE49-F238E27FC236}">
                <a16:creationId xmlns:a16="http://schemas.microsoft.com/office/drawing/2014/main" id="{F8023176-60CC-42D2-83E5-3D66469C3155}"/>
              </a:ext>
            </a:extLst>
          </p:cNvPr>
          <p:cNvSpPr>
            <a:spLocks noChangeAspect="1" noChangeArrowheads="1"/>
          </p:cNvSpPr>
          <p:nvPr/>
        </p:nvSpPr>
        <p:spPr bwMode="auto">
          <a:xfrm>
            <a:off x="2261305" y="3272269"/>
            <a:ext cx="1354137" cy="29527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7" name="Line 5">
            <a:extLst>
              <a:ext uri="{FF2B5EF4-FFF2-40B4-BE49-F238E27FC236}">
                <a16:creationId xmlns:a16="http://schemas.microsoft.com/office/drawing/2014/main" id="{9FEC94A2-C7F8-42A3-805B-B2A05DBB2119}"/>
              </a:ext>
            </a:extLst>
          </p:cNvPr>
          <p:cNvSpPr>
            <a:spLocks noChangeShapeType="1"/>
          </p:cNvSpPr>
          <p:nvPr/>
        </p:nvSpPr>
        <p:spPr bwMode="auto">
          <a:xfrm>
            <a:off x="3197930" y="3991406"/>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 name="Line 6">
            <a:extLst>
              <a:ext uri="{FF2B5EF4-FFF2-40B4-BE49-F238E27FC236}">
                <a16:creationId xmlns:a16="http://schemas.microsoft.com/office/drawing/2014/main" id="{A3AB7629-3C8B-4302-AB48-28B88A9082C3}"/>
              </a:ext>
            </a:extLst>
          </p:cNvPr>
          <p:cNvSpPr>
            <a:spLocks noChangeShapeType="1"/>
          </p:cNvSpPr>
          <p:nvPr/>
        </p:nvSpPr>
        <p:spPr bwMode="auto">
          <a:xfrm>
            <a:off x="3197930" y="5359831"/>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 name="Line 7">
            <a:extLst>
              <a:ext uri="{FF2B5EF4-FFF2-40B4-BE49-F238E27FC236}">
                <a16:creationId xmlns:a16="http://schemas.microsoft.com/office/drawing/2014/main" id="{7B34C745-10D6-4074-ABD2-8C923ED4F1FD}"/>
              </a:ext>
            </a:extLst>
          </p:cNvPr>
          <p:cNvSpPr>
            <a:spLocks noChangeShapeType="1"/>
          </p:cNvSpPr>
          <p:nvPr/>
        </p:nvSpPr>
        <p:spPr bwMode="auto">
          <a:xfrm>
            <a:off x="8527167" y="3918381"/>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 name="Line 8">
            <a:extLst>
              <a:ext uri="{FF2B5EF4-FFF2-40B4-BE49-F238E27FC236}">
                <a16:creationId xmlns:a16="http://schemas.microsoft.com/office/drawing/2014/main" id="{DB28732A-9D71-4F8F-98D2-6878C00BD7CF}"/>
              </a:ext>
            </a:extLst>
          </p:cNvPr>
          <p:cNvSpPr>
            <a:spLocks noChangeShapeType="1"/>
          </p:cNvSpPr>
          <p:nvPr/>
        </p:nvSpPr>
        <p:spPr bwMode="auto">
          <a:xfrm>
            <a:off x="8527167" y="5359831"/>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Line 9">
            <a:extLst>
              <a:ext uri="{FF2B5EF4-FFF2-40B4-BE49-F238E27FC236}">
                <a16:creationId xmlns:a16="http://schemas.microsoft.com/office/drawing/2014/main" id="{21C8A495-D68F-4B61-B601-6897DCACF958}"/>
              </a:ext>
            </a:extLst>
          </p:cNvPr>
          <p:cNvSpPr>
            <a:spLocks noChangeShapeType="1"/>
          </p:cNvSpPr>
          <p:nvPr/>
        </p:nvSpPr>
        <p:spPr bwMode="auto">
          <a:xfrm>
            <a:off x="6582480" y="4999469"/>
            <a:ext cx="19431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Line 10">
            <a:extLst>
              <a:ext uri="{FF2B5EF4-FFF2-40B4-BE49-F238E27FC236}">
                <a16:creationId xmlns:a16="http://schemas.microsoft.com/office/drawing/2014/main" id="{F3778BBF-5E5D-45F3-B90B-9F67269654A4}"/>
              </a:ext>
            </a:extLst>
          </p:cNvPr>
          <p:cNvSpPr>
            <a:spLocks noChangeShapeType="1"/>
          </p:cNvSpPr>
          <p:nvPr/>
        </p:nvSpPr>
        <p:spPr bwMode="auto">
          <a:xfrm>
            <a:off x="6726942" y="4710544"/>
            <a:ext cx="1800225"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11">
            <a:extLst>
              <a:ext uri="{FF2B5EF4-FFF2-40B4-BE49-F238E27FC236}">
                <a16:creationId xmlns:a16="http://schemas.microsoft.com/office/drawing/2014/main" id="{BA39D29E-9995-485B-ADDF-2CC9981CE945}"/>
              </a:ext>
            </a:extLst>
          </p:cNvPr>
          <p:cNvSpPr>
            <a:spLocks noChangeShapeType="1"/>
          </p:cNvSpPr>
          <p:nvPr/>
        </p:nvSpPr>
        <p:spPr bwMode="auto">
          <a:xfrm>
            <a:off x="3774192" y="4999469"/>
            <a:ext cx="1728788"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Line 12">
            <a:extLst>
              <a:ext uri="{FF2B5EF4-FFF2-40B4-BE49-F238E27FC236}">
                <a16:creationId xmlns:a16="http://schemas.microsoft.com/office/drawing/2014/main" id="{D360E8F8-B6C5-4C27-89E8-2C57F3C00AFA}"/>
              </a:ext>
            </a:extLst>
          </p:cNvPr>
          <p:cNvSpPr>
            <a:spLocks noChangeShapeType="1"/>
          </p:cNvSpPr>
          <p:nvPr/>
        </p:nvSpPr>
        <p:spPr bwMode="auto">
          <a:xfrm>
            <a:off x="3774192" y="4710544"/>
            <a:ext cx="17272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Line 13">
            <a:extLst>
              <a:ext uri="{FF2B5EF4-FFF2-40B4-BE49-F238E27FC236}">
                <a16:creationId xmlns:a16="http://schemas.microsoft.com/office/drawing/2014/main" id="{66B91AC1-D9FE-4DC4-86E1-E406C2B3BEE9}"/>
              </a:ext>
            </a:extLst>
          </p:cNvPr>
          <p:cNvSpPr>
            <a:spLocks noChangeShapeType="1"/>
          </p:cNvSpPr>
          <p:nvPr/>
        </p:nvSpPr>
        <p:spPr bwMode="auto">
          <a:xfrm flipV="1">
            <a:off x="3774192" y="4999469"/>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Line 14">
            <a:extLst>
              <a:ext uri="{FF2B5EF4-FFF2-40B4-BE49-F238E27FC236}">
                <a16:creationId xmlns:a16="http://schemas.microsoft.com/office/drawing/2014/main" id="{62F10A48-EE10-48C0-9ABE-17582598CE5D}"/>
              </a:ext>
            </a:extLst>
          </p:cNvPr>
          <p:cNvSpPr>
            <a:spLocks noChangeShapeType="1"/>
          </p:cNvSpPr>
          <p:nvPr/>
        </p:nvSpPr>
        <p:spPr bwMode="auto">
          <a:xfrm>
            <a:off x="3774192" y="3991406"/>
            <a:ext cx="0" cy="719138"/>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Line 15">
            <a:extLst>
              <a:ext uri="{FF2B5EF4-FFF2-40B4-BE49-F238E27FC236}">
                <a16:creationId xmlns:a16="http://schemas.microsoft.com/office/drawing/2014/main" id="{3117D952-1538-4BFC-8101-FB831DBC9131}"/>
              </a:ext>
            </a:extLst>
          </p:cNvPr>
          <p:cNvSpPr>
            <a:spLocks noChangeShapeType="1"/>
          </p:cNvSpPr>
          <p:nvPr/>
        </p:nvSpPr>
        <p:spPr bwMode="auto">
          <a:xfrm flipV="1">
            <a:off x="8527167" y="3918381"/>
            <a:ext cx="0" cy="792163"/>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Line 16">
            <a:extLst>
              <a:ext uri="{FF2B5EF4-FFF2-40B4-BE49-F238E27FC236}">
                <a16:creationId xmlns:a16="http://schemas.microsoft.com/office/drawing/2014/main" id="{74BDB6B2-836F-4E98-BC4A-1F80977A098C}"/>
              </a:ext>
            </a:extLst>
          </p:cNvPr>
          <p:cNvSpPr>
            <a:spLocks noChangeShapeType="1"/>
          </p:cNvSpPr>
          <p:nvPr/>
        </p:nvSpPr>
        <p:spPr bwMode="auto">
          <a:xfrm>
            <a:off x="8527167" y="4999469"/>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9" name="Group 17">
            <a:extLst>
              <a:ext uri="{FF2B5EF4-FFF2-40B4-BE49-F238E27FC236}">
                <a16:creationId xmlns:a16="http://schemas.microsoft.com/office/drawing/2014/main" id="{E3903DE4-1466-4C4E-8D8C-19974D5A4624}"/>
              </a:ext>
            </a:extLst>
          </p:cNvPr>
          <p:cNvGrpSpPr>
            <a:grpSpLocks noChangeAspect="1"/>
          </p:cNvGrpSpPr>
          <p:nvPr/>
        </p:nvGrpSpPr>
        <p:grpSpPr bwMode="auto">
          <a:xfrm>
            <a:off x="5358517" y="4337481"/>
            <a:ext cx="1511300" cy="1093788"/>
            <a:chOff x="0" y="0"/>
            <a:chExt cx="576" cy="417"/>
          </a:xfrm>
        </p:grpSpPr>
        <p:sp>
          <p:nvSpPr>
            <p:cNvPr id="20" name="AutoShape 18">
              <a:extLst>
                <a:ext uri="{FF2B5EF4-FFF2-40B4-BE49-F238E27FC236}">
                  <a16:creationId xmlns:a16="http://schemas.microsoft.com/office/drawing/2014/main" id="{CC108EC3-7738-412A-B987-70334072FB8A}"/>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 name="未知">
              <a:extLst>
                <a:ext uri="{FF2B5EF4-FFF2-40B4-BE49-F238E27FC236}">
                  <a16:creationId xmlns:a16="http://schemas.microsoft.com/office/drawing/2014/main" id="{DBCB96C0-2105-45E7-BDD5-6A32F627E673}"/>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 name="未知">
              <a:extLst>
                <a:ext uri="{FF2B5EF4-FFF2-40B4-BE49-F238E27FC236}">
                  <a16:creationId xmlns:a16="http://schemas.microsoft.com/office/drawing/2014/main" id="{47542AFD-E722-4FAE-9D2B-968CE16B4586}"/>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 name="未知">
              <a:extLst>
                <a:ext uri="{FF2B5EF4-FFF2-40B4-BE49-F238E27FC236}">
                  <a16:creationId xmlns:a16="http://schemas.microsoft.com/office/drawing/2014/main" id="{76D4AD5C-1422-482B-AD44-BB24E28BF314}"/>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 name="未知">
              <a:extLst>
                <a:ext uri="{FF2B5EF4-FFF2-40B4-BE49-F238E27FC236}">
                  <a16:creationId xmlns:a16="http://schemas.microsoft.com/office/drawing/2014/main" id="{E104E3F3-15F3-4A01-BE09-B8627D6CB63A}"/>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 name="未知">
              <a:extLst>
                <a:ext uri="{FF2B5EF4-FFF2-40B4-BE49-F238E27FC236}">
                  <a16:creationId xmlns:a16="http://schemas.microsoft.com/office/drawing/2014/main" id="{8A91EF59-FE5F-4A06-B92B-759347C9CBF2}"/>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 name="未知">
              <a:extLst>
                <a:ext uri="{FF2B5EF4-FFF2-40B4-BE49-F238E27FC236}">
                  <a16:creationId xmlns:a16="http://schemas.microsoft.com/office/drawing/2014/main" id="{0D1FDEAA-1BA6-40F7-B7A4-8A46A66FD1F2}"/>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 name="未知">
              <a:extLst>
                <a:ext uri="{FF2B5EF4-FFF2-40B4-BE49-F238E27FC236}">
                  <a16:creationId xmlns:a16="http://schemas.microsoft.com/office/drawing/2014/main" id="{FE9E2622-B66B-401E-B372-56DB06C57E69}"/>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 name="未知">
              <a:extLst>
                <a:ext uri="{FF2B5EF4-FFF2-40B4-BE49-F238E27FC236}">
                  <a16:creationId xmlns:a16="http://schemas.microsoft.com/office/drawing/2014/main" id="{76BF6876-995C-4A9B-8AE8-2BCA7A6FA01C}"/>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 name="未知">
              <a:extLst>
                <a:ext uri="{FF2B5EF4-FFF2-40B4-BE49-F238E27FC236}">
                  <a16:creationId xmlns:a16="http://schemas.microsoft.com/office/drawing/2014/main" id="{E10052E2-59DA-4E73-92D4-4CB2A0E7799D}"/>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 name="未知">
              <a:extLst>
                <a:ext uri="{FF2B5EF4-FFF2-40B4-BE49-F238E27FC236}">
                  <a16:creationId xmlns:a16="http://schemas.microsoft.com/office/drawing/2014/main" id="{7105A912-C1CD-42B3-AEFB-5900C06DC40B}"/>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未知">
              <a:extLst>
                <a:ext uri="{FF2B5EF4-FFF2-40B4-BE49-F238E27FC236}">
                  <a16:creationId xmlns:a16="http://schemas.microsoft.com/office/drawing/2014/main" id="{954FD817-AC49-4645-A819-B803145CC93F}"/>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32" name="Picture 30">
            <a:extLst>
              <a:ext uri="{FF2B5EF4-FFF2-40B4-BE49-F238E27FC236}">
                <a16:creationId xmlns:a16="http://schemas.microsoft.com/office/drawing/2014/main" id="{02629019-50A2-48CC-84B9-5FFF34724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667" y="3486581"/>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33" name="Picture 31">
            <a:extLst>
              <a:ext uri="{FF2B5EF4-FFF2-40B4-BE49-F238E27FC236}">
                <a16:creationId xmlns:a16="http://schemas.microsoft.com/office/drawing/2014/main" id="{B7335BAC-E17B-4984-85F8-EE97CE40A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667" y="4855006"/>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34" name="Picture 32">
            <a:extLst>
              <a:ext uri="{FF2B5EF4-FFF2-40B4-BE49-F238E27FC236}">
                <a16:creationId xmlns:a16="http://schemas.microsoft.com/office/drawing/2014/main" id="{DA4EF044-4CD6-4EEB-844D-C2FB37E63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405" y="3486581"/>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35" name="Picture 33">
            <a:extLst>
              <a:ext uri="{FF2B5EF4-FFF2-40B4-BE49-F238E27FC236}">
                <a16:creationId xmlns:a16="http://schemas.microsoft.com/office/drawing/2014/main" id="{9C28AC15-9711-44C8-AA0C-268CB3EEF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992" y="4855006"/>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36" name="Text Box 34">
            <a:extLst>
              <a:ext uri="{FF2B5EF4-FFF2-40B4-BE49-F238E27FC236}">
                <a16:creationId xmlns:a16="http://schemas.microsoft.com/office/drawing/2014/main" id="{4BAB54DA-46EA-449A-A917-F5ADBB18A4D8}"/>
              </a:ext>
            </a:extLst>
          </p:cNvPr>
          <p:cNvSpPr txBox="1">
            <a:spLocks noChangeArrowheads="1"/>
          </p:cNvSpPr>
          <p:nvPr/>
        </p:nvSpPr>
        <p:spPr bwMode="auto">
          <a:xfrm>
            <a:off x="5000316" y="4390348"/>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dirty="0">
                <a:latin typeface="微软雅黑" panose="020B0503020204020204" pitchFamily="34" charset="-122"/>
                <a:ea typeface="微软雅黑" panose="020B0503020204020204" pitchFamily="34" charset="-122"/>
              </a:rPr>
              <a:t>F</a:t>
            </a:r>
            <a:r>
              <a:rPr lang="zh-CN" altLang="zh-CN" sz="1600" dirty="0">
                <a:latin typeface="微软雅黑" panose="020B0503020204020204" pitchFamily="34" charset="-122"/>
                <a:ea typeface="微软雅黑" panose="020B0503020204020204" pitchFamily="34" charset="-122"/>
              </a:rPr>
              <a:t>0/1</a:t>
            </a:r>
          </a:p>
        </p:txBody>
      </p:sp>
      <p:sp>
        <p:nvSpPr>
          <p:cNvPr id="37" name="Text Box 35">
            <a:extLst>
              <a:ext uri="{FF2B5EF4-FFF2-40B4-BE49-F238E27FC236}">
                <a16:creationId xmlns:a16="http://schemas.microsoft.com/office/drawing/2014/main" id="{804AB026-6C02-4FD3-82F4-086B8333B9E4}"/>
              </a:ext>
            </a:extLst>
          </p:cNvPr>
          <p:cNvSpPr txBox="1">
            <a:spLocks noChangeArrowheads="1"/>
          </p:cNvSpPr>
          <p:nvPr/>
        </p:nvSpPr>
        <p:spPr bwMode="auto">
          <a:xfrm>
            <a:off x="4999743" y="4992826"/>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dirty="0">
                <a:latin typeface="微软雅黑" panose="020B0503020204020204" pitchFamily="34" charset="-122"/>
                <a:ea typeface="微软雅黑" panose="020B0503020204020204" pitchFamily="34" charset="-122"/>
              </a:rPr>
              <a:t>F</a:t>
            </a:r>
            <a:r>
              <a:rPr lang="zh-CN" altLang="zh-CN" sz="1600" dirty="0">
                <a:latin typeface="微软雅黑" panose="020B0503020204020204" pitchFamily="34" charset="-122"/>
                <a:ea typeface="微软雅黑" panose="020B0503020204020204" pitchFamily="34" charset="-122"/>
              </a:rPr>
              <a:t>0/2</a:t>
            </a:r>
          </a:p>
        </p:txBody>
      </p:sp>
      <p:sp>
        <p:nvSpPr>
          <p:cNvPr id="38" name="Text Box 36">
            <a:extLst>
              <a:ext uri="{FF2B5EF4-FFF2-40B4-BE49-F238E27FC236}">
                <a16:creationId xmlns:a16="http://schemas.microsoft.com/office/drawing/2014/main" id="{23AD9AF5-C3CD-4848-A834-2F4794F4AD0A}"/>
              </a:ext>
            </a:extLst>
          </p:cNvPr>
          <p:cNvSpPr txBox="1">
            <a:spLocks noChangeArrowheads="1"/>
          </p:cNvSpPr>
          <p:nvPr/>
        </p:nvSpPr>
        <p:spPr bwMode="auto">
          <a:xfrm>
            <a:off x="6726942" y="4390348"/>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dirty="0">
                <a:latin typeface="微软雅黑" panose="020B0503020204020204" pitchFamily="34" charset="-122"/>
                <a:ea typeface="微软雅黑" panose="020B0503020204020204" pitchFamily="34" charset="-122"/>
              </a:rPr>
              <a:t>F</a:t>
            </a:r>
            <a:r>
              <a:rPr lang="zh-CN" altLang="zh-CN" sz="1600" dirty="0">
                <a:latin typeface="微软雅黑" panose="020B0503020204020204" pitchFamily="34" charset="-122"/>
                <a:ea typeface="微软雅黑" panose="020B0503020204020204" pitchFamily="34" charset="-122"/>
              </a:rPr>
              <a:t>0/3</a:t>
            </a:r>
          </a:p>
        </p:txBody>
      </p:sp>
      <p:sp>
        <p:nvSpPr>
          <p:cNvPr id="39" name="Text Box 37">
            <a:extLst>
              <a:ext uri="{FF2B5EF4-FFF2-40B4-BE49-F238E27FC236}">
                <a16:creationId xmlns:a16="http://schemas.microsoft.com/office/drawing/2014/main" id="{0738CA18-695A-4EBB-9E77-3828DEFFBBC3}"/>
              </a:ext>
            </a:extLst>
          </p:cNvPr>
          <p:cNvSpPr txBox="1">
            <a:spLocks noChangeArrowheads="1"/>
          </p:cNvSpPr>
          <p:nvPr/>
        </p:nvSpPr>
        <p:spPr bwMode="auto">
          <a:xfrm>
            <a:off x="6737801" y="5013554"/>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dirty="0">
                <a:latin typeface="微软雅黑" panose="020B0503020204020204" pitchFamily="34" charset="-122"/>
                <a:ea typeface="微软雅黑" panose="020B0503020204020204" pitchFamily="34" charset="-122"/>
              </a:rPr>
              <a:t>F</a:t>
            </a:r>
            <a:r>
              <a:rPr lang="zh-CN" altLang="zh-CN" sz="1600" dirty="0">
                <a:latin typeface="微软雅黑" panose="020B0503020204020204" pitchFamily="34" charset="-122"/>
                <a:ea typeface="微软雅黑" panose="020B0503020204020204" pitchFamily="34" charset="-122"/>
              </a:rPr>
              <a:t>0/4</a:t>
            </a:r>
          </a:p>
        </p:txBody>
      </p:sp>
      <p:sp>
        <p:nvSpPr>
          <p:cNvPr id="40" name="Text Box 38">
            <a:extLst>
              <a:ext uri="{FF2B5EF4-FFF2-40B4-BE49-F238E27FC236}">
                <a16:creationId xmlns:a16="http://schemas.microsoft.com/office/drawing/2014/main" id="{BE88F83F-8791-47FA-8BEB-FCB0BEC80664}"/>
              </a:ext>
            </a:extLst>
          </p:cNvPr>
          <p:cNvSpPr txBox="1">
            <a:spLocks noChangeArrowheads="1"/>
          </p:cNvSpPr>
          <p:nvPr/>
        </p:nvSpPr>
        <p:spPr bwMode="auto">
          <a:xfrm>
            <a:off x="2804236" y="4146187"/>
            <a:ext cx="347916"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A</a:t>
            </a:r>
          </a:p>
        </p:txBody>
      </p:sp>
      <p:sp>
        <p:nvSpPr>
          <p:cNvPr id="41" name="Text Box 39">
            <a:extLst>
              <a:ext uri="{FF2B5EF4-FFF2-40B4-BE49-F238E27FC236}">
                <a16:creationId xmlns:a16="http://schemas.microsoft.com/office/drawing/2014/main" id="{3D2266AC-C68A-4A42-9782-6DC56E3BDC05}"/>
              </a:ext>
            </a:extLst>
          </p:cNvPr>
          <p:cNvSpPr txBox="1">
            <a:spLocks noChangeArrowheads="1"/>
          </p:cNvSpPr>
          <p:nvPr/>
        </p:nvSpPr>
        <p:spPr bwMode="auto">
          <a:xfrm>
            <a:off x="2798852" y="5536093"/>
            <a:ext cx="35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B</a:t>
            </a:r>
          </a:p>
        </p:txBody>
      </p:sp>
      <p:sp>
        <p:nvSpPr>
          <p:cNvPr id="42" name="Text Box 40">
            <a:extLst>
              <a:ext uri="{FF2B5EF4-FFF2-40B4-BE49-F238E27FC236}">
                <a16:creationId xmlns:a16="http://schemas.microsoft.com/office/drawing/2014/main" id="{D7B6C349-FA97-4572-B25F-284E8BEF536F}"/>
              </a:ext>
            </a:extLst>
          </p:cNvPr>
          <p:cNvSpPr txBox="1">
            <a:spLocks noChangeArrowheads="1"/>
          </p:cNvSpPr>
          <p:nvPr/>
        </p:nvSpPr>
        <p:spPr bwMode="auto">
          <a:xfrm>
            <a:off x="9220767" y="4105699"/>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C</a:t>
            </a:r>
          </a:p>
        </p:txBody>
      </p:sp>
      <p:sp>
        <p:nvSpPr>
          <p:cNvPr id="44" name="Text Box 41">
            <a:extLst>
              <a:ext uri="{FF2B5EF4-FFF2-40B4-BE49-F238E27FC236}">
                <a16:creationId xmlns:a16="http://schemas.microsoft.com/office/drawing/2014/main" id="{A0A78429-0D75-4BF2-9F17-019E4D63A0B5}"/>
              </a:ext>
            </a:extLst>
          </p:cNvPr>
          <p:cNvSpPr txBox="1">
            <a:spLocks noChangeArrowheads="1"/>
          </p:cNvSpPr>
          <p:nvPr/>
        </p:nvSpPr>
        <p:spPr bwMode="auto">
          <a:xfrm>
            <a:off x="9220767" y="5530355"/>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D</a:t>
            </a:r>
          </a:p>
        </p:txBody>
      </p:sp>
      <p:graphicFrame>
        <p:nvGraphicFramePr>
          <p:cNvPr id="45" name="Group 42">
            <a:extLst>
              <a:ext uri="{FF2B5EF4-FFF2-40B4-BE49-F238E27FC236}">
                <a16:creationId xmlns:a16="http://schemas.microsoft.com/office/drawing/2014/main" id="{D2FD2CAE-10D5-4E77-868E-13CB0D9D7E8F}"/>
              </a:ext>
            </a:extLst>
          </p:cNvPr>
          <p:cNvGraphicFramePr>
            <a:graphicFrameLocks noGrp="1"/>
          </p:cNvGraphicFramePr>
          <p:nvPr/>
        </p:nvGraphicFramePr>
        <p:xfrm>
          <a:off x="4741504" y="2192769"/>
          <a:ext cx="2879725" cy="2012950"/>
        </p:xfrm>
        <a:graphic>
          <a:graphicData uri="http://schemas.openxmlformats.org/drawingml/2006/table">
            <a:tbl>
              <a:tblPr/>
              <a:tblGrid>
                <a:gridCol w="1368425">
                  <a:extLst>
                    <a:ext uri="{9D8B030D-6E8A-4147-A177-3AD203B41FA5}">
                      <a16:colId xmlns:a16="http://schemas.microsoft.com/office/drawing/2014/main" val="3080685669"/>
                    </a:ext>
                  </a:extLst>
                </a:gridCol>
                <a:gridCol w="1511300">
                  <a:extLst>
                    <a:ext uri="{9D8B030D-6E8A-4147-A177-3AD203B41FA5}">
                      <a16:colId xmlns:a16="http://schemas.microsoft.com/office/drawing/2014/main" val="3962911717"/>
                    </a:ext>
                  </a:extLst>
                </a:gridCol>
              </a:tblGrid>
              <a:tr h="334963">
                <a:tc gridSpan="2">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VLAN Table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469988902"/>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VLAN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1207602"/>
                  </a:ext>
                </a:extLst>
              </a:tr>
              <a:tr h="336550">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434938483"/>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226187438"/>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4179639311"/>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63737523"/>
                  </a:ext>
                </a:extLst>
              </a:tr>
            </a:tbl>
          </a:graphicData>
        </a:graphic>
      </p:graphicFrame>
      <p:sp>
        <p:nvSpPr>
          <p:cNvPr id="46" name="Text Box 64">
            <a:extLst>
              <a:ext uri="{FF2B5EF4-FFF2-40B4-BE49-F238E27FC236}">
                <a16:creationId xmlns:a16="http://schemas.microsoft.com/office/drawing/2014/main" id="{3A34AA19-C092-4844-AC80-86318F792AF5}"/>
              </a:ext>
            </a:extLst>
          </p:cNvPr>
          <p:cNvSpPr txBox="1">
            <a:spLocks noChangeAspect="1" noChangeArrowheads="1"/>
          </p:cNvSpPr>
          <p:nvPr/>
        </p:nvSpPr>
        <p:spPr bwMode="auto">
          <a:xfrm>
            <a:off x="2261305" y="5888469"/>
            <a:ext cx="1384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1600">
                <a:latin typeface="微软雅黑" panose="020B0503020204020204" pitchFamily="34" charset="-122"/>
                <a:ea typeface="微软雅黑" panose="020B0503020204020204" pitchFamily="34" charset="-122"/>
              </a:rPr>
              <a:t>VLAN 10</a:t>
            </a:r>
          </a:p>
        </p:txBody>
      </p:sp>
      <p:sp>
        <p:nvSpPr>
          <p:cNvPr id="47" name="Text Box 65">
            <a:extLst>
              <a:ext uri="{FF2B5EF4-FFF2-40B4-BE49-F238E27FC236}">
                <a16:creationId xmlns:a16="http://schemas.microsoft.com/office/drawing/2014/main" id="{D2409A80-CC7E-40FB-B8BD-AC7E8193709E}"/>
              </a:ext>
            </a:extLst>
          </p:cNvPr>
          <p:cNvSpPr txBox="1">
            <a:spLocks noChangeAspect="1" noChangeArrowheads="1"/>
          </p:cNvSpPr>
          <p:nvPr/>
        </p:nvSpPr>
        <p:spPr bwMode="auto">
          <a:xfrm>
            <a:off x="8814505" y="5888469"/>
            <a:ext cx="1384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1600">
                <a:latin typeface="微软雅黑" panose="020B0503020204020204" pitchFamily="34" charset="-122"/>
                <a:ea typeface="微软雅黑" panose="020B0503020204020204" pitchFamily="34" charset="-122"/>
              </a:rPr>
              <a:t>VLAN 20</a:t>
            </a:r>
          </a:p>
        </p:txBody>
      </p:sp>
      <p:sp>
        <p:nvSpPr>
          <p:cNvPr id="52" name="日期占位符 36">
            <a:extLst>
              <a:ext uri="{FF2B5EF4-FFF2-40B4-BE49-F238E27FC236}">
                <a16:creationId xmlns:a16="http://schemas.microsoft.com/office/drawing/2014/main" id="{554DC68A-B32E-4E74-864E-558ADE8A0391}"/>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3" name="灯片编号占位符 38">
            <a:extLst>
              <a:ext uri="{FF2B5EF4-FFF2-40B4-BE49-F238E27FC236}">
                <a16:creationId xmlns:a16="http://schemas.microsoft.com/office/drawing/2014/main" id="{94DD4987-0C28-4759-AC66-B839DEE045DF}"/>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128</a:t>
            </a:fld>
            <a:endParaRPr kumimoji="1" lang="zh-CN" altLang="en-US" dirty="0"/>
          </a:p>
        </p:txBody>
      </p:sp>
    </p:spTree>
    <p:extLst>
      <p:ext uri="{BB962C8B-B14F-4D97-AF65-F5344CB8AC3E}">
        <p14:creationId xmlns:p14="http://schemas.microsoft.com/office/powerpoint/2010/main" val="13771554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lang="zh-CN" altLang="zh-CN" kern="100" dirty="0">
                <a:effectLst/>
                <a:latin typeface="微软雅黑" panose="020B0503020204020204" pitchFamily="34" charset="-122"/>
                <a:ea typeface="微软雅黑" panose="020B0503020204020204" pitchFamily="34" charset="-122"/>
              </a:rPr>
              <a:t>基于</a:t>
            </a:r>
            <a:r>
              <a:rPr lang="en-US" altLang="zh-CN" kern="100" dirty="0">
                <a:effectLst/>
                <a:latin typeface="微软雅黑" panose="020B0503020204020204" pitchFamily="34" charset="-122"/>
                <a:ea typeface="微软雅黑" panose="020B0503020204020204" pitchFamily="34" charset="-122"/>
              </a:rPr>
              <a:t>MAC</a:t>
            </a:r>
            <a:r>
              <a:rPr lang="zh-CN" altLang="zh-CN" kern="100" dirty="0">
                <a:effectLst/>
                <a:latin typeface="微软雅黑" panose="020B0503020204020204" pitchFamily="34" charset="-122"/>
                <a:ea typeface="微软雅黑" panose="020B0503020204020204" pitchFamily="34" charset="-122"/>
              </a:rPr>
              <a:t>地址的</a:t>
            </a:r>
            <a:r>
              <a:rPr lang="en-US" altLang="zh-CN" kern="100" dirty="0">
                <a:effectLst/>
                <a:latin typeface="微软雅黑" panose="020B0503020204020204" pitchFamily="34" charset="-122"/>
                <a:ea typeface="微软雅黑" panose="020B0503020204020204" pitchFamily="34" charset="-122"/>
              </a:rPr>
              <a:t>VLAN</a:t>
            </a:r>
          </a:p>
          <a:p>
            <a:pPr marL="0" indent="0">
              <a:lnSpc>
                <a:spcPct val="120000"/>
              </a:lnSpc>
              <a:buNone/>
            </a:pPr>
            <a:r>
              <a:rPr lang="en-US" altLang="zh-CN" kern="100" dirty="0">
                <a:solidFill>
                  <a:srgbClr val="C00000"/>
                </a:solidFill>
                <a:effectLst/>
                <a:latin typeface="微软雅黑" panose="020B0503020204020204" pitchFamily="34" charset="-122"/>
                <a:ea typeface="微软雅黑" panose="020B0503020204020204" pitchFamily="34" charset="-122"/>
              </a:rPr>
              <a:t> </a:t>
            </a:r>
            <a:endParaRPr lang="en-US" altLang="zh-CN" kern="100" dirty="0">
              <a:effectLst/>
              <a:latin typeface="微软雅黑" panose="020B0503020204020204" pitchFamily="34" charset="-122"/>
              <a:ea typeface="微软雅黑" panose="020B0503020204020204" pitchFamily="34" charset="-122"/>
            </a:endParaRPr>
          </a:p>
          <a:p>
            <a:pPr>
              <a:lnSpc>
                <a:spcPct val="120000"/>
              </a:lnSpc>
            </a:pPr>
            <a:endParaRPr kumimoji="1" lang="zh-CN" altLang="en-US" dirty="0">
              <a:latin typeface="微软雅黑" panose="020B0503020204020204" pitchFamily="34" charset="-122"/>
              <a:ea typeface="微软雅黑" panose="020B0503020204020204" pitchFamily="34" charset="-122"/>
            </a:endParaRPr>
          </a:p>
          <a:p>
            <a:pPr>
              <a:lnSpc>
                <a:spcPct val="120000"/>
              </a:lnSpc>
            </a:pPr>
            <a:endParaRPr lang="en-US" altLang="zh-CN" sz="2800" dirty="0">
              <a:latin typeface="微软雅黑" panose="020B0503020204020204" pitchFamily="34" charset="-122"/>
              <a:ea typeface="微软雅黑" panose="020B0503020204020204" pitchFamily="34" charset="-122"/>
            </a:endParaRPr>
          </a:p>
        </p:txBody>
      </p:sp>
      <p:sp>
        <p:nvSpPr>
          <p:cNvPr id="90" name="Rectangle 2">
            <a:extLst>
              <a:ext uri="{FF2B5EF4-FFF2-40B4-BE49-F238E27FC236}">
                <a16:creationId xmlns:a16="http://schemas.microsoft.com/office/drawing/2014/main" id="{4120EDF0-412B-4A76-804D-FC7722F72EF1}"/>
              </a:ext>
            </a:extLst>
          </p:cNvPr>
          <p:cNvSpPr>
            <a:spLocks noChangeAspect="1" noChangeArrowheads="1"/>
          </p:cNvSpPr>
          <p:nvPr/>
        </p:nvSpPr>
        <p:spPr bwMode="auto">
          <a:xfrm>
            <a:off x="8755767" y="3272269"/>
            <a:ext cx="1354138" cy="29527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92" name="Rectangle 3">
            <a:extLst>
              <a:ext uri="{FF2B5EF4-FFF2-40B4-BE49-F238E27FC236}">
                <a16:creationId xmlns:a16="http://schemas.microsoft.com/office/drawing/2014/main" id="{FBCAEB52-A137-4FBC-B18F-A1FF6B63E278}"/>
              </a:ext>
            </a:extLst>
          </p:cNvPr>
          <p:cNvSpPr>
            <a:spLocks noChangeAspect="1" noChangeArrowheads="1"/>
          </p:cNvSpPr>
          <p:nvPr/>
        </p:nvSpPr>
        <p:spPr bwMode="auto">
          <a:xfrm>
            <a:off x="2261305" y="3272269"/>
            <a:ext cx="1354137" cy="29527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93" name="Line 5">
            <a:extLst>
              <a:ext uri="{FF2B5EF4-FFF2-40B4-BE49-F238E27FC236}">
                <a16:creationId xmlns:a16="http://schemas.microsoft.com/office/drawing/2014/main" id="{93C0E338-9693-4768-A859-460E7000FFAB}"/>
              </a:ext>
            </a:extLst>
          </p:cNvPr>
          <p:cNvSpPr>
            <a:spLocks noChangeShapeType="1"/>
          </p:cNvSpPr>
          <p:nvPr/>
        </p:nvSpPr>
        <p:spPr bwMode="auto">
          <a:xfrm>
            <a:off x="3197930" y="3991406"/>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 name="Line 6">
            <a:extLst>
              <a:ext uri="{FF2B5EF4-FFF2-40B4-BE49-F238E27FC236}">
                <a16:creationId xmlns:a16="http://schemas.microsoft.com/office/drawing/2014/main" id="{C7567BCA-310C-4C34-BA36-3868E52559D3}"/>
              </a:ext>
            </a:extLst>
          </p:cNvPr>
          <p:cNvSpPr>
            <a:spLocks noChangeShapeType="1"/>
          </p:cNvSpPr>
          <p:nvPr/>
        </p:nvSpPr>
        <p:spPr bwMode="auto">
          <a:xfrm>
            <a:off x="3197930" y="5359831"/>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 name="Line 7">
            <a:extLst>
              <a:ext uri="{FF2B5EF4-FFF2-40B4-BE49-F238E27FC236}">
                <a16:creationId xmlns:a16="http://schemas.microsoft.com/office/drawing/2014/main" id="{06B87F5D-49B4-47C7-B106-42AD0EA01482}"/>
              </a:ext>
            </a:extLst>
          </p:cNvPr>
          <p:cNvSpPr>
            <a:spLocks noChangeShapeType="1"/>
          </p:cNvSpPr>
          <p:nvPr/>
        </p:nvSpPr>
        <p:spPr bwMode="auto">
          <a:xfrm>
            <a:off x="8527167" y="3918381"/>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 name="Line 8">
            <a:extLst>
              <a:ext uri="{FF2B5EF4-FFF2-40B4-BE49-F238E27FC236}">
                <a16:creationId xmlns:a16="http://schemas.microsoft.com/office/drawing/2014/main" id="{86A3DE69-4B1C-43C5-B327-03C96EBE9325}"/>
              </a:ext>
            </a:extLst>
          </p:cNvPr>
          <p:cNvSpPr>
            <a:spLocks noChangeShapeType="1"/>
          </p:cNvSpPr>
          <p:nvPr/>
        </p:nvSpPr>
        <p:spPr bwMode="auto">
          <a:xfrm>
            <a:off x="8527167" y="5359831"/>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 name="Line 9">
            <a:extLst>
              <a:ext uri="{FF2B5EF4-FFF2-40B4-BE49-F238E27FC236}">
                <a16:creationId xmlns:a16="http://schemas.microsoft.com/office/drawing/2014/main" id="{0AFC17AA-12E8-4510-B9BB-7C93A473C692}"/>
              </a:ext>
            </a:extLst>
          </p:cNvPr>
          <p:cNvSpPr>
            <a:spLocks noChangeShapeType="1"/>
          </p:cNvSpPr>
          <p:nvPr/>
        </p:nvSpPr>
        <p:spPr bwMode="auto">
          <a:xfrm>
            <a:off x="6582480" y="4999469"/>
            <a:ext cx="19431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 name="Line 10">
            <a:extLst>
              <a:ext uri="{FF2B5EF4-FFF2-40B4-BE49-F238E27FC236}">
                <a16:creationId xmlns:a16="http://schemas.microsoft.com/office/drawing/2014/main" id="{A3962026-00DD-4A2A-B7E8-A36FDFAB5F54}"/>
              </a:ext>
            </a:extLst>
          </p:cNvPr>
          <p:cNvSpPr>
            <a:spLocks noChangeShapeType="1"/>
          </p:cNvSpPr>
          <p:nvPr/>
        </p:nvSpPr>
        <p:spPr bwMode="auto">
          <a:xfrm>
            <a:off x="6726942" y="4710544"/>
            <a:ext cx="1800225"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 name="Line 11">
            <a:extLst>
              <a:ext uri="{FF2B5EF4-FFF2-40B4-BE49-F238E27FC236}">
                <a16:creationId xmlns:a16="http://schemas.microsoft.com/office/drawing/2014/main" id="{0613E86F-7FB0-4D63-834F-96D5749B7D53}"/>
              </a:ext>
            </a:extLst>
          </p:cNvPr>
          <p:cNvSpPr>
            <a:spLocks noChangeShapeType="1"/>
          </p:cNvSpPr>
          <p:nvPr/>
        </p:nvSpPr>
        <p:spPr bwMode="auto">
          <a:xfrm>
            <a:off x="3774192" y="4999469"/>
            <a:ext cx="1728788"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 name="Line 12">
            <a:extLst>
              <a:ext uri="{FF2B5EF4-FFF2-40B4-BE49-F238E27FC236}">
                <a16:creationId xmlns:a16="http://schemas.microsoft.com/office/drawing/2014/main" id="{6BF78235-4FF0-4B0E-9C0B-48F09B1648DB}"/>
              </a:ext>
            </a:extLst>
          </p:cNvPr>
          <p:cNvSpPr>
            <a:spLocks noChangeShapeType="1"/>
          </p:cNvSpPr>
          <p:nvPr/>
        </p:nvSpPr>
        <p:spPr bwMode="auto">
          <a:xfrm>
            <a:off x="3774192" y="4710544"/>
            <a:ext cx="17272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 name="Line 13">
            <a:extLst>
              <a:ext uri="{FF2B5EF4-FFF2-40B4-BE49-F238E27FC236}">
                <a16:creationId xmlns:a16="http://schemas.microsoft.com/office/drawing/2014/main" id="{D79AF154-528A-4D0F-97C0-AB12AC22B724}"/>
              </a:ext>
            </a:extLst>
          </p:cNvPr>
          <p:cNvSpPr>
            <a:spLocks noChangeShapeType="1"/>
          </p:cNvSpPr>
          <p:nvPr/>
        </p:nvSpPr>
        <p:spPr bwMode="auto">
          <a:xfrm flipV="1">
            <a:off x="3774192" y="4999469"/>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 name="Line 14">
            <a:extLst>
              <a:ext uri="{FF2B5EF4-FFF2-40B4-BE49-F238E27FC236}">
                <a16:creationId xmlns:a16="http://schemas.microsoft.com/office/drawing/2014/main" id="{1DD79A6A-EC66-4030-899F-6B929EE3C430}"/>
              </a:ext>
            </a:extLst>
          </p:cNvPr>
          <p:cNvSpPr>
            <a:spLocks noChangeShapeType="1"/>
          </p:cNvSpPr>
          <p:nvPr/>
        </p:nvSpPr>
        <p:spPr bwMode="auto">
          <a:xfrm>
            <a:off x="3774192" y="3991406"/>
            <a:ext cx="0" cy="719138"/>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 name="Line 15">
            <a:extLst>
              <a:ext uri="{FF2B5EF4-FFF2-40B4-BE49-F238E27FC236}">
                <a16:creationId xmlns:a16="http://schemas.microsoft.com/office/drawing/2014/main" id="{2C3A4F40-4D34-4D96-A5B2-AFE840835CD0}"/>
              </a:ext>
            </a:extLst>
          </p:cNvPr>
          <p:cNvSpPr>
            <a:spLocks noChangeShapeType="1"/>
          </p:cNvSpPr>
          <p:nvPr/>
        </p:nvSpPr>
        <p:spPr bwMode="auto">
          <a:xfrm flipV="1">
            <a:off x="8527167" y="3918381"/>
            <a:ext cx="0" cy="792163"/>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 name="Line 16">
            <a:extLst>
              <a:ext uri="{FF2B5EF4-FFF2-40B4-BE49-F238E27FC236}">
                <a16:creationId xmlns:a16="http://schemas.microsoft.com/office/drawing/2014/main" id="{EFFBC89A-1A47-4DAD-A558-323528E39B3A}"/>
              </a:ext>
            </a:extLst>
          </p:cNvPr>
          <p:cNvSpPr>
            <a:spLocks noChangeShapeType="1"/>
          </p:cNvSpPr>
          <p:nvPr/>
        </p:nvSpPr>
        <p:spPr bwMode="auto">
          <a:xfrm>
            <a:off x="8527167" y="4999469"/>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05" name="Group 17">
            <a:extLst>
              <a:ext uri="{FF2B5EF4-FFF2-40B4-BE49-F238E27FC236}">
                <a16:creationId xmlns:a16="http://schemas.microsoft.com/office/drawing/2014/main" id="{A1FB2C91-09B4-422C-97D3-8CD32F1DB09F}"/>
              </a:ext>
            </a:extLst>
          </p:cNvPr>
          <p:cNvGrpSpPr>
            <a:grpSpLocks noChangeAspect="1"/>
          </p:cNvGrpSpPr>
          <p:nvPr/>
        </p:nvGrpSpPr>
        <p:grpSpPr bwMode="auto">
          <a:xfrm>
            <a:off x="5358517" y="4337481"/>
            <a:ext cx="1511300" cy="1093788"/>
            <a:chOff x="0" y="0"/>
            <a:chExt cx="576" cy="417"/>
          </a:xfrm>
        </p:grpSpPr>
        <p:sp>
          <p:nvSpPr>
            <p:cNvPr id="106" name="AutoShape 18">
              <a:extLst>
                <a:ext uri="{FF2B5EF4-FFF2-40B4-BE49-F238E27FC236}">
                  <a16:creationId xmlns:a16="http://schemas.microsoft.com/office/drawing/2014/main" id="{8D5B9358-5FCB-4C91-95EF-9AB41CBBFEEE}"/>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 name="未知">
              <a:extLst>
                <a:ext uri="{FF2B5EF4-FFF2-40B4-BE49-F238E27FC236}">
                  <a16:creationId xmlns:a16="http://schemas.microsoft.com/office/drawing/2014/main" id="{0F6F056B-26FE-49B1-A3E8-5A7948DB49A9}"/>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 name="未知">
              <a:extLst>
                <a:ext uri="{FF2B5EF4-FFF2-40B4-BE49-F238E27FC236}">
                  <a16:creationId xmlns:a16="http://schemas.microsoft.com/office/drawing/2014/main" id="{1B87D39A-73CD-4359-9B94-98F7BC4B849C}"/>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 name="未知">
              <a:extLst>
                <a:ext uri="{FF2B5EF4-FFF2-40B4-BE49-F238E27FC236}">
                  <a16:creationId xmlns:a16="http://schemas.microsoft.com/office/drawing/2014/main" id="{E86FCF0A-26D5-4431-BFE3-0074CA980409}"/>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 name="未知">
              <a:extLst>
                <a:ext uri="{FF2B5EF4-FFF2-40B4-BE49-F238E27FC236}">
                  <a16:creationId xmlns:a16="http://schemas.microsoft.com/office/drawing/2014/main" id="{DA63F8F0-85E7-4170-B55B-AF8E91EAA61B}"/>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 name="未知">
              <a:extLst>
                <a:ext uri="{FF2B5EF4-FFF2-40B4-BE49-F238E27FC236}">
                  <a16:creationId xmlns:a16="http://schemas.microsoft.com/office/drawing/2014/main" id="{A8E2F2BE-7052-4834-BDBA-495776A610A7}"/>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 name="未知">
              <a:extLst>
                <a:ext uri="{FF2B5EF4-FFF2-40B4-BE49-F238E27FC236}">
                  <a16:creationId xmlns:a16="http://schemas.microsoft.com/office/drawing/2014/main" id="{373CD734-11E4-4203-BBB2-799419E368BE}"/>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 name="未知">
              <a:extLst>
                <a:ext uri="{FF2B5EF4-FFF2-40B4-BE49-F238E27FC236}">
                  <a16:creationId xmlns:a16="http://schemas.microsoft.com/office/drawing/2014/main" id="{EE3739A1-4DE0-4761-BB89-010E6258A279}"/>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 name="未知">
              <a:extLst>
                <a:ext uri="{FF2B5EF4-FFF2-40B4-BE49-F238E27FC236}">
                  <a16:creationId xmlns:a16="http://schemas.microsoft.com/office/drawing/2014/main" id="{8A9D5E1C-C305-4563-B737-78D256BD57EC}"/>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 name="未知">
              <a:extLst>
                <a:ext uri="{FF2B5EF4-FFF2-40B4-BE49-F238E27FC236}">
                  <a16:creationId xmlns:a16="http://schemas.microsoft.com/office/drawing/2014/main" id="{A561761D-F51A-492B-B145-F1735015E2B2}"/>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 name="未知">
              <a:extLst>
                <a:ext uri="{FF2B5EF4-FFF2-40B4-BE49-F238E27FC236}">
                  <a16:creationId xmlns:a16="http://schemas.microsoft.com/office/drawing/2014/main" id="{0482080F-F8DE-4802-93C3-87336EA74B41}"/>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 name="未知">
              <a:extLst>
                <a:ext uri="{FF2B5EF4-FFF2-40B4-BE49-F238E27FC236}">
                  <a16:creationId xmlns:a16="http://schemas.microsoft.com/office/drawing/2014/main" id="{9243D942-BC7B-48D7-B9F5-82603D53EB62}"/>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118" name="Picture 30">
            <a:extLst>
              <a:ext uri="{FF2B5EF4-FFF2-40B4-BE49-F238E27FC236}">
                <a16:creationId xmlns:a16="http://schemas.microsoft.com/office/drawing/2014/main" id="{E7453780-EF91-417A-A1E0-2903367C0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667" y="3486581"/>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19" name="Picture 31">
            <a:extLst>
              <a:ext uri="{FF2B5EF4-FFF2-40B4-BE49-F238E27FC236}">
                <a16:creationId xmlns:a16="http://schemas.microsoft.com/office/drawing/2014/main" id="{C7E2F13E-D5DE-45A2-8937-D8B2DDFDA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667" y="4855006"/>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20" name="Picture 32">
            <a:extLst>
              <a:ext uri="{FF2B5EF4-FFF2-40B4-BE49-F238E27FC236}">
                <a16:creationId xmlns:a16="http://schemas.microsoft.com/office/drawing/2014/main" id="{4E368D4F-915E-4113-B015-AF9B3EB3E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405" y="3486581"/>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21" name="Picture 33">
            <a:extLst>
              <a:ext uri="{FF2B5EF4-FFF2-40B4-BE49-F238E27FC236}">
                <a16:creationId xmlns:a16="http://schemas.microsoft.com/office/drawing/2014/main" id="{F354E464-3ADF-4BE7-9A8A-292A25F47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992" y="4855006"/>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2" name="Text Box 34">
            <a:extLst>
              <a:ext uri="{FF2B5EF4-FFF2-40B4-BE49-F238E27FC236}">
                <a16:creationId xmlns:a16="http://schemas.microsoft.com/office/drawing/2014/main" id="{35EC21CB-0460-411B-9C9B-C07577FB743A}"/>
              </a:ext>
            </a:extLst>
          </p:cNvPr>
          <p:cNvSpPr txBox="1">
            <a:spLocks noChangeArrowheads="1"/>
          </p:cNvSpPr>
          <p:nvPr/>
        </p:nvSpPr>
        <p:spPr bwMode="auto">
          <a:xfrm>
            <a:off x="5000316" y="4390348"/>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dirty="0">
                <a:latin typeface="微软雅黑" panose="020B0503020204020204" pitchFamily="34" charset="-122"/>
                <a:ea typeface="微软雅黑" panose="020B0503020204020204" pitchFamily="34" charset="-122"/>
              </a:rPr>
              <a:t>F</a:t>
            </a:r>
            <a:r>
              <a:rPr lang="zh-CN" altLang="zh-CN" sz="1600" dirty="0">
                <a:latin typeface="微软雅黑" panose="020B0503020204020204" pitchFamily="34" charset="-122"/>
                <a:ea typeface="微软雅黑" panose="020B0503020204020204" pitchFamily="34" charset="-122"/>
              </a:rPr>
              <a:t>0/1</a:t>
            </a:r>
          </a:p>
        </p:txBody>
      </p:sp>
      <p:sp>
        <p:nvSpPr>
          <p:cNvPr id="123" name="Text Box 35">
            <a:extLst>
              <a:ext uri="{FF2B5EF4-FFF2-40B4-BE49-F238E27FC236}">
                <a16:creationId xmlns:a16="http://schemas.microsoft.com/office/drawing/2014/main" id="{A79A9781-7BE2-4E72-B8FF-8C9D06FC1D14}"/>
              </a:ext>
            </a:extLst>
          </p:cNvPr>
          <p:cNvSpPr txBox="1">
            <a:spLocks noChangeArrowheads="1"/>
          </p:cNvSpPr>
          <p:nvPr/>
        </p:nvSpPr>
        <p:spPr bwMode="auto">
          <a:xfrm>
            <a:off x="4999743" y="4992826"/>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dirty="0">
                <a:latin typeface="微软雅黑" panose="020B0503020204020204" pitchFamily="34" charset="-122"/>
                <a:ea typeface="微软雅黑" panose="020B0503020204020204" pitchFamily="34" charset="-122"/>
              </a:rPr>
              <a:t>F</a:t>
            </a:r>
            <a:r>
              <a:rPr lang="zh-CN" altLang="zh-CN" sz="1600" dirty="0">
                <a:latin typeface="微软雅黑" panose="020B0503020204020204" pitchFamily="34" charset="-122"/>
                <a:ea typeface="微软雅黑" panose="020B0503020204020204" pitchFamily="34" charset="-122"/>
              </a:rPr>
              <a:t>0/2</a:t>
            </a:r>
          </a:p>
        </p:txBody>
      </p:sp>
      <p:sp>
        <p:nvSpPr>
          <p:cNvPr id="124" name="Text Box 36">
            <a:extLst>
              <a:ext uri="{FF2B5EF4-FFF2-40B4-BE49-F238E27FC236}">
                <a16:creationId xmlns:a16="http://schemas.microsoft.com/office/drawing/2014/main" id="{0E588890-ADDA-4B0E-B641-AEC844F886F4}"/>
              </a:ext>
            </a:extLst>
          </p:cNvPr>
          <p:cNvSpPr txBox="1">
            <a:spLocks noChangeArrowheads="1"/>
          </p:cNvSpPr>
          <p:nvPr/>
        </p:nvSpPr>
        <p:spPr bwMode="auto">
          <a:xfrm>
            <a:off x="6726942" y="4390348"/>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dirty="0">
                <a:latin typeface="微软雅黑" panose="020B0503020204020204" pitchFamily="34" charset="-122"/>
                <a:ea typeface="微软雅黑" panose="020B0503020204020204" pitchFamily="34" charset="-122"/>
              </a:rPr>
              <a:t>F</a:t>
            </a:r>
            <a:r>
              <a:rPr lang="zh-CN" altLang="zh-CN" sz="1600" dirty="0">
                <a:latin typeface="微软雅黑" panose="020B0503020204020204" pitchFamily="34" charset="-122"/>
                <a:ea typeface="微软雅黑" panose="020B0503020204020204" pitchFamily="34" charset="-122"/>
              </a:rPr>
              <a:t>0/3</a:t>
            </a:r>
          </a:p>
        </p:txBody>
      </p:sp>
      <p:sp>
        <p:nvSpPr>
          <p:cNvPr id="125" name="Text Box 37">
            <a:extLst>
              <a:ext uri="{FF2B5EF4-FFF2-40B4-BE49-F238E27FC236}">
                <a16:creationId xmlns:a16="http://schemas.microsoft.com/office/drawing/2014/main" id="{C3A6BCEE-A1D0-4271-A39F-47B394FDA303}"/>
              </a:ext>
            </a:extLst>
          </p:cNvPr>
          <p:cNvSpPr txBox="1">
            <a:spLocks noChangeArrowheads="1"/>
          </p:cNvSpPr>
          <p:nvPr/>
        </p:nvSpPr>
        <p:spPr bwMode="auto">
          <a:xfrm>
            <a:off x="6737801" y="5013554"/>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dirty="0">
                <a:latin typeface="微软雅黑" panose="020B0503020204020204" pitchFamily="34" charset="-122"/>
                <a:ea typeface="微软雅黑" panose="020B0503020204020204" pitchFamily="34" charset="-122"/>
              </a:rPr>
              <a:t>F</a:t>
            </a:r>
            <a:r>
              <a:rPr lang="zh-CN" altLang="zh-CN" sz="1600" dirty="0">
                <a:latin typeface="微软雅黑" panose="020B0503020204020204" pitchFamily="34" charset="-122"/>
                <a:ea typeface="微软雅黑" panose="020B0503020204020204" pitchFamily="34" charset="-122"/>
              </a:rPr>
              <a:t>0/4</a:t>
            </a:r>
          </a:p>
        </p:txBody>
      </p:sp>
      <p:sp>
        <p:nvSpPr>
          <p:cNvPr id="126" name="Text Box 38">
            <a:extLst>
              <a:ext uri="{FF2B5EF4-FFF2-40B4-BE49-F238E27FC236}">
                <a16:creationId xmlns:a16="http://schemas.microsoft.com/office/drawing/2014/main" id="{237E11D5-4A90-4387-B7F1-6484ED6819FA}"/>
              </a:ext>
            </a:extLst>
          </p:cNvPr>
          <p:cNvSpPr txBox="1">
            <a:spLocks noChangeArrowheads="1"/>
          </p:cNvSpPr>
          <p:nvPr/>
        </p:nvSpPr>
        <p:spPr bwMode="auto">
          <a:xfrm>
            <a:off x="2804236" y="4146187"/>
            <a:ext cx="347916"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A</a:t>
            </a:r>
          </a:p>
        </p:txBody>
      </p:sp>
      <p:sp>
        <p:nvSpPr>
          <p:cNvPr id="127" name="Text Box 39">
            <a:extLst>
              <a:ext uri="{FF2B5EF4-FFF2-40B4-BE49-F238E27FC236}">
                <a16:creationId xmlns:a16="http://schemas.microsoft.com/office/drawing/2014/main" id="{323C2726-CE88-49FA-AADB-BEC692F3BC21}"/>
              </a:ext>
            </a:extLst>
          </p:cNvPr>
          <p:cNvSpPr txBox="1">
            <a:spLocks noChangeArrowheads="1"/>
          </p:cNvSpPr>
          <p:nvPr/>
        </p:nvSpPr>
        <p:spPr bwMode="auto">
          <a:xfrm>
            <a:off x="2798852" y="5536093"/>
            <a:ext cx="35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B</a:t>
            </a:r>
          </a:p>
        </p:txBody>
      </p:sp>
      <p:sp>
        <p:nvSpPr>
          <p:cNvPr id="128" name="Text Box 40">
            <a:extLst>
              <a:ext uri="{FF2B5EF4-FFF2-40B4-BE49-F238E27FC236}">
                <a16:creationId xmlns:a16="http://schemas.microsoft.com/office/drawing/2014/main" id="{64E83F9B-A443-4C78-9770-0CB51A9AC31F}"/>
              </a:ext>
            </a:extLst>
          </p:cNvPr>
          <p:cNvSpPr txBox="1">
            <a:spLocks noChangeArrowheads="1"/>
          </p:cNvSpPr>
          <p:nvPr/>
        </p:nvSpPr>
        <p:spPr bwMode="auto">
          <a:xfrm>
            <a:off x="9220767" y="4105699"/>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C</a:t>
            </a:r>
          </a:p>
        </p:txBody>
      </p:sp>
      <p:sp>
        <p:nvSpPr>
          <p:cNvPr id="129" name="Text Box 41">
            <a:extLst>
              <a:ext uri="{FF2B5EF4-FFF2-40B4-BE49-F238E27FC236}">
                <a16:creationId xmlns:a16="http://schemas.microsoft.com/office/drawing/2014/main" id="{5CE3E4EB-49DB-4F34-83F8-EB1B1F0D2BF8}"/>
              </a:ext>
            </a:extLst>
          </p:cNvPr>
          <p:cNvSpPr txBox="1">
            <a:spLocks noChangeArrowheads="1"/>
          </p:cNvSpPr>
          <p:nvPr/>
        </p:nvSpPr>
        <p:spPr bwMode="auto">
          <a:xfrm>
            <a:off x="9220767" y="5530355"/>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D</a:t>
            </a:r>
          </a:p>
        </p:txBody>
      </p:sp>
      <p:graphicFrame>
        <p:nvGraphicFramePr>
          <p:cNvPr id="130" name="Group 42">
            <a:extLst>
              <a:ext uri="{FF2B5EF4-FFF2-40B4-BE49-F238E27FC236}">
                <a16:creationId xmlns:a16="http://schemas.microsoft.com/office/drawing/2014/main" id="{A5D7CED5-8F17-43AA-BAC2-2E398E039FD1}"/>
              </a:ext>
            </a:extLst>
          </p:cNvPr>
          <p:cNvGraphicFramePr>
            <a:graphicFrameLocks noGrp="1"/>
          </p:cNvGraphicFramePr>
          <p:nvPr/>
        </p:nvGraphicFramePr>
        <p:xfrm>
          <a:off x="4741504" y="2192769"/>
          <a:ext cx="2879725" cy="2012950"/>
        </p:xfrm>
        <a:graphic>
          <a:graphicData uri="http://schemas.openxmlformats.org/drawingml/2006/table">
            <a:tbl>
              <a:tblPr/>
              <a:tblGrid>
                <a:gridCol w="1368425">
                  <a:extLst>
                    <a:ext uri="{9D8B030D-6E8A-4147-A177-3AD203B41FA5}">
                      <a16:colId xmlns:a16="http://schemas.microsoft.com/office/drawing/2014/main" val="3080685669"/>
                    </a:ext>
                  </a:extLst>
                </a:gridCol>
                <a:gridCol w="1511300">
                  <a:extLst>
                    <a:ext uri="{9D8B030D-6E8A-4147-A177-3AD203B41FA5}">
                      <a16:colId xmlns:a16="http://schemas.microsoft.com/office/drawing/2014/main" val="3962911717"/>
                    </a:ext>
                  </a:extLst>
                </a:gridCol>
              </a:tblGrid>
              <a:tr h="334963">
                <a:tc gridSpan="2">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VLAN Table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469988902"/>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VLAN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MAC Address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1207602"/>
                  </a:ext>
                </a:extLst>
              </a:tr>
              <a:tr h="336550">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MAC_A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434938483"/>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MAC_B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226187438"/>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MAC_C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4179639311"/>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MAC_D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63737523"/>
                  </a:ext>
                </a:extLst>
              </a:tr>
            </a:tbl>
          </a:graphicData>
        </a:graphic>
      </p:graphicFrame>
      <p:sp>
        <p:nvSpPr>
          <p:cNvPr id="131" name="Text Box 64">
            <a:extLst>
              <a:ext uri="{FF2B5EF4-FFF2-40B4-BE49-F238E27FC236}">
                <a16:creationId xmlns:a16="http://schemas.microsoft.com/office/drawing/2014/main" id="{D9CD9103-83D9-469B-BD49-46BAE1521B61}"/>
              </a:ext>
            </a:extLst>
          </p:cNvPr>
          <p:cNvSpPr txBox="1">
            <a:spLocks noChangeAspect="1" noChangeArrowheads="1"/>
          </p:cNvSpPr>
          <p:nvPr/>
        </p:nvSpPr>
        <p:spPr bwMode="auto">
          <a:xfrm>
            <a:off x="2261305" y="5888469"/>
            <a:ext cx="1384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1600">
                <a:latin typeface="微软雅黑" panose="020B0503020204020204" pitchFamily="34" charset="-122"/>
                <a:ea typeface="微软雅黑" panose="020B0503020204020204" pitchFamily="34" charset="-122"/>
              </a:rPr>
              <a:t>VLAN 10</a:t>
            </a:r>
          </a:p>
        </p:txBody>
      </p:sp>
      <p:sp>
        <p:nvSpPr>
          <p:cNvPr id="132" name="Text Box 65">
            <a:extLst>
              <a:ext uri="{FF2B5EF4-FFF2-40B4-BE49-F238E27FC236}">
                <a16:creationId xmlns:a16="http://schemas.microsoft.com/office/drawing/2014/main" id="{FD4316D8-A658-4C66-9506-39BB8A2ECD7A}"/>
              </a:ext>
            </a:extLst>
          </p:cNvPr>
          <p:cNvSpPr txBox="1">
            <a:spLocks noChangeAspect="1" noChangeArrowheads="1"/>
          </p:cNvSpPr>
          <p:nvPr/>
        </p:nvSpPr>
        <p:spPr bwMode="auto">
          <a:xfrm>
            <a:off x="8814505" y="5888469"/>
            <a:ext cx="1384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1600">
                <a:latin typeface="微软雅黑" panose="020B0503020204020204" pitchFamily="34" charset="-122"/>
                <a:ea typeface="微软雅黑" panose="020B0503020204020204" pitchFamily="34" charset="-122"/>
              </a:rPr>
              <a:t>VLAN 20</a:t>
            </a:r>
          </a:p>
        </p:txBody>
      </p:sp>
      <p:sp>
        <p:nvSpPr>
          <p:cNvPr id="50" name="日期占位符 36">
            <a:extLst>
              <a:ext uri="{FF2B5EF4-FFF2-40B4-BE49-F238E27FC236}">
                <a16:creationId xmlns:a16="http://schemas.microsoft.com/office/drawing/2014/main" id="{43AE4C0C-A497-4901-A9BF-C7EA315F7D63}"/>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1" name="灯片编号占位符 38">
            <a:extLst>
              <a:ext uri="{FF2B5EF4-FFF2-40B4-BE49-F238E27FC236}">
                <a16:creationId xmlns:a16="http://schemas.microsoft.com/office/drawing/2014/main" id="{044C2954-E3D2-4F7F-B430-92FBCDD22F2E}"/>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129</a:t>
            </a:fld>
            <a:endParaRPr kumimoji="1" lang="zh-CN" altLang="en-US" dirty="0"/>
          </a:p>
        </p:txBody>
      </p:sp>
      <p:sp>
        <p:nvSpPr>
          <p:cNvPr id="3" name="文本框 2">
            <a:extLst>
              <a:ext uri="{FF2B5EF4-FFF2-40B4-BE49-F238E27FC236}">
                <a16:creationId xmlns:a16="http://schemas.microsoft.com/office/drawing/2014/main" id="{07D7D12F-F894-4291-849D-27F15C0FA674}"/>
              </a:ext>
            </a:extLst>
          </p:cNvPr>
          <p:cNvSpPr txBox="1"/>
          <p:nvPr/>
        </p:nvSpPr>
        <p:spPr>
          <a:xfrm>
            <a:off x="4376342" y="5907349"/>
            <a:ext cx="3756152" cy="497957"/>
          </a:xfrm>
          <a:prstGeom prst="rect">
            <a:avLst/>
          </a:prstGeom>
          <a:noFill/>
        </p:spPr>
        <p:txBody>
          <a:bodyPr wrap="square" rtlCol="0">
            <a:spAutoFit/>
          </a:bodyPr>
          <a:lstStyle/>
          <a:p>
            <a:pPr marL="0" indent="0" algn="ctr">
              <a:lnSpc>
                <a:spcPct val="120000"/>
              </a:lnSpc>
              <a:buNone/>
            </a:pPr>
            <a:r>
              <a:rPr lang="en-US" altLang="zh-CN" sz="2400" kern="100" dirty="0">
                <a:solidFill>
                  <a:srgbClr val="C00000"/>
                </a:solidFill>
                <a:effectLst/>
                <a:latin typeface="微软雅黑" panose="020B0503020204020204" pitchFamily="34" charset="-122"/>
                <a:ea typeface="微软雅黑" panose="020B0503020204020204" pitchFamily="34" charset="-122"/>
              </a:rPr>
              <a:t>MAC</a:t>
            </a:r>
            <a:r>
              <a:rPr lang="zh-CN" altLang="en-US" sz="2400" kern="100" dirty="0">
                <a:solidFill>
                  <a:srgbClr val="C00000"/>
                </a:solidFill>
                <a:effectLst/>
                <a:latin typeface="微软雅黑" panose="020B0503020204020204" pitchFamily="34" charset="-122"/>
                <a:ea typeface="微软雅黑" panose="020B0503020204020204" pitchFamily="34" charset="-122"/>
              </a:rPr>
              <a:t>地址决定了成员身份</a:t>
            </a:r>
            <a:r>
              <a:rPr lang="en-US" altLang="zh-CN" sz="2400" kern="100" dirty="0">
                <a:solidFill>
                  <a:srgbClr val="C00000"/>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0560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子信道的平均延迟</a:t>
            </a:r>
          </a:p>
        </p:txBody>
      </p:sp>
      <p:sp>
        <p:nvSpPr>
          <p:cNvPr id="3" name="内容占位符 2"/>
          <p:cNvSpPr>
            <a:spLocks noGrp="1"/>
          </p:cNvSpPr>
          <p:nvPr>
            <p:ph idx="1"/>
          </p:nvPr>
        </p:nvSpPr>
        <p:spPr/>
        <p:txBody>
          <a:bodyPr/>
          <a:lstStyle/>
          <a:p>
            <a:pPr>
              <a:lnSpc>
                <a:spcPct val="110000"/>
              </a:lnSpc>
            </a:pPr>
            <a:r>
              <a:rPr lang="zh-CN" altLang="en-US" dirty="0">
                <a:sym typeface="Symbol" panose="05050102010706020507" pitchFamily="18" charset="2"/>
              </a:rPr>
              <a:t>根据排队理论，可证明：单信道平均延迟时间</a:t>
            </a:r>
            <a:r>
              <a:rPr lang="en-US" altLang="zh-CN" dirty="0">
                <a:sym typeface="Symbol" panose="05050102010706020507" pitchFamily="18" charset="2"/>
              </a:rPr>
              <a:t>T</a:t>
            </a:r>
            <a:r>
              <a:rPr lang="zh-CN" altLang="en-US" dirty="0">
                <a:sym typeface="Symbol" panose="05050102010706020507" pitchFamily="18" charset="2"/>
              </a:rPr>
              <a:t>（顾客在服务系统中的逗留时间）为：</a:t>
            </a:r>
            <a:endParaRPr lang="en-US" altLang="zh-CN" sz="1400" dirty="0">
              <a:sym typeface="Symbol" panose="05050102010706020507" pitchFamily="18" charset="2"/>
            </a:endParaRPr>
          </a:p>
          <a:p>
            <a:pPr lvl="1">
              <a:lnSpc>
                <a:spcPct val="110000"/>
              </a:lnSpc>
              <a:buNone/>
            </a:pPr>
            <a:endParaRPr lang="en-US" altLang="zh-CN" sz="2200" i="1" dirty="0">
              <a:sym typeface="Symbol" panose="05050102010706020507" pitchFamily="18" charset="2"/>
            </a:endParaRPr>
          </a:p>
          <a:p>
            <a:pPr lvl="1">
              <a:lnSpc>
                <a:spcPct val="110000"/>
              </a:lnSpc>
              <a:buNone/>
            </a:pPr>
            <a:endParaRPr lang="en-US" altLang="zh-CN" sz="2200" i="1" dirty="0">
              <a:sym typeface="Symbol" panose="05050102010706020507" pitchFamily="18" charset="2"/>
            </a:endParaRPr>
          </a:p>
          <a:p>
            <a:pPr>
              <a:lnSpc>
                <a:spcPct val="110000"/>
              </a:lnSpc>
            </a:pPr>
            <a:r>
              <a:rPr lang="zh-CN" altLang="en-US" dirty="0">
                <a:sym typeface="Symbol" panose="05050102010706020507" pitchFamily="18" charset="2"/>
              </a:rPr>
              <a:t>信道</a:t>
            </a:r>
            <a:r>
              <a:rPr lang="en-US" altLang="zh-CN" dirty="0">
                <a:sym typeface="Symbol" panose="05050102010706020507" pitchFamily="18" charset="2"/>
              </a:rPr>
              <a:t>N</a:t>
            </a:r>
            <a:r>
              <a:rPr lang="zh-CN" altLang="en-US" dirty="0">
                <a:sym typeface="Symbol" panose="05050102010706020507" pitchFamily="18" charset="2"/>
              </a:rPr>
              <a:t>等分后每个子信道的平均延迟时间</a:t>
            </a:r>
          </a:p>
          <a:p>
            <a:pPr lvl="1">
              <a:lnSpc>
                <a:spcPct val="110000"/>
              </a:lnSpc>
              <a:buNone/>
            </a:pPr>
            <a:r>
              <a:rPr lang="en-US" altLang="zh-CN" dirty="0">
                <a:solidFill>
                  <a:schemeClr val="hlink"/>
                </a:solidFill>
                <a:sym typeface="Symbol" panose="05050102010706020507" pitchFamily="18" charset="2"/>
              </a:rPr>
              <a:t>M </a:t>
            </a:r>
            <a:r>
              <a:rPr lang="en-US" altLang="zh-CN" dirty="0">
                <a:solidFill>
                  <a:schemeClr val="hlink"/>
                </a:solidFill>
                <a:latin typeface="Arial" panose="020B0604020202020204" pitchFamily="34" charset="0"/>
                <a:sym typeface="Symbol" panose="05050102010706020507" pitchFamily="18" charset="2"/>
              </a:rPr>
              <a:t>—</a:t>
            </a:r>
            <a:r>
              <a:rPr lang="zh-CN" altLang="en-US" dirty="0">
                <a:solidFill>
                  <a:schemeClr val="hlink"/>
                </a:solidFill>
                <a:sym typeface="Symbol" panose="05050102010706020507" pitchFamily="18" charset="2"/>
              </a:rPr>
              <a:t>平均输入率： </a:t>
            </a:r>
            <a:r>
              <a:rPr lang="zh-CN" altLang="en-US" i="1" dirty="0">
                <a:solidFill>
                  <a:schemeClr val="hlink"/>
                </a:solidFill>
                <a:sym typeface="Symbol" panose="05050102010706020507" pitchFamily="18" charset="2"/>
              </a:rPr>
              <a:t></a:t>
            </a:r>
            <a:r>
              <a:rPr lang="en-US" altLang="zh-CN" i="1" dirty="0">
                <a:solidFill>
                  <a:schemeClr val="hlink"/>
                </a:solidFill>
                <a:sym typeface="Symbol" panose="05050102010706020507" pitchFamily="18" charset="2"/>
              </a:rPr>
              <a:t>/N </a:t>
            </a:r>
            <a:r>
              <a:rPr lang="zh-CN" altLang="en-US" dirty="0">
                <a:sym typeface="Symbol" panose="05050102010706020507" pitchFamily="18" charset="2"/>
              </a:rPr>
              <a:t>；</a:t>
            </a:r>
          </a:p>
          <a:p>
            <a:pPr lvl="1">
              <a:lnSpc>
                <a:spcPct val="110000"/>
              </a:lnSpc>
              <a:buNone/>
            </a:pPr>
            <a:r>
              <a:rPr lang="en-US" altLang="zh-CN" dirty="0">
                <a:solidFill>
                  <a:schemeClr val="folHlink"/>
                </a:solidFill>
              </a:rPr>
              <a:t>M </a:t>
            </a:r>
            <a:r>
              <a:rPr lang="en-US" altLang="zh-CN" dirty="0">
                <a:solidFill>
                  <a:schemeClr val="folHlink"/>
                </a:solidFill>
                <a:latin typeface="Arial" panose="020B0604020202020204" pitchFamily="34" charset="0"/>
              </a:rPr>
              <a:t>—</a:t>
            </a:r>
            <a:r>
              <a:rPr lang="zh-CN" altLang="en-US" dirty="0">
                <a:solidFill>
                  <a:schemeClr val="tx2"/>
                </a:solidFill>
                <a:sym typeface="Symbol" panose="05050102010706020507" pitchFamily="18" charset="2"/>
              </a:rPr>
              <a:t>平均服务率： </a:t>
            </a:r>
            <a:r>
              <a:rPr lang="zh-CN" altLang="en-US" i="1" dirty="0">
                <a:solidFill>
                  <a:schemeClr val="tx2"/>
                </a:solidFill>
                <a:sym typeface="Symbol" panose="05050102010706020507" pitchFamily="18" charset="2"/>
              </a:rPr>
              <a:t></a:t>
            </a:r>
            <a:r>
              <a:rPr lang="en-US" altLang="zh-CN" i="1" dirty="0">
                <a:solidFill>
                  <a:schemeClr val="tx2"/>
                </a:solidFill>
                <a:sym typeface="Symbol" panose="05050102010706020507" pitchFamily="18" charset="2"/>
              </a:rPr>
              <a:t>C /N</a:t>
            </a:r>
            <a:endParaRPr lang="en-US" altLang="zh-CN" sz="2200" i="1" dirty="0">
              <a:sym typeface="Symbol" panose="05050102010706020507" pitchFamily="18" charset="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13</a:t>
            </a:fld>
            <a:endParaRPr kumimoji="1" lang="zh-CN"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582956005"/>
              </p:ext>
            </p:extLst>
          </p:nvPr>
        </p:nvGraphicFramePr>
        <p:xfrm>
          <a:off x="1403350" y="2621829"/>
          <a:ext cx="1902558" cy="738759"/>
        </p:xfrm>
        <a:graphic>
          <a:graphicData uri="http://schemas.openxmlformats.org/presentationml/2006/ole">
            <mc:AlternateContent xmlns:mc="http://schemas.openxmlformats.org/markup-compatibility/2006">
              <mc:Choice xmlns:v="urn:schemas-microsoft-com:vml" Requires="v">
                <p:oleObj spid="_x0000_s5272" name="Equation" r:id="rId4" imgW="850531" imgH="330057" progId="Equation.3">
                  <p:embed/>
                </p:oleObj>
              </mc:Choice>
              <mc:Fallback>
                <p:oleObj name="Equation" r:id="rId4" imgW="850531" imgH="330057"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621829"/>
                        <a:ext cx="1902558" cy="738759"/>
                      </a:xfrm>
                      <a:prstGeom prst="rect">
                        <a:avLst/>
                      </a:prstGeom>
                      <a:noFill/>
                      <a:ln w="9525">
                        <a:solidFill>
                          <a:schemeClr val="accent1"/>
                        </a:solidFill>
                        <a:miter lim="800000"/>
                        <a:headEnd/>
                        <a:tailEnd/>
                      </a:ln>
                      <a:effectLs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85332117"/>
              </p:ext>
            </p:extLst>
          </p:nvPr>
        </p:nvGraphicFramePr>
        <p:xfrm>
          <a:off x="1403351" y="5097464"/>
          <a:ext cx="6254750" cy="816502"/>
        </p:xfrm>
        <a:graphic>
          <a:graphicData uri="http://schemas.openxmlformats.org/presentationml/2006/ole">
            <mc:AlternateContent xmlns:mc="http://schemas.openxmlformats.org/markup-compatibility/2006">
              <mc:Choice xmlns:v="urn:schemas-microsoft-com:vml" Requires="v">
                <p:oleObj spid="_x0000_s5273" name="Equation" r:id="rId6" imgW="2552700" imgH="419100" progId="Equation.3">
                  <p:embed/>
                </p:oleObj>
              </mc:Choice>
              <mc:Fallback>
                <p:oleObj name="Equation" r:id="rId6" imgW="2552700" imgH="419100"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1" y="5097464"/>
                        <a:ext cx="6254750" cy="816502"/>
                      </a:xfrm>
                      <a:prstGeom prst="rect">
                        <a:avLst/>
                      </a:prstGeom>
                      <a:noFill/>
                      <a:ln w="9525">
                        <a:solidFill>
                          <a:schemeClr val="accent1"/>
                        </a:solidFill>
                        <a:miter lim="800000"/>
                        <a:headEnd/>
                        <a:tailEnd/>
                      </a:ln>
                      <a:effectLst/>
                      <a:extLst/>
                    </p:spPr>
                  </p:pic>
                </p:oleObj>
              </mc:Fallback>
            </mc:AlternateContent>
          </a:graphicData>
        </a:graphic>
      </p:graphicFrame>
      <p:sp>
        <p:nvSpPr>
          <p:cNvPr id="8" name="日期占位符 3"/>
          <p:cNvSpPr>
            <a:spLocks noGrp="1"/>
          </p:cNvSpPr>
          <p:nvPr>
            <p:ph type="dt" sz="half" idx="10"/>
          </p:nvPr>
        </p:nvSpPr>
        <p:spPr>
          <a:xfrm>
            <a:off x="197335" y="6489303"/>
            <a:ext cx="2743200" cy="365125"/>
          </a:xfrm>
        </p:spPr>
        <p:txBody>
          <a:bodyPr/>
          <a:lstStyle/>
          <a:p>
            <a:r>
              <a:rPr kumimoji="1" lang="en-US" altLang="zh-CN" dirty="0"/>
              <a:t>4.1.2 </a:t>
            </a:r>
            <a:r>
              <a:rPr kumimoji="1" lang="zh-CN" altLang="en-US" dirty="0"/>
              <a:t>静态分配</a:t>
            </a:r>
          </a:p>
        </p:txBody>
      </p:sp>
      <p:sp>
        <p:nvSpPr>
          <p:cNvPr id="7" name="矩形 6"/>
          <p:cNvSpPr/>
          <p:nvPr/>
        </p:nvSpPr>
        <p:spPr>
          <a:xfrm>
            <a:off x="8502444" y="2565770"/>
            <a:ext cx="3141407" cy="1938992"/>
          </a:xfrm>
          <a:prstGeom prst="rect">
            <a:avLst/>
          </a:prstGeom>
          <a:ln w="3175">
            <a:solidFill>
              <a:schemeClr val="accent1">
                <a:shade val="50000"/>
              </a:schemeClr>
            </a:solidFill>
          </a:ln>
        </p:spPr>
        <p:txBody>
          <a:bodyPr wrap="square">
            <a:spAutoFit/>
          </a:bodyPr>
          <a:lstStyle/>
          <a:p>
            <a:pPr>
              <a:lnSpc>
                <a:spcPct val="150000"/>
              </a:lnSpc>
            </a:pPr>
            <a:r>
              <a:rPr lang="zh-CN" altLang="en-US" sz="2000" kern="100" dirty="0">
                <a:solidFill>
                  <a:srgbClr val="000000"/>
                </a:solidFill>
                <a:latin typeface="Times New Roman" panose="02020603050405020304" pitchFamily="18" charset="0"/>
                <a:ea typeface="宋体" panose="02010600030101010101" pitchFamily="2" charset="-122"/>
              </a:rPr>
              <a:t>假设：</a:t>
            </a:r>
            <a:endParaRPr lang="en-US" altLang="zh-CN" sz="2000" kern="100" dirty="0">
              <a:solidFill>
                <a:srgbClr val="000000"/>
              </a:solidFill>
              <a:latin typeface="Times New Roman" panose="02020603050405020304" pitchFamily="18" charset="0"/>
              <a:ea typeface="宋体" panose="02010600030101010101" pitchFamily="2" charset="-122"/>
            </a:endParaRPr>
          </a:p>
          <a:p>
            <a:pPr>
              <a:lnSpc>
                <a:spcPct val="150000"/>
              </a:lnSpc>
            </a:pPr>
            <a:r>
              <a:rPr lang="zh-CN" altLang="en-US" sz="2000" b="1" kern="100" dirty="0">
                <a:solidFill>
                  <a:srgbClr val="000000"/>
                </a:solidFill>
                <a:latin typeface="Times New Roman" panose="02020603050405020304" pitchFamily="18" charset="0"/>
                <a:ea typeface="宋体" panose="02010600030101010101" pitchFamily="2" charset="-122"/>
              </a:rPr>
              <a:t>信道容量</a:t>
            </a:r>
            <a:r>
              <a:rPr lang="zh-CN" altLang="en-US" sz="2000" kern="100" dirty="0">
                <a:solidFill>
                  <a:srgbClr val="000000"/>
                </a:solidFill>
                <a:latin typeface="Times New Roman" panose="02020603050405020304" pitchFamily="18" charset="0"/>
                <a:ea typeface="宋体" panose="02010600030101010101" pitchFamily="2" charset="-122"/>
              </a:rPr>
              <a:t>：</a:t>
            </a:r>
            <a:r>
              <a:rPr lang="en-US" altLang="zh-CN" sz="2000" kern="100" dirty="0">
                <a:solidFill>
                  <a:srgbClr val="000000"/>
                </a:solidFill>
                <a:latin typeface="Times New Roman" panose="02020603050405020304" pitchFamily="18" charset="0"/>
                <a:ea typeface="宋体" panose="02010600030101010101" pitchFamily="2" charset="-122"/>
              </a:rPr>
              <a:t>C bps</a:t>
            </a:r>
          </a:p>
          <a:p>
            <a:pPr>
              <a:lnSpc>
                <a:spcPct val="150000"/>
              </a:lnSpc>
            </a:pPr>
            <a:r>
              <a:rPr lang="zh-CN" altLang="zh-CN"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平均到达</a:t>
            </a:r>
            <a:r>
              <a:rPr lang="zh-CN" altLang="en-US"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帧</a:t>
            </a:r>
            <a:r>
              <a:rPr lang="zh-CN" altLang="zh-CN"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率</a:t>
            </a:r>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宋体" panose="02010600030101010101" pitchFamily="2" charset="-122"/>
              </a:rPr>
              <a:t>λ</a:t>
            </a:r>
            <a:r>
              <a:rPr lang="zh-CN"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帧</a:t>
            </a:r>
            <a:r>
              <a:rPr lang="en-US" altLang="zh-CN" sz="2000" kern="100" dirty="0">
                <a:solidFill>
                  <a:srgbClr val="000000"/>
                </a:solidFill>
                <a:latin typeface="Times New Roman" panose="02020603050405020304" pitchFamily="18" charset="0"/>
                <a:ea typeface="宋体" panose="02010600030101010101" pitchFamily="2" charset="-122"/>
              </a:rPr>
              <a:t>/</a:t>
            </a:r>
            <a:r>
              <a:rPr lang="zh-CN"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秒</a:t>
            </a:r>
            <a:endParaRPr lang="en-US"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平均</a:t>
            </a:r>
            <a:r>
              <a:rPr lang="zh-CN" altLang="zh-CN"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帧长</a:t>
            </a:r>
            <a:r>
              <a:rPr lang="zh-CN" altLang="en-US" sz="20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solidFill>
                  <a:srgbClr val="000000"/>
                </a:solidFill>
                <a:latin typeface="Times New Roman" panose="02020603050405020304" pitchFamily="18" charset="0"/>
                <a:ea typeface="宋体" panose="02010600030101010101" pitchFamily="2" charset="-122"/>
              </a:rPr>
              <a:t>1/µ </a:t>
            </a:r>
            <a:r>
              <a:rPr lang="zh-CN"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a:t>
            </a:r>
            <a:r>
              <a:rPr lang="en-US" altLang="zh-CN"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帧</a:t>
            </a:r>
            <a:endParaRPr lang="zh-CN" altLang="en-US" sz="2000" dirty="0"/>
          </a:p>
        </p:txBody>
      </p:sp>
    </p:spTree>
    <p:extLst>
      <p:ext uri="{BB962C8B-B14F-4D97-AF65-F5344CB8AC3E}">
        <p14:creationId xmlns:p14="http://schemas.microsoft.com/office/powerpoint/2010/main" val="17759532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lang="zh-CN" altLang="zh-CN" kern="100" dirty="0">
                <a:effectLst/>
                <a:latin typeface="微软雅黑" panose="020B0503020204020204" pitchFamily="34" charset="-122"/>
                <a:ea typeface="微软雅黑" panose="020B0503020204020204" pitchFamily="34" charset="-122"/>
              </a:rPr>
              <a:t>基于</a:t>
            </a:r>
            <a:r>
              <a:rPr lang="zh-CN" altLang="en-US" kern="100" dirty="0">
                <a:effectLst/>
                <a:latin typeface="微软雅黑" panose="020B0503020204020204" pitchFamily="34" charset="-122"/>
                <a:ea typeface="微软雅黑" panose="020B0503020204020204" pitchFamily="34" charset="-122"/>
              </a:rPr>
              <a:t>协议</a:t>
            </a:r>
            <a:r>
              <a:rPr lang="zh-CN" altLang="zh-CN" kern="100" dirty="0">
                <a:effectLst/>
                <a:latin typeface="微软雅黑" panose="020B0503020204020204" pitchFamily="34" charset="-122"/>
                <a:ea typeface="微软雅黑" panose="020B0503020204020204" pitchFamily="34" charset="-122"/>
              </a:rPr>
              <a:t>的</a:t>
            </a:r>
            <a:r>
              <a:rPr lang="en-US" altLang="zh-CN" kern="100" dirty="0">
                <a:effectLst/>
                <a:latin typeface="微软雅黑" panose="020B0503020204020204" pitchFamily="34" charset="-122"/>
                <a:ea typeface="微软雅黑" panose="020B0503020204020204" pitchFamily="34" charset="-122"/>
              </a:rPr>
              <a:t>VLAN </a:t>
            </a:r>
          </a:p>
          <a:p>
            <a:pPr>
              <a:lnSpc>
                <a:spcPct val="120000"/>
              </a:lnSpc>
            </a:pPr>
            <a:endParaRPr kumimoji="1" lang="zh-CN" altLang="en-US" dirty="0">
              <a:latin typeface="微软雅黑" panose="020B0503020204020204" pitchFamily="34" charset="-122"/>
              <a:ea typeface="微软雅黑" panose="020B0503020204020204" pitchFamily="34" charset="-122"/>
            </a:endParaRPr>
          </a:p>
          <a:p>
            <a:pPr>
              <a:lnSpc>
                <a:spcPct val="120000"/>
              </a:lnSpc>
            </a:pPr>
            <a:endParaRPr lang="en-US" altLang="zh-CN" sz="2800" dirty="0">
              <a:latin typeface="微软雅黑" panose="020B0503020204020204" pitchFamily="34" charset="-122"/>
              <a:ea typeface="微软雅黑" panose="020B0503020204020204" pitchFamily="34" charset="-122"/>
            </a:endParaRPr>
          </a:p>
        </p:txBody>
      </p:sp>
      <p:sp>
        <p:nvSpPr>
          <p:cNvPr id="90" name="Rectangle 2">
            <a:extLst>
              <a:ext uri="{FF2B5EF4-FFF2-40B4-BE49-F238E27FC236}">
                <a16:creationId xmlns:a16="http://schemas.microsoft.com/office/drawing/2014/main" id="{4120EDF0-412B-4A76-804D-FC7722F72EF1}"/>
              </a:ext>
            </a:extLst>
          </p:cNvPr>
          <p:cNvSpPr>
            <a:spLocks noChangeAspect="1" noChangeArrowheads="1"/>
          </p:cNvSpPr>
          <p:nvPr/>
        </p:nvSpPr>
        <p:spPr bwMode="auto">
          <a:xfrm>
            <a:off x="8755767" y="3272269"/>
            <a:ext cx="1354138" cy="29527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2" name="Rectangle 3">
            <a:extLst>
              <a:ext uri="{FF2B5EF4-FFF2-40B4-BE49-F238E27FC236}">
                <a16:creationId xmlns:a16="http://schemas.microsoft.com/office/drawing/2014/main" id="{FBCAEB52-A137-4FBC-B18F-A1FF6B63E278}"/>
              </a:ext>
            </a:extLst>
          </p:cNvPr>
          <p:cNvSpPr>
            <a:spLocks noChangeAspect="1" noChangeArrowheads="1"/>
          </p:cNvSpPr>
          <p:nvPr/>
        </p:nvSpPr>
        <p:spPr bwMode="auto">
          <a:xfrm>
            <a:off x="2261305" y="3272269"/>
            <a:ext cx="1354137" cy="29527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Line 5">
            <a:extLst>
              <a:ext uri="{FF2B5EF4-FFF2-40B4-BE49-F238E27FC236}">
                <a16:creationId xmlns:a16="http://schemas.microsoft.com/office/drawing/2014/main" id="{93C0E338-9693-4768-A859-460E7000FFAB}"/>
              </a:ext>
            </a:extLst>
          </p:cNvPr>
          <p:cNvSpPr>
            <a:spLocks noChangeShapeType="1"/>
          </p:cNvSpPr>
          <p:nvPr/>
        </p:nvSpPr>
        <p:spPr bwMode="auto">
          <a:xfrm>
            <a:off x="3197930" y="3991406"/>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4" name="Line 6">
            <a:extLst>
              <a:ext uri="{FF2B5EF4-FFF2-40B4-BE49-F238E27FC236}">
                <a16:creationId xmlns:a16="http://schemas.microsoft.com/office/drawing/2014/main" id="{C7567BCA-310C-4C34-BA36-3868E52559D3}"/>
              </a:ext>
            </a:extLst>
          </p:cNvPr>
          <p:cNvSpPr>
            <a:spLocks noChangeShapeType="1"/>
          </p:cNvSpPr>
          <p:nvPr/>
        </p:nvSpPr>
        <p:spPr bwMode="auto">
          <a:xfrm>
            <a:off x="3197930" y="5359831"/>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5" name="Line 7">
            <a:extLst>
              <a:ext uri="{FF2B5EF4-FFF2-40B4-BE49-F238E27FC236}">
                <a16:creationId xmlns:a16="http://schemas.microsoft.com/office/drawing/2014/main" id="{06B87F5D-49B4-47C7-B106-42AD0EA01482}"/>
              </a:ext>
            </a:extLst>
          </p:cNvPr>
          <p:cNvSpPr>
            <a:spLocks noChangeShapeType="1"/>
          </p:cNvSpPr>
          <p:nvPr/>
        </p:nvSpPr>
        <p:spPr bwMode="auto">
          <a:xfrm>
            <a:off x="8527167" y="3918381"/>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6" name="Line 8">
            <a:extLst>
              <a:ext uri="{FF2B5EF4-FFF2-40B4-BE49-F238E27FC236}">
                <a16:creationId xmlns:a16="http://schemas.microsoft.com/office/drawing/2014/main" id="{86A3DE69-4B1C-43C5-B327-03C96EBE9325}"/>
              </a:ext>
            </a:extLst>
          </p:cNvPr>
          <p:cNvSpPr>
            <a:spLocks noChangeShapeType="1"/>
          </p:cNvSpPr>
          <p:nvPr/>
        </p:nvSpPr>
        <p:spPr bwMode="auto">
          <a:xfrm>
            <a:off x="8527167" y="5359831"/>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7" name="Line 9">
            <a:extLst>
              <a:ext uri="{FF2B5EF4-FFF2-40B4-BE49-F238E27FC236}">
                <a16:creationId xmlns:a16="http://schemas.microsoft.com/office/drawing/2014/main" id="{0AFC17AA-12E8-4510-B9BB-7C93A473C692}"/>
              </a:ext>
            </a:extLst>
          </p:cNvPr>
          <p:cNvSpPr>
            <a:spLocks noChangeShapeType="1"/>
          </p:cNvSpPr>
          <p:nvPr/>
        </p:nvSpPr>
        <p:spPr bwMode="auto">
          <a:xfrm>
            <a:off x="6582480" y="4999469"/>
            <a:ext cx="19431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8" name="Line 10">
            <a:extLst>
              <a:ext uri="{FF2B5EF4-FFF2-40B4-BE49-F238E27FC236}">
                <a16:creationId xmlns:a16="http://schemas.microsoft.com/office/drawing/2014/main" id="{A3962026-00DD-4A2A-B7E8-A36FDFAB5F54}"/>
              </a:ext>
            </a:extLst>
          </p:cNvPr>
          <p:cNvSpPr>
            <a:spLocks noChangeShapeType="1"/>
          </p:cNvSpPr>
          <p:nvPr/>
        </p:nvSpPr>
        <p:spPr bwMode="auto">
          <a:xfrm>
            <a:off x="6726942" y="4710544"/>
            <a:ext cx="1800225"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9" name="Line 11">
            <a:extLst>
              <a:ext uri="{FF2B5EF4-FFF2-40B4-BE49-F238E27FC236}">
                <a16:creationId xmlns:a16="http://schemas.microsoft.com/office/drawing/2014/main" id="{0613E86F-7FB0-4D63-834F-96D5749B7D53}"/>
              </a:ext>
            </a:extLst>
          </p:cNvPr>
          <p:cNvSpPr>
            <a:spLocks noChangeShapeType="1"/>
          </p:cNvSpPr>
          <p:nvPr/>
        </p:nvSpPr>
        <p:spPr bwMode="auto">
          <a:xfrm>
            <a:off x="3774192" y="4999469"/>
            <a:ext cx="1728788"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0" name="Line 12">
            <a:extLst>
              <a:ext uri="{FF2B5EF4-FFF2-40B4-BE49-F238E27FC236}">
                <a16:creationId xmlns:a16="http://schemas.microsoft.com/office/drawing/2014/main" id="{6BF78235-4FF0-4B0E-9C0B-48F09B1648DB}"/>
              </a:ext>
            </a:extLst>
          </p:cNvPr>
          <p:cNvSpPr>
            <a:spLocks noChangeShapeType="1"/>
          </p:cNvSpPr>
          <p:nvPr/>
        </p:nvSpPr>
        <p:spPr bwMode="auto">
          <a:xfrm>
            <a:off x="3774192" y="4710544"/>
            <a:ext cx="17272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1" name="Line 13">
            <a:extLst>
              <a:ext uri="{FF2B5EF4-FFF2-40B4-BE49-F238E27FC236}">
                <a16:creationId xmlns:a16="http://schemas.microsoft.com/office/drawing/2014/main" id="{D79AF154-528A-4D0F-97C0-AB12AC22B724}"/>
              </a:ext>
            </a:extLst>
          </p:cNvPr>
          <p:cNvSpPr>
            <a:spLocks noChangeShapeType="1"/>
          </p:cNvSpPr>
          <p:nvPr/>
        </p:nvSpPr>
        <p:spPr bwMode="auto">
          <a:xfrm flipV="1">
            <a:off x="3774192" y="4999469"/>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2" name="Line 14">
            <a:extLst>
              <a:ext uri="{FF2B5EF4-FFF2-40B4-BE49-F238E27FC236}">
                <a16:creationId xmlns:a16="http://schemas.microsoft.com/office/drawing/2014/main" id="{1DD79A6A-EC66-4030-899F-6B929EE3C430}"/>
              </a:ext>
            </a:extLst>
          </p:cNvPr>
          <p:cNvSpPr>
            <a:spLocks noChangeShapeType="1"/>
          </p:cNvSpPr>
          <p:nvPr/>
        </p:nvSpPr>
        <p:spPr bwMode="auto">
          <a:xfrm>
            <a:off x="3774192" y="3991406"/>
            <a:ext cx="0" cy="719138"/>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3" name="Line 15">
            <a:extLst>
              <a:ext uri="{FF2B5EF4-FFF2-40B4-BE49-F238E27FC236}">
                <a16:creationId xmlns:a16="http://schemas.microsoft.com/office/drawing/2014/main" id="{2C3A4F40-4D34-4D96-A5B2-AFE840835CD0}"/>
              </a:ext>
            </a:extLst>
          </p:cNvPr>
          <p:cNvSpPr>
            <a:spLocks noChangeShapeType="1"/>
          </p:cNvSpPr>
          <p:nvPr/>
        </p:nvSpPr>
        <p:spPr bwMode="auto">
          <a:xfrm flipV="1">
            <a:off x="8527167" y="3918381"/>
            <a:ext cx="0" cy="792163"/>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4" name="Line 16">
            <a:extLst>
              <a:ext uri="{FF2B5EF4-FFF2-40B4-BE49-F238E27FC236}">
                <a16:creationId xmlns:a16="http://schemas.microsoft.com/office/drawing/2014/main" id="{EFFBC89A-1A47-4DAD-A558-323528E39B3A}"/>
              </a:ext>
            </a:extLst>
          </p:cNvPr>
          <p:cNvSpPr>
            <a:spLocks noChangeShapeType="1"/>
          </p:cNvSpPr>
          <p:nvPr/>
        </p:nvSpPr>
        <p:spPr bwMode="auto">
          <a:xfrm>
            <a:off x="8527167" y="4999469"/>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05" name="Group 17">
            <a:extLst>
              <a:ext uri="{FF2B5EF4-FFF2-40B4-BE49-F238E27FC236}">
                <a16:creationId xmlns:a16="http://schemas.microsoft.com/office/drawing/2014/main" id="{A1FB2C91-09B4-422C-97D3-8CD32F1DB09F}"/>
              </a:ext>
            </a:extLst>
          </p:cNvPr>
          <p:cNvGrpSpPr>
            <a:grpSpLocks noChangeAspect="1"/>
          </p:cNvGrpSpPr>
          <p:nvPr/>
        </p:nvGrpSpPr>
        <p:grpSpPr bwMode="auto">
          <a:xfrm>
            <a:off x="5358517" y="4337481"/>
            <a:ext cx="1511300" cy="1093788"/>
            <a:chOff x="0" y="0"/>
            <a:chExt cx="576" cy="417"/>
          </a:xfrm>
        </p:grpSpPr>
        <p:sp>
          <p:nvSpPr>
            <p:cNvPr id="106" name="AutoShape 18">
              <a:extLst>
                <a:ext uri="{FF2B5EF4-FFF2-40B4-BE49-F238E27FC236}">
                  <a16:creationId xmlns:a16="http://schemas.microsoft.com/office/drawing/2014/main" id="{8D5B9358-5FCB-4C91-95EF-9AB41CBBFEEE}"/>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7" name="未知">
              <a:extLst>
                <a:ext uri="{FF2B5EF4-FFF2-40B4-BE49-F238E27FC236}">
                  <a16:creationId xmlns:a16="http://schemas.microsoft.com/office/drawing/2014/main" id="{0F6F056B-26FE-49B1-A3E8-5A7948DB49A9}"/>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8" name="未知">
              <a:extLst>
                <a:ext uri="{FF2B5EF4-FFF2-40B4-BE49-F238E27FC236}">
                  <a16:creationId xmlns:a16="http://schemas.microsoft.com/office/drawing/2014/main" id="{1B87D39A-73CD-4359-9B94-98F7BC4B849C}"/>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9" name="未知">
              <a:extLst>
                <a:ext uri="{FF2B5EF4-FFF2-40B4-BE49-F238E27FC236}">
                  <a16:creationId xmlns:a16="http://schemas.microsoft.com/office/drawing/2014/main" id="{E86FCF0A-26D5-4431-BFE3-0074CA980409}"/>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0" name="未知">
              <a:extLst>
                <a:ext uri="{FF2B5EF4-FFF2-40B4-BE49-F238E27FC236}">
                  <a16:creationId xmlns:a16="http://schemas.microsoft.com/office/drawing/2014/main" id="{DA63F8F0-85E7-4170-B55B-AF8E91EAA61B}"/>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1" name="未知">
              <a:extLst>
                <a:ext uri="{FF2B5EF4-FFF2-40B4-BE49-F238E27FC236}">
                  <a16:creationId xmlns:a16="http://schemas.microsoft.com/office/drawing/2014/main" id="{A8E2F2BE-7052-4834-BDBA-495776A610A7}"/>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 name="未知">
              <a:extLst>
                <a:ext uri="{FF2B5EF4-FFF2-40B4-BE49-F238E27FC236}">
                  <a16:creationId xmlns:a16="http://schemas.microsoft.com/office/drawing/2014/main" id="{373CD734-11E4-4203-BBB2-799419E368BE}"/>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3" name="未知">
              <a:extLst>
                <a:ext uri="{FF2B5EF4-FFF2-40B4-BE49-F238E27FC236}">
                  <a16:creationId xmlns:a16="http://schemas.microsoft.com/office/drawing/2014/main" id="{EE3739A1-4DE0-4761-BB89-010E6258A279}"/>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4" name="未知">
              <a:extLst>
                <a:ext uri="{FF2B5EF4-FFF2-40B4-BE49-F238E27FC236}">
                  <a16:creationId xmlns:a16="http://schemas.microsoft.com/office/drawing/2014/main" id="{8A9D5E1C-C305-4563-B737-78D256BD57EC}"/>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5" name="未知">
              <a:extLst>
                <a:ext uri="{FF2B5EF4-FFF2-40B4-BE49-F238E27FC236}">
                  <a16:creationId xmlns:a16="http://schemas.microsoft.com/office/drawing/2014/main" id="{A561761D-F51A-492B-B145-F1735015E2B2}"/>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6" name="未知">
              <a:extLst>
                <a:ext uri="{FF2B5EF4-FFF2-40B4-BE49-F238E27FC236}">
                  <a16:creationId xmlns:a16="http://schemas.microsoft.com/office/drawing/2014/main" id="{0482080F-F8DE-4802-93C3-87336EA74B41}"/>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7" name="未知">
              <a:extLst>
                <a:ext uri="{FF2B5EF4-FFF2-40B4-BE49-F238E27FC236}">
                  <a16:creationId xmlns:a16="http://schemas.microsoft.com/office/drawing/2014/main" id="{9243D942-BC7B-48D7-B9F5-82603D53EB62}"/>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18" name="Picture 30">
            <a:extLst>
              <a:ext uri="{FF2B5EF4-FFF2-40B4-BE49-F238E27FC236}">
                <a16:creationId xmlns:a16="http://schemas.microsoft.com/office/drawing/2014/main" id="{E7453780-EF91-417A-A1E0-2903367C0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667" y="3486581"/>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19" name="Picture 31">
            <a:extLst>
              <a:ext uri="{FF2B5EF4-FFF2-40B4-BE49-F238E27FC236}">
                <a16:creationId xmlns:a16="http://schemas.microsoft.com/office/drawing/2014/main" id="{C7E2F13E-D5DE-45A2-8937-D8B2DDFDA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667" y="4855006"/>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20" name="Picture 32">
            <a:extLst>
              <a:ext uri="{FF2B5EF4-FFF2-40B4-BE49-F238E27FC236}">
                <a16:creationId xmlns:a16="http://schemas.microsoft.com/office/drawing/2014/main" id="{4E368D4F-915E-4113-B015-AF9B3EB3E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405" y="3486581"/>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21" name="Picture 33">
            <a:extLst>
              <a:ext uri="{FF2B5EF4-FFF2-40B4-BE49-F238E27FC236}">
                <a16:creationId xmlns:a16="http://schemas.microsoft.com/office/drawing/2014/main" id="{F354E464-3ADF-4BE7-9A8A-292A25F47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992" y="4855006"/>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2" name="Text Box 34">
            <a:extLst>
              <a:ext uri="{FF2B5EF4-FFF2-40B4-BE49-F238E27FC236}">
                <a16:creationId xmlns:a16="http://schemas.microsoft.com/office/drawing/2014/main" id="{35EC21CB-0460-411B-9C9B-C07577FB743A}"/>
              </a:ext>
            </a:extLst>
          </p:cNvPr>
          <p:cNvSpPr txBox="1">
            <a:spLocks noChangeArrowheads="1"/>
          </p:cNvSpPr>
          <p:nvPr/>
        </p:nvSpPr>
        <p:spPr bwMode="auto">
          <a:xfrm>
            <a:off x="5000316" y="4390348"/>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0/1</a:t>
            </a:r>
          </a:p>
        </p:txBody>
      </p:sp>
      <p:sp>
        <p:nvSpPr>
          <p:cNvPr id="123" name="Text Box 35">
            <a:extLst>
              <a:ext uri="{FF2B5EF4-FFF2-40B4-BE49-F238E27FC236}">
                <a16:creationId xmlns:a16="http://schemas.microsoft.com/office/drawing/2014/main" id="{A79A9781-7BE2-4E72-B8FF-8C9D06FC1D14}"/>
              </a:ext>
            </a:extLst>
          </p:cNvPr>
          <p:cNvSpPr txBox="1">
            <a:spLocks noChangeArrowheads="1"/>
          </p:cNvSpPr>
          <p:nvPr/>
        </p:nvSpPr>
        <p:spPr bwMode="auto">
          <a:xfrm>
            <a:off x="4999743" y="4992826"/>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0/2</a:t>
            </a:r>
          </a:p>
        </p:txBody>
      </p:sp>
      <p:sp>
        <p:nvSpPr>
          <p:cNvPr id="124" name="Text Box 36">
            <a:extLst>
              <a:ext uri="{FF2B5EF4-FFF2-40B4-BE49-F238E27FC236}">
                <a16:creationId xmlns:a16="http://schemas.microsoft.com/office/drawing/2014/main" id="{0E588890-ADDA-4B0E-B641-AEC844F886F4}"/>
              </a:ext>
            </a:extLst>
          </p:cNvPr>
          <p:cNvSpPr txBox="1">
            <a:spLocks noChangeArrowheads="1"/>
          </p:cNvSpPr>
          <p:nvPr/>
        </p:nvSpPr>
        <p:spPr bwMode="auto">
          <a:xfrm>
            <a:off x="6726942" y="4390348"/>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0/3</a:t>
            </a:r>
          </a:p>
        </p:txBody>
      </p:sp>
      <p:sp>
        <p:nvSpPr>
          <p:cNvPr id="125" name="Text Box 37">
            <a:extLst>
              <a:ext uri="{FF2B5EF4-FFF2-40B4-BE49-F238E27FC236}">
                <a16:creationId xmlns:a16="http://schemas.microsoft.com/office/drawing/2014/main" id="{C3A6BCEE-A1D0-4271-A39F-47B394FDA303}"/>
              </a:ext>
            </a:extLst>
          </p:cNvPr>
          <p:cNvSpPr txBox="1">
            <a:spLocks noChangeArrowheads="1"/>
          </p:cNvSpPr>
          <p:nvPr/>
        </p:nvSpPr>
        <p:spPr bwMode="auto">
          <a:xfrm>
            <a:off x="6737801" y="5013554"/>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0/4</a:t>
            </a:r>
          </a:p>
        </p:txBody>
      </p:sp>
      <p:sp>
        <p:nvSpPr>
          <p:cNvPr id="126" name="Text Box 38">
            <a:extLst>
              <a:ext uri="{FF2B5EF4-FFF2-40B4-BE49-F238E27FC236}">
                <a16:creationId xmlns:a16="http://schemas.microsoft.com/office/drawing/2014/main" id="{237E11D5-4A90-4387-B7F1-6484ED6819FA}"/>
              </a:ext>
            </a:extLst>
          </p:cNvPr>
          <p:cNvSpPr txBox="1">
            <a:spLocks noChangeArrowheads="1"/>
          </p:cNvSpPr>
          <p:nvPr/>
        </p:nvSpPr>
        <p:spPr bwMode="auto">
          <a:xfrm>
            <a:off x="2804236" y="4146187"/>
            <a:ext cx="347916"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p>
        </p:txBody>
      </p:sp>
      <p:sp>
        <p:nvSpPr>
          <p:cNvPr id="127" name="Text Box 39">
            <a:extLst>
              <a:ext uri="{FF2B5EF4-FFF2-40B4-BE49-F238E27FC236}">
                <a16:creationId xmlns:a16="http://schemas.microsoft.com/office/drawing/2014/main" id="{323C2726-CE88-49FA-AADB-BEC692F3BC21}"/>
              </a:ext>
            </a:extLst>
          </p:cNvPr>
          <p:cNvSpPr txBox="1">
            <a:spLocks noChangeArrowheads="1"/>
          </p:cNvSpPr>
          <p:nvPr/>
        </p:nvSpPr>
        <p:spPr bwMode="auto">
          <a:xfrm>
            <a:off x="2798852" y="5536093"/>
            <a:ext cx="35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p>
        </p:txBody>
      </p:sp>
      <p:sp>
        <p:nvSpPr>
          <p:cNvPr id="128" name="Text Box 40">
            <a:extLst>
              <a:ext uri="{FF2B5EF4-FFF2-40B4-BE49-F238E27FC236}">
                <a16:creationId xmlns:a16="http://schemas.microsoft.com/office/drawing/2014/main" id="{64E83F9B-A443-4C78-9770-0CB51A9AC31F}"/>
              </a:ext>
            </a:extLst>
          </p:cNvPr>
          <p:cNvSpPr txBox="1">
            <a:spLocks noChangeArrowheads="1"/>
          </p:cNvSpPr>
          <p:nvPr/>
        </p:nvSpPr>
        <p:spPr bwMode="auto">
          <a:xfrm>
            <a:off x="9220767" y="4105699"/>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p>
        </p:txBody>
      </p:sp>
      <p:sp>
        <p:nvSpPr>
          <p:cNvPr id="129" name="Text Box 41">
            <a:extLst>
              <a:ext uri="{FF2B5EF4-FFF2-40B4-BE49-F238E27FC236}">
                <a16:creationId xmlns:a16="http://schemas.microsoft.com/office/drawing/2014/main" id="{5CE3E4EB-49DB-4F34-83F8-EB1B1F0D2BF8}"/>
              </a:ext>
            </a:extLst>
          </p:cNvPr>
          <p:cNvSpPr txBox="1">
            <a:spLocks noChangeArrowheads="1"/>
          </p:cNvSpPr>
          <p:nvPr/>
        </p:nvSpPr>
        <p:spPr bwMode="auto">
          <a:xfrm>
            <a:off x="9220767" y="5530355"/>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a:t>
            </a:r>
          </a:p>
        </p:txBody>
      </p:sp>
      <p:sp>
        <p:nvSpPr>
          <p:cNvPr id="131" name="Text Box 64">
            <a:extLst>
              <a:ext uri="{FF2B5EF4-FFF2-40B4-BE49-F238E27FC236}">
                <a16:creationId xmlns:a16="http://schemas.microsoft.com/office/drawing/2014/main" id="{D9CD9103-83D9-469B-BD49-46BAE1521B61}"/>
              </a:ext>
            </a:extLst>
          </p:cNvPr>
          <p:cNvSpPr txBox="1">
            <a:spLocks noChangeAspect="1" noChangeArrowheads="1"/>
          </p:cNvSpPr>
          <p:nvPr/>
        </p:nvSpPr>
        <p:spPr bwMode="auto">
          <a:xfrm>
            <a:off x="2261305" y="5888469"/>
            <a:ext cx="1384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VLAN 10</a:t>
            </a:r>
          </a:p>
        </p:txBody>
      </p:sp>
      <p:sp>
        <p:nvSpPr>
          <p:cNvPr id="132" name="Text Box 65">
            <a:extLst>
              <a:ext uri="{FF2B5EF4-FFF2-40B4-BE49-F238E27FC236}">
                <a16:creationId xmlns:a16="http://schemas.microsoft.com/office/drawing/2014/main" id="{FD4316D8-A658-4C66-9506-39BB8A2ECD7A}"/>
              </a:ext>
            </a:extLst>
          </p:cNvPr>
          <p:cNvSpPr txBox="1">
            <a:spLocks noChangeAspect="1" noChangeArrowheads="1"/>
          </p:cNvSpPr>
          <p:nvPr/>
        </p:nvSpPr>
        <p:spPr bwMode="auto">
          <a:xfrm>
            <a:off x="8814505" y="5888469"/>
            <a:ext cx="1384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VLAN 20</a:t>
            </a:r>
          </a:p>
        </p:txBody>
      </p:sp>
      <p:sp>
        <p:nvSpPr>
          <p:cNvPr id="3" name="文本框 2">
            <a:extLst>
              <a:ext uri="{FF2B5EF4-FFF2-40B4-BE49-F238E27FC236}">
                <a16:creationId xmlns:a16="http://schemas.microsoft.com/office/drawing/2014/main" id="{D22CF73C-4D2D-4873-8D90-636C5C118B9C}"/>
              </a:ext>
            </a:extLst>
          </p:cNvPr>
          <p:cNvSpPr txBox="1"/>
          <p:nvPr/>
        </p:nvSpPr>
        <p:spPr>
          <a:xfrm>
            <a:off x="2231943" y="2910511"/>
            <a:ext cx="144302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运行</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协议</a:t>
            </a:r>
          </a:p>
        </p:txBody>
      </p:sp>
      <p:sp>
        <p:nvSpPr>
          <p:cNvPr id="48" name="文本框 47">
            <a:extLst>
              <a:ext uri="{FF2B5EF4-FFF2-40B4-BE49-F238E27FC236}">
                <a16:creationId xmlns:a16="http://schemas.microsoft.com/office/drawing/2014/main" id="{02992669-3A72-4F17-A6FD-67C798F68337}"/>
              </a:ext>
            </a:extLst>
          </p:cNvPr>
          <p:cNvSpPr txBox="1"/>
          <p:nvPr/>
        </p:nvSpPr>
        <p:spPr>
          <a:xfrm>
            <a:off x="8651245" y="2894647"/>
            <a:ext cx="1599862"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运行</a:t>
            </a:r>
            <a:r>
              <a:rPr lang="en-US" altLang="zh-CN" sz="2000" dirty="0">
                <a:latin typeface="微软雅黑" panose="020B0503020204020204" pitchFamily="34" charset="-122"/>
                <a:ea typeface="微软雅黑" panose="020B0503020204020204" pitchFamily="34" charset="-122"/>
              </a:rPr>
              <a:t>IPX</a:t>
            </a:r>
            <a:r>
              <a:rPr lang="zh-CN" altLang="en-US" sz="2000" dirty="0">
                <a:latin typeface="微软雅黑" panose="020B0503020204020204" pitchFamily="34" charset="-122"/>
                <a:ea typeface="微软雅黑" panose="020B0503020204020204" pitchFamily="34" charset="-122"/>
              </a:rPr>
              <a:t>协议</a:t>
            </a:r>
          </a:p>
        </p:txBody>
      </p:sp>
      <p:graphicFrame>
        <p:nvGraphicFramePr>
          <p:cNvPr id="50" name="Group 42">
            <a:extLst>
              <a:ext uri="{FF2B5EF4-FFF2-40B4-BE49-F238E27FC236}">
                <a16:creationId xmlns:a16="http://schemas.microsoft.com/office/drawing/2014/main" id="{BF6A0B59-49D5-4448-AAAD-D2B0815BC8F2}"/>
              </a:ext>
            </a:extLst>
          </p:cNvPr>
          <p:cNvGraphicFramePr>
            <a:graphicFrameLocks noGrp="1"/>
          </p:cNvGraphicFramePr>
          <p:nvPr/>
        </p:nvGraphicFramePr>
        <p:xfrm>
          <a:off x="4741504" y="2194935"/>
          <a:ext cx="2879725" cy="1342390"/>
        </p:xfrm>
        <a:graphic>
          <a:graphicData uri="http://schemas.openxmlformats.org/drawingml/2006/table">
            <a:tbl>
              <a:tblPr/>
              <a:tblGrid>
                <a:gridCol w="1368425">
                  <a:extLst>
                    <a:ext uri="{9D8B030D-6E8A-4147-A177-3AD203B41FA5}">
                      <a16:colId xmlns:a16="http://schemas.microsoft.com/office/drawing/2014/main" val="2139839732"/>
                    </a:ext>
                  </a:extLst>
                </a:gridCol>
                <a:gridCol w="1511300">
                  <a:extLst>
                    <a:ext uri="{9D8B030D-6E8A-4147-A177-3AD203B41FA5}">
                      <a16:colId xmlns:a16="http://schemas.microsoft.com/office/drawing/2014/main" val="380892775"/>
                    </a:ext>
                  </a:extLst>
                </a:gridCol>
              </a:tblGrid>
              <a:tr h="334963">
                <a:tc gridSpan="2">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VLAN Table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141992365"/>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VLAN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Protocol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80851886"/>
                  </a:ext>
                </a:extLst>
              </a:tr>
              <a:tr h="336550">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910235261"/>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IPX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93898397"/>
                  </a:ext>
                </a:extLst>
              </a:tr>
            </a:tbl>
          </a:graphicData>
        </a:graphic>
      </p:graphicFrame>
      <p:sp>
        <p:nvSpPr>
          <p:cNvPr id="52" name="日期占位符 36">
            <a:extLst>
              <a:ext uri="{FF2B5EF4-FFF2-40B4-BE49-F238E27FC236}">
                <a16:creationId xmlns:a16="http://schemas.microsoft.com/office/drawing/2014/main" id="{1F935426-70B6-424A-8853-42BDFA878656}"/>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3" name="灯片编号占位符 38">
            <a:extLst>
              <a:ext uri="{FF2B5EF4-FFF2-40B4-BE49-F238E27FC236}">
                <a16:creationId xmlns:a16="http://schemas.microsoft.com/office/drawing/2014/main" id="{014DF593-EFEA-49F3-B135-380DAA3B861A}"/>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130</a:t>
            </a:fld>
            <a:endParaRPr kumimoji="1" lang="zh-CN" altLang="en-US" dirty="0"/>
          </a:p>
        </p:txBody>
      </p:sp>
      <p:sp>
        <p:nvSpPr>
          <p:cNvPr id="51" name="文本框 50">
            <a:extLst>
              <a:ext uri="{FF2B5EF4-FFF2-40B4-BE49-F238E27FC236}">
                <a16:creationId xmlns:a16="http://schemas.microsoft.com/office/drawing/2014/main" id="{A727A49A-85A0-494D-95EA-FC25A812035B}"/>
              </a:ext>
            </a:extLst>
          </p:cNvPr>
          <p:cNvSpPr txBox="1"/>
          <p:nvPr/>
        </p:nvSpPr>
        <p:spPr>
          <a:xfrm>
            <a:off x="4541883" y="5887688"/>
            <a:ext cx="3485396" cy="497957"/>
          </a:xfrm>
          <a:prstGeom prst="rect">
            <a:avLst/>
          </a:prstGeom>
          <a:noFill/>
        </p:spPr>
        <p:txBody>
          <a:bodyPr wrap="square" rtlCol="0">
            <a:spAutoFit/>
          </a:bodyPr>
          <a:lstStyle/>
          <a:p>
            <a:pPr marL="0" indent="0" algn="ctr">
              <a:lnSpc>
                <a:spcPct val="120000"/>
              </a:lnSpc>
              <a:buNone/>
            </a:pPr>
            <a:r>
              <a:rPr lang="zh-CN" altLang="en-US" sz="2400" kern="100" dirty="0">
                <a:solidFill>
                  <a:srgbClr val="C00000"/>
                </a:solidFill>
                <a:effectLst/>
                <a:latin typeface="微软雅黑" panose="020B0503020204020204" pitchFamily="34" charset="-122"/>
                <a:ea typeface="微软雅黑" panose="020B0503020204020204" pitchFamily="34" charset="-122"/>
              </a:rPr>
              <a:t>通常需要服务器的参与</a:t>
            </a:r>
            <a:r>
              <a:rPr lang="en-US" altLang="zh-CN" sz="2400" kern="100" dirty="0">
                <a:solidFill>
                  <a:srgbClr val="C00000"/>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8585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lang="zh-CN" altLang="zh-CN" kern="100" dirty="0">
                <a:effectLst/>
                <a:latin typeface="微软雅黑" panose="020B0503020204020204" pitchFamily="34" charset="-122"/>
                <a:ea typeface="微软雅黑" panose="020B0503020204020204" pitchFamily="34" charset="-122"/>
              </a:rPr>
              <a:t>基于</a:t>
            </a:r>
            <a:r>
              <a:rPr lang="zh-CN" altLang="en-US" kern="100" dirty="0">
                <a:latin typeface="微软雅黑" panose="020B0503020204020204" pitchFamily="34" charset="-122"/>
                <a:ea typeface="微软雅黑" panose="020B0503020204020204" pitchFamily="34" charset="-122"/>
              </a:rPr>
              <a:t>子网</a:t>
            </a:r>
            <a:r>
              <a:rPr lang="zh-CN" altLang="zh-CN" kern="100" dirty="0">
                <a:effectLst/>
                <a:latin typeface="微软雅黑" panose="020B0503020204020204" pitchFamily="34" charset="-122"/>
                <a:ea typeface="微软雅黑" panose="020B0503020204020204" pitchFamily="34" charset="-122"/>
              </a:rPr>
              <a:t>的</a:t>
            </a:r>
            <a:r>
              <a:rPr lang="en-US" altLang="zh-CN" kern="100" dirty="0">
                <a:effectLst/>
                <a:latin typeface="微软雅黑" panose="020B0503020204020204" pitchFamily="34" charset="-122"/>
                <a:ea typeface="微软雅黑" panose="020B0503020204020204" pitchFamily="34" charset="-122"/>
              </a:rPr>
              <a:t>VLAN </a:t>
            </a:r>
          </a:p>
          <a:p>
            <a:pPr>
              <a:lnSpc>
                <a:spcPct val="120000"/>
              </a:lnSpc>
            </a:pPr>
            <a:endParaRPr kumimoji="1" lang="zh-CN" altLang="en-US" dirty="0">
              <a:latin typeface="微软雅黑" panose="020B0503020204020204" pitchFamily="34" charset="-122"/>
              <a:ea typeface="微软雅黑" panose="020B0503020204020204" pitchFamily="34" charset="-122"/>
            </a:endParaRPr>
          </a:p>
          <a:p>
            <a:pPr>
              <a:lnSpc>
                <a:spcPct val="120000"/>
              </a:lnSpc>
            </a:pPr>
            <a:endParaRPr lang="en-US" altLang="zh-CN" sz="2800" dirty="0">
              <a:latin typeface="微软雅黑" panose="020B0503020204020204" pitchFamily="34" charset="-122"/>
              <a:ea typeface="微软雅黑" panose="020B0503020204020204" pitchFamily="34" charset="-122"/>
            </a:endParaRPr>
          </a:p>
        </p:txBody>
      </p:sp>
      <p:sp>
        <p:nvSpPr>
          <p:cNvPr id="90" name="Rectangle 2">
            <a:extLst>
              <a:ext uri="{FF2B5EF4-FFF2-40B4-BE49-F238E27FC236}">
                <a16:creationId xmlns:a16="http://schemas.microsoft.com/office/drawing/2014/main" id="{4120EDF0-412B-4A76-804D-FC7722F72EF1}"/>
              </a:ext>
            </a:extLst>
          </p:cNvPr>
          <p:cNvSpPr>
            <a:spLocks noChangeAspect="1" noChangeArrowheads="1"/>
          </p:cNvSpPr>
          <p:nvPr/>
        </p:nvSpPr>
        <p:spPr bwMode="auto">
          <a:xfrm>
            <a:off x="8755767" y="3130475"/>
            <a:ext cx="1354138" cy="309454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Rectangle 3">
            <a:extLst>
              <a:ext uri="{FF2B5EF4-FFF2-40B4-BE49-F238E27FC236}">
                <a16:creationId xmlns:a16="http://schemas.microsoft.com/office/drawing/2014/main" id="{FBCAEB52-A137-4FBC-B18F-A1FF6B63E278}"/>
              </a:ext>
            </a:extLst>
          </p:cNvPr>
          <p:cNvSpPr>
            <a:spLocks noChangeAspect="1" noChangeArrowheads="1"/>
          </p:cNvSpPr>
          <p:nvPr/>
        </p:nvSpPr>
        <p:spPr bwMode="auto">
          <a:xfrm>
            <a:off x="2261305" y="3130475"/>
            <a:ext cx="1354137" cy="309454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Line 5">
            <a:extLst>
              <a:ext uri="{FF2B5EF4-FFF2-40B4-BE49-F238E27FC236}">
                <a16:creationId xmlns:a16="http://schemas.microsoft.com/office/drawing/2014/main" id="{93C0E338-9693-4768-A859-460E7000FFAB}"/>
              </a:ext>
            </a:extLst>
          </p:cNvPr>
          <p:cNvSpPr>
            <a:spLocks noChangeShapeType="1"/>
          </p:cNvSpPr>
          <p:nvPr/>
        </p:nvSpPr>
        <p:spPr bwMode="auto">
          <a:xfrm>
            <a:off x="3197930" y="3991406"/>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Line 6">
            <a:extLst>
              <a:ext uri="{FF2B5EF4-FFF2-40B4-BE49-F238E27FC236}">
                <a16:creationId xmlns:a16="http://schemas.microsoft.com/office/drawing/2014/main" id="{C7567BCA-310C-4C34-BA36-3868E52559D3}"/>
              </a:ext>
            </a:extLst>
          </p:cNvPr>
          <p:cNvSpPr>
            <a:spLocks noChangeShapeType="1"/>
          </p:cNvSpPr>
          <p:nvPr/>
        </p:nvSpPr>
        <p:spPr bwMode="auto">
          <a:xfrm>
            <a:off x="3197930" y="5359831"/>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Line 7">
            <a:extLst>
              <a:ext uri="{FF2B5EF4-FFF2-40B4-BE49-F238E27FC236}">
                <a16:creationId xmlns:a16="http://schemas.microsoft.com/office/drawing/2014/main" id="{06B87F5D-49B4-47C7-B106-42AD0EA01482}"/>
              </a:ext>
            </a:extLst>
          </p:cNvPr>
          <p:cNvSpPr>
            <a:spLocks noChangeShapeType="1"/>
          </p:cNvSpPr>
          <p:nvPr/>
        </p:nvSpPr>
        <p:spPr bwMode="auto">
          <a:xfrm>
            <a:off x="8527167" y="3918381"/>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Line 8">
            <a:extLst>
              <a:ext uri="{FF2B5EF4-FFF2-40B4-BE49-F238E27FC236}">
                <a16:creationId xmlns:a16="http://schemas.microsoft.com/office/drawing/2014/main" id="{86A3DE69-4B1C-43C5-B327-03C96EBE9325}"/>
              </a:ext>
            </a:extLst>
          </p:cNvPr>
          <p:cNvSpPr>
            <a:spLocks noChangeShapeType="1"/>
          </p:cNvSpPr>
          <p:nvPr/>
        </p:nvSpPr>
        <p:spPr bwMode="auto">
          <a:xfrm>
            <a:off x="8527167" y="5359831"/>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Line 9">
            <a:extLst>
              <a:ext uri="{FF2B5EF4-FFF2-40B4-BE49-F238E27FC236}">
                <a16:creationId xmlns:a16="http://schemas.microsoft.com/office/drawing/2014/main" id="{0AFC17AA-12E8-4510-B9BB-7C93A473C692}"/>
              </a:ext>
            </a:extLst>
          </p:cNvPr>
          <p:cNvSpPr>
            <a:spLocks noChangeShapeType="1"/>
          </p:cNvSpPr>
          <p:nvPr/>
        </p:nvSpPr>
        <p:spPr bwMode="auto">
          <a:xfrm>
            <a:off x="6582480" y="4999469"/>
            <a:ext cx="19431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Line 10">
            <a:extLst>
              <a:ext uri="{FF2B5EF4-FFF2-40B4-BE49-F238E27FC236}">
                <a16:creationId xmlns:a16="http://schemas.microsoft.com/office/drawing/2014/main" id="{A3962026-00DD-4A2A-B7E8-A36FDFAB5F54}"/>
              </a:ext>
            </a:extLst>
          </p:cNvPr>
          <p:cNvSpPr>
            <a:spLocks noChangeShapeType="1"/>
          </p:cNvSpPr>
          <p:nvPr/>
        </p:nvSpPr>
        <p:spPr bwMode="auto">
          <a:xfrm>
            <a:off x="6726942" y="4710544"/>
            <a:ext cx="1800225"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Line 11">
            <a:extLst>
              <a:ext uri="{FF2B5EF4-FFF2-40B4-BE49-F238E27FC236}">
                <a16:creationId xmlns:a16="http://schemas.microsoft.com/office/drawing/2014/main" id="{0613E86F-7FB0-4D63-834F-96D5749B7D53}"/>
              </a:ext>
            </a:extLst>
          </p:cNvPr>
          <p:cNvSpPr>
            <a:spLocks noChangeShapeType="1"/>
          </p:cNvSpPr>
          <p:nvPr/>
        </p:nvSpPr>
        <p:spPr bwMode="auto">
          <a:xfrm>
            <a:off x="3774192" y="4999469"/>
            <a:ext cx="1728788"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Line 12">
            <a:extLst>
              <a:ext uri="{FF2B5EF4-FFF2-40B4-BE49-F238E27FC236}">
                <a16:creationId xmlns:a16="http://schemas.microsoft.com/office/drawing/2014/main" id="{6BF78235-4FF0-4B0E-9C0B-48F09B1648DB}"/>
              </a:ext>
            </a:extLst>
          </p:cNvPr>
          <p:cNvSpPr>
            <a:spLocks noChangeShapeType="1"/>
          </p:cNvSpPr>
          <p:nvPr/>
        </p:nvSpPr>
        <p:spPr bwMode="auto">
          <a:xfrm>
            <a:off x="3774192" y="4710544"/>
            <a:ext cx="17272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Line 13">
            <a:extLst>
              <a:ext uri="{FF2B5EF4-FFF2-40B4-BE49-F238E27FC236}">
                <a16:creationId xmlns:a16="http://schemas.microsoft.com/office/drawing/2014/main" id="{D79AF154-528A-4D0F-97C0-AB12AC22B724}"/>
              </a:ext>
            </a:extLst>
          </p:cNvPr>
          <p:cNvSpPr>
            <a:spLocks noChangeShapeType="1"/>
          </p:cNvSpPr>
          <p:nvPr/>
        </p:nvSpPr>
        <p:spPr bwMode="auto">
          <a:xfrm flipV="1">
            <a:off x="3774192" y="4999469"/>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Line 14">
            <a:extLst>
              <a:ext uri="{FF2B5EF4-FFF2-40B4-BE49-F238E27FC236}">
                <a16:creationId xmlns:a16="http://schemas.microsoft.com/office/drawing/2014/main" id="{1DD79A6A-EC66-4030-899F-6B929EE3C430}"/>
              </a:ext>
            </a:extLst>
          </p:cNvPr>
          <p:cNvSpPr>
            <a:spLocks noChangeShapeType="1"/>
          </p:cNvSpPr>
          <p:nvPr/>
        </p:nvSpPr>
        <p:spPr bwMode="auto">
          <a:xfrm>
            <a:off x="3774192" y="3991406"/>
            <a:ext cx="0" cy="719138"/>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Line 15">
            <a:extLst>
              <a:ext uri="{FF2B5EF4-FFF2-40B4-BE49-F238E27FC236}">
                <a16:creationId xmlns:a16="http://schemas.microsoft.com/office/drawing/2014/main" id="{2C3A4F40-4D34-4D96-A5B2-AFE840835CD0}"/>
              </a:ext>
            </a:extLst>
          </p:cNvPr>
          <p:cNvSpPr>
            <a:spLocks noChangeShapeType="1"/>
          </p:cNvSpPr>
          <p:nvPr/>
        </p:nvSpPr>
        <p:spPr bwMode="auto">
          <a:xfrm flipV="1">
            <a:off x="8527167" y="3918381"/>
            <a:ext cx="0" cy="792163"/>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Line 16">
            <a:extLst>
              <a:ext uri="{FF2B5EF4-FFF2-40B4-BE49-F238E27FC236}">
                <a16:creationId xmlns:a16="http://schemas.microsoft.com/office/drawing/2014/main" id="{EFFBC89A-1A47-4DAD-A558-323528E39B3A}"/>
              </a:ext>
            </a:extLst>
          </p:cNvPr>
          <p:cNvSpPr>
            <a:spLocks noChangeShapeType="1"/>
          </p:cNvSpPr>
          <p:nvPr/>
        </p:nvSpPr>
        <p:spPr bwMode="auto">
          <a:xfrm>
            <a:off x="8527167" y="4999469"/>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05" name="Group 17">
            <a:extLst>
              <a:ext uri="{FF2B5EF4-FFF2-40B4-BE49-F238E27FC236}">
                <a16:creationId xmlns:a16="http://schemas.microsoft.com/office/drawing/2014/main" id="{A1FB2C91-09B4-422C-97D3-8CD32F1DB09F}"/>
              </a:ext>
            </a:extLst>
          </p:cNvPr>
          <p:cNvGrpSpPr>
            <a:grpSpLocks noChangeAspect="1"/>
          </p:cNvGrpSpPr>
          <p:nvPr/>
        </p:nvGrpSpPr>
        <p:grpSpPr bwMode="auto">
          <a:xfrm>
            <a:off x="5358517" y="4337481"/>
            <a:ext cx="1511300" cy="1093788"/>
            <a:chOff x="0" y="0"/>
            <a:chExt cx="576" cy="417"/>
          </a:xfrm>
        </p:grpSpPr>
        <p:sp>
          <p:nvSpPr>
            <p:cNvPr id="106" name="AutoShape 18">
              <a:extLst>
                <a:ext uri="{FF2B5EF4-FFF2-40B4-BE49-F238E27FC236}">
                  <a16:creationId xmlns:a16="http://schemas.microsoft.com/office/drawing/2014/main" id="{8D5B9358-5FCB-4C91-95EF-9AB41CBBFEEE}"/>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未知">
              <a:extLst>
                <a:ext uri="{FF2B5EF4-FFF2-40B4-BE49-F238E27FC236}">
                  <a16:creationId xmlns:a16="http://schemas.microsoft.com/office/drawing/2014/main" id="{0F6F056B-26FE-49B1-A3E8-5A7948DB49A9}"/>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未知">
              <a:extLst>
                <a:ext uri="{FF2B5EF4-FFF2-40B4-BE49-F238E27FC236}">
                  <a16:creationId xmlns:a16="http://schemas.microsoft.com/office/drawing/2014/main" id="{1B87D39A-73CD-4359-9B94-98F7BC4B849C}"/>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未知">
              <a:extLst>
                <a:ext uri="{FF2B5EF4-FFF2-40B4-BE49-F238E27FC236}">
                  <a16:creationId xmlns:a16="http://schemas.microsoft.com/office/drawing/2014/main" id="{E86FCF0A-26D5-4431-BFE3-0074CA980409}"/>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未知">
              <a:extLst>
                <a:ext uri="{FF2B5EF4-FFF2-40B4-BE49-F238E27FC236}">
                  <a16:creationId xmlns:a16="http://schemas.microsoft.com/office/drawing/2014/main" id="{DA63F8F0-85E7-4170-B55B-AF8E91EAA61B}"/>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未知">
              <a:extLst>
                <a:ext uri="{FF2B5EF4-FFF2-40B4-BE49-F238E27FC236}">
                  <a16:creationId xmlns:a16="http://schemas.microsoft.com/office/drawing/2014/main" id="{A8E2F2BE-7052-4834-BDBA-495776A610A7}"/>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 name="未知">
              <a:extLst>
                <a:ext uri="{FF2B5EF4-FFF2-40B4-BE49-F238E27FC236}">
                  <a16:creationId xmlns:a16="http://schemas.microsoft.com/office/drawing/2014/main" id="{373CD734-11E4-4203-BBB2-799419E368BE}"/>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 name="未知">
              <a:extLst>
                <a:ext uri="{FF2B5EF4-FFF2-40B4-BE49-F238E27FC236}">
                  <a16:creationId xmlns:a16="http://schemas.microsoft.com/office/drawing/2014/main" id="{EE3739A1-4DE0-4761-BB89-010E6258A279}"/>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 name="未知">
              <a:extLst>
                <a:ext uri="{FF2B5EF4-FFF2-40B4-BE49-F238E27FC236}">
                  <a16:creationId xmlns:a16="http://schemas.microsoft.com/office/drawing/2014/main" id="{8A9D5E1C-C305-4563-B737-78D256BD57EC}"/>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 name="未知">
              <a:extLst>
                <a:ext uri="{FF2B5EF4-FFF2-40B4-BE49-F238E27FC236}">
                  <a16:creationId xmlns:a16="http://schemas.microsoft.com/office/drawing/2014/main" id="{A561761D-F51A-492B-B145-F1735015E2B2}"/>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未知">
              <a:extLst>
                <a:ext uri="{FF2B5EF4-FFF2-40B4-BE49-F238E27FC236}">
                  <a16:creationId xmlns:a16="http://schemas.microsoft.com/office/drawing/2014/main" id="{0482080F-F8DE-4802-93C3-87336EA74B41}"/>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未知">
              <a:extLst>
                <a:ext uri="{FF2B5EF4-FFF2-40B4-BE49-F238E27FC236}">
                  <a16:creationId xmlns:a16="http://schemas.microsoft.com/office/drawing/2014/main" id="{9243D942-BC7B-48D7-B9F5-82603D53EB62}"/>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pic>
        <p:nvPicPr>
          <p:cNvPr id="118" name="Picture 30">
            <a:extLst>
              <a:ext uri="{FF2B5EF4-FFF2-40B4-BE49-F238E27FC236}">
                <a16:creationId xmlns:a16="http://schemas.microsoft.com/office/drawing/2014/main" id="{E7453780-EF91-417A-A1E0-2903367C0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667" y="3486581"/>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19" name="Picture 31">
            <a:extLst>
              <a:ext uri="{FF2B5EF4-FFF2-40B4-BE49-F238E27FC236}">
                <a16:creationId xmlns:a16="http://schemas.microsoft.com/office/drawing/2014/main" id="{C7E2F13E-D5DE-45A2-8937-D8B2DDFDA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667" y="4855006"/>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20" name="Picture 32">
            <a:extLst>
              <a:ext uri="{FF2B5EF4-FFF2-40B4-BE49-F238E27FC236}">
                <a16:creationId xmlns:a16="http://schemas.microsoft.com/office/drawing/2014/main" id="{4E368D4F-915E-4113-B015-AF9B3EB3E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405" y="3486581"/>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21" name="Picture 33">
            <a:extLst>
              <a:ext uri="{FF2B5EF4-FFF2-40B4-BE49-F238E27FC236}">
                <a16:creationId xmlns:a16="http://schemas.microsoft.com/office/drawing/2014/main" id="{F354E464-3ADF-4BE7-9A8A-292A25F47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992" y="4855006"/>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2" name="Text Box 34">
            <a:extLst>
              <a:ext uri="{FF2B5EF4-FFF2-40B4-BE49-F238E27FC236}">
                <a16:creationId xmlns:a16="http://schemas.microsoft.com/office/drawing/2014/main" id="{35EC21CB-0460-411B-9C9B-C07577FB743A}"/>
              </a:ext>
            </a:extLst>
          </p:cNvPr>
          <p:cNvSpPr txBox="1">
            <a:spLocks noChangeArrowheads="1"/>
          </p:cNvSpPr>
          <p:nvPr/>
        </p:nvSpPr>
        <p:spPr bwMode="auto">
          <a:xfrm>
            <a:off x="5000316" y="4390348"/>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0/1</a:t>
            </a:r>
          </a:p>
        </p:txBody>
      </p:sp>
      <p:sp>
        <p:nvSpPr>
          <p:cNvPr id="123" name="Text Box 35">
            <a:extLst>
              <a:ext uri="{FF2B5EF4-FFF2-40B4-BE49-F238E27FC236}">
                <a16:creationId xmlns:a16="http://schemas.microsoft.com/office/drawing/2014/main" id="{A79A9781-7BE2-4E72-B8FF-8C9D06FC1D14}"/>
              </a:ext>
            </a:extLst>
          </p:cNvPr>
          <p:cNvSpPr txBox="1">
            <a:spLocks noChangeArrowheads="1"/>
          </p:cNvSpPr>
          <p:nvPr/>
        </p:nvSpPr>
        <p:spPr bwMode="auto">
          <a:xfrm>
            <a:off x="4999743" y="4992826"/>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0/2</a:t>
            </a:r>
          </a:p>
        </p:txBody>
      </p:sp>
      <p:sp>
        <p:nvSpPr>
          <p:cNvPr id="124" name="Text Box 36">
            <a:extLst>
              <a:ext uri="{FF2B5EF4-FFF2-40B4-BE49-F238E27FC236}">
                <a16:creationId xmlns:a16="http://schemas.microsoft.com/office/drawing/2014/main" id="{0E588890-ADDA-4B0E-B641-AEC844F886F4}"/>
              </a:ext>
            </a:extLst>
          </p:cNvPr>
          <p:cNvSpPr txBox="1">
            <a:spLocks noChangeArrowheads="1"/>
          </p:cNvSpPr>
          <p:nvPr/>
        </p:nvSpPr>
        <p:spPr bwMode="auto">
          <a:xfrm>
            <a:off x="6726942" y="4390348"/>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0/3</a:t>
            </a:r>
          </a:p>
        </p:txBody>
      </p:sp>
      <p:sp>
        <p:nvSpPr>
          <p:cNvPr id="125" name="Text Box 37">
            <a:extLst>
              <a:ext uri="{FF2B5EF4-FFF2-40B4-BE49-F238E27FC236}">
                <a16:creationId xmlns:a16="http://schemas.microsoft.com/office/drawing/2014/main" id="{C3A6BCEE-A1D0-4271-A39F-47B394FDA303}"/>
              </a:ext>
            </a:extLst>
          </p:cNvPr>
          <p:cNvSpPr txBox="1">
            <a:spLocks noChangeArrowheads="1"/>
          </p:cNvSpPr>
          <p:nvPr/>
        </p:nvSpPr>
        <p:spPr bwMode="auto">
          <a:xfrm>
            <a:off x="6737801" y="5013554"/>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0/4</a:t>
            </a:r>
          </a:p>
        </p:txBody>
      </p:sp>
      <p:sp>
        <p:nvSpPr>
          <p:cNvPr id="126" name="Text Box 38">
            <a:extLst>
              <a:ext uri="{FF2B5EF4-FFF2-40B4-BE49-F238E27FC236}">
                <a16:creationId xmlns:a16="http://schemas.microsoft.com/office/drawing/2014/main" id="{237E11D5-4A90-4387-B7F1-6484ED6819FA}"/>
              </a:ext>
            </a:extLst>
          </p:cNvPr>
          <p:cNvSpPr txBox="1">
            <a:spLocks noChangeArrowheads="1"/>
          </p:cNvSpPr>
          <p:nvPr/>
        </p:nvSpPr>
        <p:spPr bwMode="auto">
          <a:xfrm>
            <a:off x="2804236" y="4146187"/>
            <a:ext cx="347916"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p>
        </p:txBody>
      </p:sp>
      <p:sp>
        <p:nvSpPr>
          <p:cNvPr id="127" name="Text Box 39">
            <a:extLst>
              <a:ext uri="{FF2B5EF4-FFF2-40B4-BE49-F238E27FC236}">
                <a16:creationId xmlns:a16="http://schemas.microsoft.com/office/drawing/2014/main" id="{323C2726-CE88-49FA-AADB-BEC692F3BC21}"/>
              </a:ext>
            </a:extLst>
          </p:cNvPr>
          <p:cNvSpPr txBox="1">
            <a:spLocks noChangeArrowheads="1"/>
          </p:cNvSpPr>
          <p:nvPr/>
        </p:nvSpPr>
        <p:spPr bwMode="auto">
          <a:xfrm>
            <a:off x="2798852" y="5536093"/>
            <a:ext cx="35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p>
        </p:txBody>
      </p:sp>
      <p:sp>
        <p:nvSpPr>
          <p:cNvPr id="128" name="Text Box 40">
            <a:extLst>
              <a:ext uri="{FF2B5EF4-FFF2-40B4-BE49-F238E27FC236}">
                <a16:creationId xmlns:a16="http://schemas.microsoft.com/office/drawing/2014/main" id="{64E83F9B-A443-4C78-9770-0CB51A9AC31F}"/>
              </a:ext>
            </a:extLst>
          </p:cNvPr>
          <p:cNvSpPr txBox="1">
            <a:spLocks noChangeArrowheads="1"/>
          </p:cNvSpPr>
          <p:nvPr/>
        </p:nvSpPr>
        <p:spPr bwMode="auto">
          <a:xfrm>
            <a:off x="9220767" y="4105699"/>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p>
        </p:txBody>
      </p:sp>
      <p:sp>
        <p:nvSpPr>
          <p:cNvPr id="129" name="Text Box 41">
            <a:extLst>
              <a:ext uri="{FF2B5EF4-FFF2-40B4-BE49-F238E27FC236}">
                <a16:creationId xmlns:a16="http://schemas.microsoft.com/office/drawing/2014/main" id="{5CE3E4EB-49DB-4F34-83F8-EB1B1F0D2BF8}"/>
              </a:ext>
            </a:extLst>
          </p:cNvPr>
          <p:cNvSpPr txBox="1">
            <a:spLocks noChangeArrowheads="1"/>
          </p:cNvSpPr>
          <p:nvPr/>
        </p:nvSpPr>
        <p:spPr bwMode="auto">
          <a:xfrm>
            <a:off x="9220767" y="5530355"/>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p>
        </p:txBody>
      </p:sp>
      <p:sp>
        <p:nvSpPr>
          <p:cNvPr id="131" name="Text Box 64">
            <a:extLst>
              <a:ext uri="{FF2B5EF4-FFF2-40B4-BE49-F238E27FC236}">
                <a16:creationId xmlns:a16="http://schemas.microsoft.com/office/drawing/2014/main" id="{D9CD9103-83D9-469B-BD49-46BAE1521B61}"/>
              </a:ext>
            </a:extLst>
          </p:cNvPr>
          <p:cNvSpPr txBox="1">
            <a:spLocks noChangeAspect="1" noChangeArrowheads="1"/>
          </p:cNvSpPr>
          <p:nvPr/>
        </p:nvSpPr>
        <p:spPr bwMode="auto">
          <a:xfrm>
            <a:off x="2261305" y="5888469"/>
            <a:ext cx="1384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VLAN 10</a:t>
            </a:r>
          </a:p>
        </p:txBody>
      </p:sp>
      <p:sp>
        <p:nvSpPr>
          <p:cNvPr id="132" name="Text Box 65">
            <a:extLst>
              <a:ext uri="{FF2B5EF4-FFF2-40B4-BE49-F238E27FC236}">
                <a16:creationId xmlns:a16="http://schemas.microsoft.com/office/drawing/2014/main" id="{FD4316D8-A658-4C66-9506-39BB8A2ECD7A}"/>
              </a:ext>
            </a:extLst>
          </p:cNvPr>
          <p:cNvSpPr txBox="1">
            <a:spLocks noChangeAspect="1" noChangeArrowheads="1"/>
          </p:cNvSpPr>
          <p:nvPr/>
        </p:nvSpPr>
        <p:spPr bwMode="auto">
          <a:xfrm>
            <a:off x="8814505" y="5888469"/>
            <a:ext cx="1384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VLAN 20</a:t>
            </a:r>
          </a:p>
        </p:txBody>
      </p:sp>
      <p:graphicFrame>
        <p:nvGraphicFramePr>
          <p:cNvPr id="50" name="Group 42">
            <a:extLst>
              <a:ext uri="{FF2B5EF4-FFF2-40B4-BE49-F238E27FC236}">
                <a16:creationId xmlns:a16="http://schemas.microsoft.com/office/drawing/2014/main" id="{BF6A0B59-49D5-4448-AAAD-D2B0815BC8F2}"/>
              </a:ext>
            </a:extLst>
          </p:cNvPr>
          <p:cNvGraphicFramePr>
            <a:graphicFrameLocks noGrp="1"/>
          </p:cNvGraphicFramePr>
          <p:nvPr/>
        </p:nvGraphicFramePr>
        <p:xfrm>
          <a:off x="4741504" y="2194935"/>
          <a:ext cx="2879725" cy="1342390"/>
        </p:xfrm>
        <a:graphic>
          <a:graphicData uri="http://schemas.openxmlformats.org/drawingml/2006/table">
            <a:tbl>
              <a:tblPr/>
              <a:tblGrid>
                <a:gridCol w="1368425">
                  <a:extLst>
                    <a:ext uri="{9D8B030D-6E8A-4147-A177-3AD203B41FA5}">
                      <a16:colId xmlns:a16="http://schemas.microsoft.com/office/drawing/2014/main" val="2139839732"/>
                    </a:ext>
                  </a:extLst>
                </a:gridCol>
                <a:gridCol w="1511300">
                  <a:extLst>
                    <a:ext uri="{9D8B030D-6E8A-4147-A177-3AD203B41FA5}">
                      <a16:colId xmlns:a16="http://schemas.microsoft.com/office/drawing/2014/main" val="380892775"/>
                    </a:ext>
                  </a:extLst>
                </a:gridCol>
              </a:tblGrid>
              <a:tr h="334963">
                <a:tc gridSpan="2">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VLAN Table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141992365"/>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VLAN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IP子网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80851886"/>
                  </a:ext>
                </a:extLst>
              </a:tr>
              <a:tr h="336550">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172.16.1.0/24</a:t>
                      </a:r>
                      <a:endPar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910235261"/>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172.16.2.0/24</a:t>
                      </a:r>
                      <a:endPar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93898397"/>
                  </a:ext>
                </a:extLst>
              </a:tr>
            </a:tbl>
          </a:graphicData>
        </a:graphic>
      </p:graphicFrame>
      <p:sp>
        <p:nvSpPr>
          <p:cNvPr id="49" name="Text Box 38">
            <a:extLst>
              <a:ext uri="{FF2B5EF4-FFF2-40B4-BE49-F238E27FC236}">
                <a16:creationId xmlns:a16="http://schemas.microsoft.com/office/drawing/2014/main" id="{AF217CBC-264C-49B3-AFD9-ADDE89BBA4D2}"/>
              </a:ext>
            </a:extLst>
          </p:cNvPr>
          <p:cNvSpPr txBox="1">
            <a:spLocks noChangeArrowheads="1"/>
          </p:cNvSpPr>
          <p:nvPr/>
        </p:nvSpPr>
        <p:spPr bwMode="auto">
          <a:xfrm>
            <a:off x="2197011" y="3214675"/>
            <a:ext cx="15128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400" dirty="0">
                <a:latin typeface="微软雅黑" panose="020B0503020204020204" pitchFamily="34" charset="-122"/>
                <a:ea typeface="微软雅黑" panose="020B0503020204020204" pitchFamily="34" charset="-122"/>
              </a:rPr>
              <a:t>172.16.1.1</a:t>
            </a:r>
            <a:r>
              <a:rPr lang="zh-CN" altLang="zh-CN" sz="1400" dirty="0">
                <a:latin typeface="微软雅黑" panose="020B0503020204020204" pitchFamily="34" charset="-122"/>
                <a:ea typeface="微软雅黑" panose="020B0503020204020204" pitchFamily="34" charset="-122"/>
              </a:rPr>
              <a:t>/24</a:t>
            </a:r>
          </a:p>
        </p:txBody>
      </p:sp>
      <p:sp>
        <p:nvSpPr>
          <p:cNvPr id="54" name="Text Box 38">
            <a:extLst>
              <a:ext uri="{FF2B5EF4-FFF2-40B4-BE49-F238E27FC236}">
                <a16:creationId xmlns:a16="http://schemas.microsoft.com/office/drawing/2014/main" id="{C078AEB0-FC1A-41F0-BA3E-D44AA6DC7F63}"/>
              </a:ext>
            </a:extLst>
          </p:cNvPr>
          <p:cNvSpPr txBox="1">
            <a:spLocks noChangeArrowheads="1"/>
          </p:cNvSpPr>
          <p:nvPr/>
        </p:nvSpPr>
        <p:spPr bwMode="auto">
          <a:xfrm>
            <a:off x="2216336" y="4580369"/>
            <a:ext cx="15128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400" dirty="0">
                <a:latin typeface="微软雅黑" panose="020B0503020204020204" pitchFamily="34" charset="-122"/>
                <a:ea typeface="微软雅黑" panose="020B0503020204020204" pitchFamily="34" charset="-122"/>
              </a:rPr>
              <a:t>172.16.1.2</a:t>
            </a:r>
            <a:r>
              <a:rPr lang="zh-CN" altLang="zh-CN" sz="1400" dirty="0">
                <a:latin typeface="微软雅黑" panose="020B0503020204020204" pitchFamily="34" charset="-122"/>
                <a:ea typeface="微软雅黑" panose="020B0503020204020204" pitchFamily="34" charset="-122"/>
              </a:rPr>
              <a:t>/24</a:t>
            </a:r>
          </a:p>
        </p:txBody>
      </p:sp>
      <p:sp>
        <p:nvSpPr>
          <p:cNvPr id="55" name="Text Box 38">
            <a:extLst>
              <a:ext uri="{FF2B5EF4-FFF2-40B4-BE49-F238E27FC236}">
                <a16:creationId xmlns:a16="http://schemas.microsoft.com/office/drawing/2014/main" id="{0961C6FA-D7A4-4064-A22C-7AE8CE1EA9AE}"/>
              </a:ext>
            </a:extLst>
          </p:cNvPr>
          <p:cNvSpPr txBox="1">
            <a:spLocks noChangeArrowheads="1"/>
          </p:cNvSpPr>
          <p:nvPr/>
        </p:nvSpPr>
        <p:spPr bwMode="auto">
          <a:xfrm>
            <a:off x="8685917" y="3212738"/>
            <a:ext cx="15128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400" dirty="0">
                <a:latin typeface="微软雅黑" panose="020B0503020204020204" pitchFamily="34" charset="-122"/>
                <a:ea typeface="微软雅黑" panose="020B0503020204020204" pitchFamily="34" charset="-122"/>
              </a:rPr>
              <a:t>172.16.2.1</a:t>
            </a:r>
            <a:r>
              <a:rPr lang="zh-CN" altLang="zh-CN" sz="1400" dirty="0">
                <a:latin typeface="微软雅黑" panose="020B0503020204020204" pitchFamily="34" charset="-122"/>
                <a:ea typeface="微软雅黑" panose="020B0503020204020204" pitchFamily="34" charset="-122"/>
              </a:rPr>
              <a:t>/24</a:t>
            </a:r>
          </a:p>
        </p:txBody>
      </p:sp>
      <p:sp>
        <p:nvSpPr>
          <p:cNvPr id="56" name="Text Box 38">
            <a:extLst>
              <a:ext uri="{FF2B5EF4-FFF2-40B4-BE49-F238E27FC236}">
                <a16:creationId xmlns:a16="http://schemas.microsoft.com/office/drawing/2014/main" id="{8D3409C0-5B98-4EDC-B0F3-98BA213C0FF8}"/>
              </a:ext>
            </a:extLst>
          </p:cNvPr>
          <p:cNvSpPr txBox="1">
            <a:spLocks noChangeArrowheads="1"/>
          </p:cNvSpPr>
          <p:nvPr/>
        </p:nvSpPr>
        <p:spPr bwMode="auto">
          <a:xfrm>
            <a:off x="8694846" y="4583551"/>
            <a:ext cx="15128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400" dirty="0">
                <a:latin typeface="微软雅黑" panose="020B0503020204020204" pitchFamily="34" charset="-122"/>
                <a:ea typeface="微软雅黑" panose="020B0503020204020204" pitchFamily="34" charset="-122"/>
              </a:rPr>
              <a:t>172.16.2.2</a:t>
            </a:r>
            <a:r>
              <a:rPr lang="zh-CN" altLang="zh-CN" sz="1400" dirty="0">
                <a:latin typeface="微软雅黑" panose="020B0503020204020204" pitchFamily="34" charset="-122"/>
                <a:ea typeface="微软雅黑" panose="020B0503020204020204" pitchFamily="34" charset="-122"/>
              </a:rPr>
              <a:t>/24</a:t>
            </a:r>
          </a:p>
        </p:txBody>
      </p:sp>
      <p:sp>
        <p:nvSpPr>
          <p:cNvPr id="57" name="日期占位符 36">
            <a:extLst>
              <a:ext uri="{FF2B5EF4-FFF2-40B4-BE49-F238E27FC236}">
                <a16:creationId xmlns:a16="http://schemas.microsoft.com/office/drawing/2014/main" id="{94458B4F-817C-49DB-9531-D4C391A98C2F}"/>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8" name="灯片编号占位符 38">
            <a:extLst>
              <a:ext uri="{FF2B5EF4-FFF2-40B4-BE49-F238E27FC236}">
                <a16:creationId xmlns:a16="http://schemas.microsoft.com/office/drawing/2014/main" id="{A16B5D23-BC13-4208-918A-6E1DA7DF13E4}"/>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131</a:t>
            </a:fld>
            <a:endParaRPr kumimoji="1" lang="zh-CN" altLang="en-US" dirty="0"/>
          </a:p>
        </p:txBody>
      </p:sp>
      <p:sp>
        <p:nvSpPr>
          <p:cNvPr id="52" name="文本框 51">
            <a:extLst>
              <a:ext uri="{FF2B5EF4-FFF2-40B4-BE49-F238E27FC236}">
                <a16:creationId xmlns:a16="http://schemas.microsoft.com/office/drawing/2014/main" id="{099A37D6-2579-46D2-8FC8-E94FEBF90B0C}"/>
              </a:ext>
            </a:extLst>
          </p:cNvPr>
          <p:cNvSpPr txBox="1"/>
          <p:nvPr/>
        </p:nvSpPr>
        <p:spPr>
          <a:xfrm>
            <a:off x="4145118" y="5907349"/>
            <a:ext cx="4221565" cy="497957"/>
          </a:xfrm>
          <a:prstGeom prst="rect">
            <a:avLst/>
          </a:prstGeom>
          <a:noFill/>
        </p:spPr>
        <p:txBody>
          <a:bodyPr wrap="square" rtlCol="0">
            <a:spAutoFit/>
          </a:bodyPr>
          <a:lstStyle/>
          <a:p>
            <a:pPr marL="0" indent="0" algn="ctr">
              <a:lnSpc>
                <a:spcPct val="120000"/>
              </a:lnSpc>
              <a:buNone/>
            </a:pPr>
            <a:r>
              <a:rPr lang="zh-CN" altLang="en-US" sz="2400" kern="100" dirty="0">
                <a:solidFill>
                  <a:srgbClr val="C00000"/>
                </a:solidFill>
                <a:latin typeface="微软雅黑" panose="020B0503020204020204" pitchFamily="34" charset="-122"/>
                <a:ea typeface="微软雅黑" panose="020B0503020204020204" pitchFamily="34" charset="-122"/>
              </a:rPr>
              <a:t>一个子网就是一个</a:t>
            </a:r>
            <a:r>
              <a:rPr lang="en-US" altLang="zh-CN" sz="2400" kern="100" dirty="0">
                <a:solidFill>
                  <a:srgbClr val="C00000"/>
                </a:solidFill>
                <a:latin typeface="微软雅黑" panose="020B0503020204020204" pitchFamily="34" charset="-122"/>
                <a:ea typeface="微软雅黑" panose="020B0503020204020204" pitchFamily="34" charset="-122"/>
              </a:rPr>
              <a:t>VLAN</a:t>
            </a:r>
            <a:endParaRPr lang="en-US" altLang="zh-CN" sz="2400" kern="100" dirty="0">
              <a:solidFill>
                <a:srgbClr val="C0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20985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zh-CN" altLang="en-US" dirty="0"/>
              <a:t>如何</a:t>
            </a:r>
            <a:r>
              <a:rPr kumimoji="1" lang="zh-CN" altLang="zh-CN" dirty="0"/>
              <a:t>区分不同VLAN的</a:t>
            </a:r>
            <a:r>
              <a:rPr kumimoji="1" lang="zh-CN" altLang="en-US" dirty="0"/>
              <a:t>数据</a:t>
            </a:r>
            <a:r>
              <a:rPr kumimoji="1" lang="zh-CN" altLang="zh-CN" dirty="0"/>
              <a:t>帧</a:t>
            </a:r>
            <a:r>
              <a:rPr kumimoji="1" lang="zh-CN" altLang="en-US" dirty="0"/>
              <a:t>？</a:t>
            </a:r>
            <a:endParaRPr kumimoji="1" lang="en-US" altLang="zh-CN" dirty="0"/>
          </a:p>
          <a:p>
            <a:pPr lvl="1">
              <a:lnSpc>
                <a:spcPct val="120000"/>
              </a:lnSpc>
            </a:pPr>
            <a:r>
              <a:rPr lang="zh-CN" altLang="en-US" dirty="0"/>
              <a:t>在数据</a:t>
            </a:r>
            <a:r>
              <a:rPr lang="zh-CN" altLang="zh-CN" dirty="0"/>
              <a:t>帧</a:t>
            </a:r>
            <a:r>
              <a:rPr lang="zh-CN" altLang="en-US" dirty="0"/>
              <a:t>中携带</a:t>
            </a:r>
            <a:r>
              <a:rPr lang="en-US" altLang="zh-CN" dirty="0"/>
              <a:t>VLAN</a:t>
            </a:r>
            <a:r>
              <a:rPr lang="zh-CN" altLang="en-US" dirty="0"/>
              <a:t>标记；</a:t>
            </a:r>
            <a:endParaRPr lang="en-US" altLang="zh-CN" dirty="0"/>
          </a:p>
          <a:p>
            <a:pPr lvl="1">
              <a:lnSpc>
                <a:spcPct val="120000"/>
              </a:lnSpc>
            </a:pPr>
            <a:r>
              <a:rPr lang="en-US" altLang="zh-CN" dirty="0"/>
              <a:t>VLAN </a:t>
            </a:r>
            <a:r>
              <a:rPr lang="zh-CN" altLang="en-US" dirty="0"/>
              <a:t>标记由交换机添加</a:t>
            </a:r>
            <a:r>
              <a:rPr lang="en-US" altLang="zh-CN" dirty="0"/>
              <a:t>/</a:t>
            </a:r>
            <a:r>
              <a:rPr lang="zh-CN" altLang="en-US" dirty="0"/>
              <a:t>剥除，对终端站点透明；</a:t>
            </a:r>
          </a:p>
          <a:p>
            <a:pPr lvl="1">
              <a:lnSpc>
                <a:spcPct val="120000"/>
              </a:lnSpc>
            </a:pPr>
            <a:endParaRPr lang="zh-CN" altLang="zh-CN" sz="2000" dirty="0"/>
          </a:p>
        </p:txBody>
      </p:sp>
      <p:sp>
        <p:nvSpPr>
          <p:cNvPr id="49" name="日期占位符 36">
            <a:extLst>
              <a:ext uri="{FF2B5EF4-FFF2-40B4-BE49-F238E27FC236}">
                <a16:creationId xmlns:a16="http://schemas.microsoft.com/office/drawing/2014/main" id="{5BC28BA7-E999-4F91-A3C0-4F1C6406ABB2}"/>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0" name="灯片编号占位符 38">
            <a:extLst>
              <a:ext uri="{FF2B5EF4-FFF2-40B4-BE49-F238E27FC236}">
                <a16:creationId xmlns:a16="http://schemas.microsoft.com/office/drawing/2014/main" id="{156FECCA-8DD7-4EEF-BDD2-CDF977C6998C}"/>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132</a:t>
            </a:fld>
            <a:endParaRPr kumimoji="1" lang="zh-CN" altLang="en-US" dirty="0"/>
          </a:p>
        </p:txBody>
      </p:sp>
      <p:pic>
        <p:nvPicPr>
          <p:cNvPr id="3" name="图片 2">
            <a:extLst>
              <a:ext uri="{FF2B5EF4-FFF2-40B4-BE49-F238E27FC236}">
                <a16:creationId xmlns:a16="http://schemas.microsoft.com/office/drawing/2014/main" id="{540D0B44-DE2E-4868-8F38-FFDF293B318F}"/>
              </a:ext>
            </a:extLst>
          </p:cNvPr>
          <p:cNvPicPr>
            <a:picLocks noChangeAspect="1"/>
          </p:cNvPicPr>
          <p:nvPr/>
        </p:nvPicPr>
        <p:blipFill rotWithShape="1">
          <a:blip r:embed="rId3"/>
          <a:srcRect t="6992"/>
          <a:stretch/>
        </p:blipFill>
        <p:spPr>
          <a:xfrm>
            <a:off x="1139342" y="3142594"/>
            <a:ext cx="9675802" cy="3237718"/>
          </a:xfrm>
          <a:prstGeom prst="rect">
            <a:avLst/>
          </a:prstGeom>
        </p:spPr>
      </p:pic>
    </p:spTree>
    <p:extLst>
      <p:ext uri="{BB962C8B-B14F-4D97-AF65-F5344CB8AC3E}">
        <p14:creationId xmlns:p14="http://schemas.microsoft.com/office/powerpoint/2010/main" val="31732944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199" y="1417272"/>
            <a:ext cx="10702159" cy="5131205"/>
          </a:xfrm>
          <a:ln>
            <a:noFill/>
          </a:ln>
        </p:spPr>
        <p:txBody>
          <a:bodyPr>
            <a:normAutofit/>
          </a:bodyPr>
          <a:lstStyle/>
          <a:p>
            <a:pPr>
              <a:lnSpc>
                <a:spcPct val="120000"/>
              </a:lnSpc>
            </a:pPr>
            <a:r>
              <a:rPr lang="zh-CN" altLang="en-US" dirty="0"/>
              <a:t>帧标记标准：</a:t>
            </a:r>
            <a:r>
              <a:rPr lang="en-US" altLang="zh-CN" dirty="0"/>
              <a:t>IEEE802.1Q</a:t>
            </a:r>
          </a:p>
          <a:p>
            <a:pPr lvl="1">
              <a:lnSpc>
                <a:spcPct val="120000"/>
              </a:lnSpc>
            </a:pPr>
            <a:r>
              <a:rPr lang="zh-CN" altLang="en-US" dirty="0"/>
              <a:t>带</a:t>
            </a:r>
            <a:r>
              <a:rPr lang="en-US" altLang="zh-CN" dirty="0"/>
              <a:t>VLAN</a:t>
            </a:r>
            <a:r>
              <a:rPr lang="zh-CN" altLang="en-US" dirty="0"/>
              <a:t>标记的帧称为</a:t>
            </a:r>
            <a:r>
              <a:rPr lang="zh-CN" altLang="en-US" dirty="0">
                <a:solidFill>
                  <a:srgbClr val="C00000"/>
                </a:solidFill>
              </a:rPr>
              <a:t>标记帧</a:t>
            </a:r>
            <a:r>
              <a:rPr lang="zh-CN" altLang="en-US" dirty="0"/>
              <a:t>（</a:t>
            </a:r>
            <a:r>
              <a:rPr lang="en-US" altLang="zh-CN" dirty="0"/>
              <a:t>Tagged Frame</a:t>
            </a:r>
            <a:r>
              <a:rPr lang="zh-CN" altLang="en-US" dirty="0"/>
              <a:t>）</a:t>
            </a:r>
            <a:endParaRPr lang="en-US" altLang="zh-CN" dirty="0"/>
          </a:p>
          <a:p>
            <a:pPr lvl="1">
              <a:lnSpc>
                <a:spcPct val="120000"/>
              </a:lnSpc>
            </a:pPr>
            <a:r>
              <a:rPr lang="zh-CN" altLang="en-US" dirty="0"/>
              <a:t>不携带</a:t>
            </a:r>
            <a:r>
              <a:rPr lang="en-US" altLang="zh-CN" dirty="0"/>
              <a:t>VLAN</a:t>
            </a:r>
            <a:r>
              <a:rPr lang="zh-CN" altLang="en-US" dirty="0"/>
              <a:t>标记的普通以太网帧称为</a:t>
            </a:r>
            <a:r>
              <a:rPr lang="zh-CN" altLang="en-US" dirty="0">
                <a:solidFill>
                  <a:srgbClr val="C00000"/>
                </a:solidFill>
              </a:rPr>
              <a:t>无标记帧</a:t>
            </a:r>
            <a:r>
              <a:rPr lang="zh-CN" altLang="en-US" dirty="0"/>
              <a:t>（</a:t>
            </a:r>
            <a:r>
              <a:rPr lang="en-US" altLang="zh-CN" dirty="0"/>
              <a:t>Untagged Frame</a:t>
            </a:r>
            <a:r>
              <a:rPr lang="zh-CN" altLang="en-US" dirty="0"/>
              <a:t>）</a:t>
            </a:r>
            <a:endParaRPr lang="en-US" altLang="zh-CN" dirty="0"/>
          </a:p>
        </p:txBody>
      </p:sp>
      <p:sp>
        <p:nvSpPr>
          <p:cNvPr id="38" name="Rectangle 45">
            <a:extLst>
              <a:ext uri="{FF2B5EF4-FFF2-40B4-BE49-F238E27FC236}">
                <a16:creationId xmlns:a16="http://schemas.microsoft.com/office/drawing/2014/main" id="{07FF10DF-1CD5-4058-9C39-AC4A4BAA4A4A}"/>
              </a:ext>
            </a:extLst>
          </p:cNvPr>
          <p:cNvSpPr>
            <a:spLocks noChangeArrowheads="1"/>
          </p:cNvSpPr>
          <p:nvPr/>
        </p:nvSpPr>
        <p:spPr bwMode="auto">
          <a:xfrm>
            <a:off x="3778523" y="5077490"/>
            <a:ext cx="5483225" cy="669925"/>
          </a:xfrm>
          <a:prstGeom prst="rect">
            <a:avLst/>
          </a:prstGeom>
          <a:solidFill>
            <a:srgbClr val="CCECFF"/>
          </a:solidFill>
          <a:ln w="19050">
            <a:solidFill>
              <a:schemeClr val="tx2"/>
            </a:solidFill>
            <a:miter lim="800000"/>
            <a:headEnd/>
            <a:tailEnd/>
          </a:ln>
          <a:effectLst>
            <a:outerShdw dist="35921" dir="2700000" algn="ctr" rotWithShape="0">
              <a:schemeClr val="bg2"/>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Tahoma" panose="020B0604030504040204" pitchFamily="34" charset="0"/>
            </a:endParaRPr>
          </a:p>
        </p:txBody>
      </p:sp>
      <p:sp>
        <p:nvSpPr>
          <p:cNvPr id="40" name="Rectangle 47">
            <a:extLst>
              <a:ext uri="{FF2B5EF4-FFF2-40B4-BE49-F238E27FC236}">
                <a16:creationId xmlns:a16="http://schemas.microsoft.com/office/drawing/2014/main" id="{7B05F7ED-2A02-412E-900F-C8CE372D7230}"/>
              </a:ext>
            </a:extLst>
          </p:cNvPr>
          <p:cNvSpPr>
            <a:spLocks noChangeArrowheads="1"/>
          </p:cNvSpPr>
          <p:nvPr/>
        </p:nvSpPr>
        <p:spPr bwMode="auto">
          <a:xfrm>
            <a:off x="9935173" y="3836065"/>
            <a:ext cx="6381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b="0" dirty="0">
                <a:solidFill>
                  <a:srgbClr val="333399"/>
                </a:solidFill>
                <a:ea typeface="黑体" panose="02010609060101010101" pitchFamily="49" charset="-122"/>
              </a:rPr>
              <a:t>字节</a:t>
            </a:r>
          </a:p>
        </p:txBody>
      </p:sp>
      <p:sp>
        <p:nvSpPr>
          <p:cNvPr id="41" name="Rectangle 48">
            <a:extLst>
              <a:ext uri="{FF2B5EF4-FFF2-40B4-BE49-F238E27FC236}">
                <a16:creationId xmlns:a16="http://schemas.microsoft.com/office/drawing/2014/main" id="{56FA5F55-106D-454F-9C9C-3574CDD9775E}"/>
              </a:ext>
            </a:extLst>
          </p:cNvPr>
          <p:cNvSpPr>
            <a:spLocks noChangeArrowheads="1"/>
          </p:cNvSpPr>
          <p:nvPr/>
        </p:nvSpPr>
        <p:spPr bwMode="auto">
          <a:xfrm>
            <a:off x="3768998" y="3823365"/>
            <a:ext cx="29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ea typeface="黑体" panose="02010609060101010101" pitchFamily="49" charset="-122"/>
              </a:rPr>
              <a:t>6</a:t>
            </a:r>
          </a:p>
        </p:txBody>
      </p:sp>
      <p:sp>
        <p:nvSpPr>
          <p:cNvPr id="42" name="Rectangle 49">
            <a:extLst>
              <a:ext uri="{FF2B5EF4-FFF2-40B4-BE49-F238E27FC236}">
                <a16:creationId xmlns:a16="http://schemas.microsoft.com/office/drawing/2014/main" id="{3B5B6BC5-8431-4ADE-B4A8-AC35074ABFBE}"/>
              </a:ext>
            </a:extLst>
          </p:cNvPr>
          <p:cNvSpPr>
            <a:spLocks noChangeArrowheads="1"/>
          </p:cNvSpPr>
          <p:nvPr/>
        </p:nvSpPr>
        <p:spPr bwMode="auto">
          <a:xfrm>
            <a:off x="4731023" y="3823365"/>
            <a:ext cx="29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ea typeface="黑体" panose="02010609060101010101" pitchFamily="49" charset="-122"/>
              </a:rPr>
              <a:t>6</a:t>
            </a:r>
          </a:p>
        </p:txBody>
      </p:sp>
      <p:sp>
        <p:nvSpPr>
          <p:cNvPr id="44" name="Rectangle 50">
            <a:extLst>
              <a:ext uri="{FF2B5EF4-FFF2-40B4-BE49-F238E27FC236}">
                <a16:creationId xmlns:a16="http://schemas.microsoft.com/office/drawing/2014/main" id="{CD0F8489-0532-470F-BAD1-1833742A718A}"/>
              </a:ext>
            </a:extLst>
          </p:cNvPr>
          <p:cNvSpPr>
            <a:spLocks noChangeArrowheads="1"/>
          </p:cNvSpPr>
          <p:nvPr/>
        </p:nvSpPr>
        <p:spPr bwMode="auto">
          <a:xfrm>
            <a:off x="6701110" y="3823365"/>
            <a:ext cx="29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ea typeface="黑体" panose="02010609060101010101" pitchFamily="49" charset="-122"/>
              </a:rPr>
              <a:t>2</a:t>
            </a:r>
          </a:p>
        </p:txBody>
      </p:sp>
      <p:sp>
        <p:nvSpPr>
          <p:cNvPr id="45" name="Rectangle 51">
            <a:extLst>
              <a:ext uri="{FF2B5EF4-FFF2-40B4-BE49-F238E27FC236}">
                <a16:creationId xmlns:a16="http://schemas.microsoft.com/office/drawing/2014/main" id="{26D97E3F-F373-496E-989A-F52E3B3130FD}"/>
              </a:ext>
            </a:extLst>
          </p:cNvPr>
          <p:cNvSpPr>
            <a:spLocks noChangeArrowheads="1"/>
          </p:cNvSpPr>
          <p:nvPr/>
        </p:nvSpPr>
        <p:spPr bwMode="auto">
          <a:xfrm>
            <a:off x="7755210" y="3823365"/>
            <a:ext cx="11049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ea typeface="黑体" panose="02010609060101010101" pitchFamily="49" charset="-122"/>
              </a:rPr>
              <a:t>46 ~ 1500</a:t>
            </a:r>
          </a:p>
        </p:txBody>
      </p:sp>
      <p:sp>
        <p:nvSpPr>
          <p:cNvPr id="46" name="Rectangle 52">
            <a:extLst>
              <a:ext uri="{FF2B5EF4-FFF2-40B4-BE49-F238E27FC236}">
                <a16:creationId xmlns:a16="http://schemas.microsoft.com/office/drawing/2014/main" id="{8F0719BE-286A-4874-AB44-D4F498F11276}"/>
              </a:ext>
            </a:extLst>
          </p:cNvPr>
          <p:cNvSpPr>
            <a:spLocks noChangeArrowheads="1"/>
          </p:cNvSpPr>
          <p:nvPr/>
        </p:nvSpPr>
        <p:spPr bwMode="auto">
          <a:xfrm>
            <a:off x="9574485" y="3823365"/>
            <a:ext cx="29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ea typeface="黑体" panose="02010609060101010101" pitchFamily="49" charset="-122"/>
              </a:rPr>
              <a:t>4</a:t>
            </a:r>
          </a:p>
        </p:txBody>
      </p:sp>
      <p:sp>
        <p:nvSpPr>
          <p:cNvPr id="47" name="Line 53">
            <a:extLst>
              <a:ext uri="{FF2B5EF4-FFF2-40B4-BE49-F238E27FC236}">
                <a16:creationId xmlns:a16="http://schemas.microsoft.com/office/drawing/2014/main" id="{25829592-E163-4249-A644-19580F93D65D}"/>
              </a:ext>
            </a:extLst>
          </p:cNvPr>
          <p:cNvSpPr>
            <a:spLocks noChangeShapeType="1"/>
          </p:cNvSpPr>
          <p:nvPr/>
        </p:nvSpPr>
        <p:spPr bwMode="auto">
          <a:xfrm>
            <a:off x="3353073" y="4378990"/>
            <a:ext cx="577215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48" name="Group 54">
            <a:extLst>
              <a:ext uri="{FF2B5EF4-FFF2-40B4-BE49-F238E27FC236}">
                <a16:creationId xmlns:a16="http://schemas.microsoft.com/office/drawing/2014/main" id="{237D4DB6-8274-4190-83B2-48567F6CBC33}"/>
              </a:ext>
            </a:extLst>
          </p:cNvPr>
          <p:cNvGrpSpPr>
            <a:grpSpLocks/>
          </p:cNvGrpSpPr>
          <p:nvPr/>
        </p:nvGrpSpPr>
        <p:grpSpPr bwMode="auto">
          <a:xfrm>
            <a:off x="6697934" y="4161500"/>
            <a:ext cx="1020339" cy="444109"/>
            <a:chOff x="2494" y="1932"/>
            <a:chExt cx="713" cy="319"/>
          </a:xfrm>
        </p:grpSpPr>
        <p:sp>
          <p:nvSpPr>
            <p:cNvPr id="49" name="Rectangle 55">
              <a:extLst>
                <a:ext uri="{FF2B5EF4-FFF2-40B4-BE49-F238E27FC236}">
                  <a16:creationId xmlns:a16="http://schemas.microsoft.com/office/drawing/2014/main" id="{5C818B17-D0C1-4E10-AD75-0C949C27FF04}"/>
                </a:ext>
              </a:extLst>
            </p:cNvPr>
            <p:cNvSpPr>
              <a:spLocks noChangeArrowheads="1"/>
            </p:cNvSpPr>
            <p:nvPr/>
          </p:nvSpPr>
          <p:spPr bwMode="auto">
            <a:xfrm>
              <a:off x="2513" y="1932"/>
              <a:ext cx="658" cy="2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微软雅黑" panose="020B0503020204020204" pitchFamily="34" charset="-122"/>
                <a:ea typeface="微软雅黑" panose="020B0503020204020204" pitchFamily="34" charset="-122"/>
              </a:endParaRPr>
            </a:p>
          </p:txBody>
        </p:sp>
        <p:sp>
          <p:nvSpPr>
            <p:cNvPr id="50" name="Rectangle 56">
              <a:extLst>
                <a:ext uri="{FF2B5EF4-FFF2-40B4-BE49-F238E27FC236}">
                  <a16:creationId xmlns:a16="http://schemas.microsoft.com/office/drawing/2014/main" id="{EA15C6B4-59FD-4DA2-BB90-7C75658EECBE}"/>
                </a:ext>
              </a:extLst>
            </p:cNvPr>
            <p:cNvSpPr>
              <a:spLocks noChangeArrowheads="1"/>
            </p:cNvSpPr>
            <p:nvPr/>
          </p:nvSpPr>
          <p:spPr bwMode="auto">
            <a:xfrm>
              <a:off x="2494" y="1988"/>
              <a:ext cx="713"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latin typeface="微软雅黑" panose="020B0503020204020204" pitchFamily="34" charset="-122"/>
                  <a:ea typeface="微软雅黑" panose="020B0503020204020204" pitchFamily="34" charset="-122"/>
                </a:rPr>
                <a:t>MAC </a:t>
              </a:r>
              <a:r>
                <a:rPr lang="zh-CN" altLang="en-US" sz="1800" b="0">
                  <a:solidFill>
                    <a:srgbClr val="333399"/>
                  </a:solidFill>
                  <a:latin typeface="微软雅黑" panose="020B0503020204020204" pitchFamily="34" charset="-122"/>
                  <a:ea typeface="微软雅黑" panose="020B0503020204020204" pitchFamily="34" charset="-122"/>
                </a:rPr>
                <a:t>帧</a:t>
              </a:r>
            </a:p>
          </p:txBody>
        </p:sp>
      </p:grpSp>
      <p:sp>
        <p:nvSpPr>
          <p:cNvPr id="54" name="Rectangle 57">
            <a:extLst>
              <a:ext uri="{FF2B5EF4-FFF2-40B4-BE49-F238E27FC236}">
                <a16:creationId xmlns:a16="http://schemas.microsoft.com/office/drawing/2014/main" id="{15E85255-32D2-4993-BF41-4DE48D996B21}"/>
              </a:ext>
            </a:extLst>
          </p:cNvPr>
          <p:cNvSpPr>
            <a:spLocks noChangeArrowheads="1"/>
          </p:cNvSpPr>
          <p:nvPr/>
        </p:nvSpPr>
        <p:spPr bwMode="auto">
          <a:xfrm>
            <a:off x="3348310" y="4144040"/>
            <a:ext cx="6746875" cy="401637"/>
          </a:xfrm>
          <a:prstGeom prst="rect">
            <a:avLst/>
          </a:prstGeom>
          <a:solidFill>
            <a:schemeClr val="bg1"/>
          </a:solidFill>
          <a:ln w="19050">
            <a:solidFill>
              <a:schemeClr val="tx2"/>
            </a:solidFill>
            <a:miter lim="800000"/>
            <a:headEnd/>
            <a:tailEnd/>
          </a:ln>
          <a:effectLst>
            <a:outerShdw dist="35921" dir="2700000" algn="ctr" rotWithShape="0">
              <a:schemeClr val="bg2"/>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微软雅黑" panose="020B0503020204020204" pitchFamily="34" charset="-122"/>
              <a:ea typeface="微软雅黑" panose="020B0503020204020204" pitchFamily="34" charset="-122"/>
            </a:endParaRPr>
          </a:p>
        </p:txBody>
      </p:sp>
      <p:sp>
        <p:nvSpPr>
          <p:cNvPr id="55" name="Freeform 58">
            <a:extLst>
              <a:ext uri="{FF2B5EF4-FFF2-40B4-BE49-F238E27FC236}">
                <a16:creationId xmlns:a16="http://schemas.microsoft.com/office/drawing/2014/main" id="{0F4C61F3-BC31-4F72-A4BD-2BD864B003D4}"/>
              </a:ext>
            </a:extLst>
          </p:cNvPr>
          <p:cNvSpPr>
            <a:spLocks/>
          </p:cNvSpPr>
          <p:nvPr/>
        </p:nvSpPr>
        <p:spPr bwMode="auto">
          <a:xfrm>
            <a:off x="3813448" y="4564727"/>
            <a:ext cx="5411787" cy="501650"/>
          </a:xfrm>
          <a:custGeom>
            <a:avLst/>
            <a:gdLst>
              <a:gd name="T0" fmla="*/ 2147483646 w 3784"/>
              <a:gd name="T1" fmla="*/ 2147483646 h 360"/>
              <a:gd name="T2" fmla="*/ 2147483646 w 3784"/>
              <a:gd name="T3" fmla="*/ 0 h 360"/>
              <a:gd name="T4" fmla="*/ 2147483646 w 3784"/>
              <a:gd name="T5" fmla="*/ 2147483646 h 360"/>
              <a:gd name="T6" fmla="*/ 0 w 3784"/>
              <a:gd name="T7" fmla="*/ 2147483646 h 360"/>
              <a:gd name="T8" fmla="*/ 2147483646 w 3784"/>
              <a:gd name="T9" fmla="*/ 2147483646 h 360"/>
              <a:gd name="T10" fmla="*/ 0 60000 65536"/>
              <a:gd name="T11" fmla="*/ 0 60000 65536"/>
              <a:gd name="T12" fmla="*/ 0 60000 65536"/>
              <a:gd name="T13" fmla="*/ 0 60000 65536"/>
              <a:gd name="T14" fmla="*/ 0 60000 65536"/>
              <a:gd name="T15" fmla="*/ 0 w 3784"/>
              <a:gd name="T16" fmla="*/ 0 h 360"/>
              <a:gd name="T17" fmla="*/ 3784 w 3784"/>
              <a:gd name="T18" fmla="*/ 360 h 360"/>
            </a:gdLst>
            <a:ahLst/>
            <a:cxnLst>
              <a:cxn ang="T10">
                <a:pos x="T0" y="T1"/>
              </a:cxn>
              <a:cxn ang="T11">
                <a:pos x="T2" y="T3"/>
              </a:cxn>
              <a:cxn ang="T12">
                <a:pos x="T4" y="T5"/>
              </a:cxn>
              <a:cxn ang="T13">
                <a:pos x="T6" y="T7"/>
              </a:cxn>
              <a:cxn ang="T14">
                <a:pos x="T8" y="T9"/>
              </a:cxn>
            </a:cxnLst>
            <a:rect l="T15" t="T16" r="T17" b="T18"/>
            <a:pathLst>
              <a:path w="3784" h="360">
                <a:moveTo>
                  <a:pt x="1100" y="4"/>
                </a:moveTo>
                <a:lnTo>
                  <a:pt x="1800" y="0"/>
                </a:lnTo>
                <a:lnTo>
                  <a:pt x="3784" y="360"/>
                </a:lnTo>
                <a:lnTo>
                  <a:pt x="0" y="360"/>
                </a:lnTo>
                <a:lnTo>
                  <a:pt x="1100" y="4"/>
                </a:lnTo>
                <a:close/>
              </a:path>
            </a:pathLst>
          </a:custGeom>
          <a:gradFill rotWithShape="1">
            <a:gsLst>
              <a:gs pos="0">
                <a:srgbClr val="5E6D76"/>
              </a:gs>
              <a:gs pos="100000">
                <a:srgbClr val="CCEC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Rectangle 59">
            <a:extLst>
              <a:ext uri="{FF2B5EF4-FFF2-40B4-BE49-F238E27FC236}">
                <a16:creationId xmlns:a16="http://schemas.microsoft.com/office/drawing/2014/main" id="{28509C35-6F90-4C04-8C8F-B3A6E662CDA2}"/>
              </a:ext>
            </a:extLst>
          </p:cNvPr>
          <p:cNvSpPr>
            <a:spLocks noChangeArrowheads="1"/>
          </p:cNvSpPr>
          <p:nvPr/>
        </p:nvSpPr>
        <p:spPr bwMode="auto">
          <a:xfrm>
            <a:off x="5415235" y="4159915"/>
            <a:ext cx="973138" cy="3905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微软雅黑" panose="020B0503020204020204" pitchFamily="34" charset="-122"/>
              <a:ea typeface="微软雅黑" panose="020B0503020204020204" pitchFamily="34" charset="-122"/>
            </a:endParaRPr>
          </a:p>
        </p:txBody>
      </p:sp>
      <p:sp>
        <p:nvSpPr>
          <p:cNvPr id="74" name="Line 60">
            <a:extLst>
              <a:ext uri="{FF2B5EF4-FFF2-40B4-BE49-F238E27FC236}">
                <a16:creationId xmlns:a16="http://schemas.microsoft.com/office/drawing/2014/main" id="{70BA1D89-A95D-4E9B-A32F-DF4921E69F55}"/>
              </a:ext>
            </a:extLst>
          </p:cNvPr>
          <p:cNvSpPr>
            <a:spLocks noChangeShapeType="1"/>
          </p:cNvSpPr>
          <p:nvPr/>
        </p:nvSpPr>
        <p:spPr bwMode="auto">
          <a:xfrm>
            <a:off x="4378598" y="4144040"/>
            <a:ext cx="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 name="Line 61">
            <a:extLst>
              <a:ext uri="{FF2B5EF4-FFF2-40B4-BE49-F238E27FC236}">
                <a16:creationId xmlns:a16="http://schemas.microsoft.com/office/drawing/2014/main" id="{E3F44769-C73F-42B2-9C6F-043ECCDF7055}"/>
              </a:ext>
            </a:extLst>
          </p:cNvPr>
          <p:cNvSpPr>
            <a:spLocks noChangeShapeType="1"/>
          </p:cNvSpPr>
          <p:nvPr/>
        </p:nvSpPr>
        <p:spPr bwMode="auto">
          <a:xfrm>
            <a:off x="5408885" y="4144040"/>
            <a:ext cx="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6" name="Line 62">
            <a:extLst>
              <a:ext uri="{FF2B5EF4-FFF2-40B4-BE49-F238E27FC236}">
                <a16:creationId xmlns:a16="http://schemas.microsoft.com/office/drawing/2014/main" id="{1F26DE91-EFC1-441C-A2F1-30FB7BEFA038}"/>
              </a:ext>
            </a:extLst>
          </p:cNvPr>
          <p:cNvSpPr>
            <a:spLocks noChangeShapeType="1"/>
          </p:cNvSpPr>
          <p:nvPr/>
        </p:nvSpPr>
        <p:spPr bwMode="auto">
          <a:xfrm>
            <a:off x="7386910" y="4144040"/>
            <a:ext cx="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7" name="Line 63">
            <a:extLst>
              <a:ext uri="{FF2B5EF4-FFF2-40B4-BE49-F238E27FC236}">
                <a16:creationId xmlns:a16="http://schemas.microsoft.com/office/drawing/2014/main" id="{A08FFD80-37C6-4733-B194-96154A9D41C0}"/>
              </a:ext>
            </a:extLst>
          </p:cNvPr>
          <p:cNvSpPr>
            <a:spLocks noChangeShapeType="1"/>
          </p:cNvSpPr>
          <p:nvPr/>
        </p:nvSpPr>
        <p:spPr bwMode="auto">
          <a:xfrm>
            <a:off x="9379223" y="4144040"/>
            <a:ext cx="0" cy="401637"/>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7" name="Rectangle 64">
            <a:extLst>
              <a:ext uri="{FF2B5EF4-FFF2-40B4-BE49-F238E27FC236}">
                <a16:creationId xmlns:a16="http://schemas.microsoft.com/office/drawing/2014/main" id="{DA7D4536-4F9A-414A-9624-05BBA7C4DCCA}"/>
              </a:ext>
            </a:extLst>
          </p:cNvPr>
          <p:cNvSpPr>
            <a:spLocks noChangeArrowheads="1"/>
          </p:cNvSpPr>
          <p:nvPr/>
        </p:nvSpPr>
        <p:spPr bwMode="auto">
          <a:xfrm>
            <a:off x="3354880" y="4178965"/>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b="0" dirty="0">
                <a:solidFill>
                  <a:srgbClr val="333399"/>
                </a:solidFill>
                <a:latin typeface="微软雅黑" panose="020B0503020204020204" pitchFamily="34" charset="-122"/>
                <a:ea typeface="微软雅黑" panose="020B0503020204020204" pitchFamily="34" charset="-122"/>
              </a:rPr>
              <a:t>目地地址</a:t>
            </a:r>
          </a:p>
        </p:txBody>
      </p:sp>
      <p:sp>
        <p:nvSpPr>
          <p:cNvPr id="88" name="Rectangle 65">
            <a:extLst>
              <a:ext uri="{FF2B5EF4-FFF2-40B4-BE49-F238E27FC236}">
                <a16:creationId xmlns:a16="http://schemas.microsoft.com/office/drawing/2014/main" id="{EA46E880-C974-4A2B-8724-705285906BE7}"/>
              </a:ext>
            </a:extLst>
          </p:cNvPr>
          <p:cNvSpPr>
            <a:spLocks noChangeArrowheads="1"/>
          </p:cNvSpPr>
          <p:nvPr/>
        </p:nvSpPr>
        <p:spPr bwMode="auto">
          <a:xfrm>
            <a:off x="4488738" y="4191665"/>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b="0" dirty="0">
                <a:solidFill>
                  <a:srgbClr val="333399"/>
                </a:solidFill>
                <a:latin typeface="微软雅黑" panose="020B0503020204020204" pitchFamily="34" charset="-122"/>
                <a:ea typeface="微软雅黑" panose="020B0503020204020204" pitchFamily="34" charset="-122"/>
              </a:rPr>
              <a:t>源地址</a:t>
            </a:r>
          </a:p>
        </p:txBody>
      </p:sp>
      <p:sp>
        <p:nvSpPr>
          <p:cNvPr id="89" name="Rectangle 66">
            <a:extLst>
              <a:ext uri="{FF2B5EF4-FFF2-40B4-BE49-F238E27FC236}">
                <a16:creationId xmlns:a16="http://schemas.microsoft.com/office/drawing/2014/main" id="{A0E079C4-E1B5-4351-A1C3-015F26898F52}"/>
              </a:ext>
            </a:extLst>
          </p:cNvPr>
          <p:cNvSpPr>
            <a:spLocks noChangeArrowheads="1"/>
          </p:cNvSpPr>
          <p:nvPr/>
        </p:nvSpPr>
        <p:spPr bwMode="auto">
          <a:xfrm>
            <a:off x="6549093" y="4191665"/>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b="0" dirty="0">
                <a:solidFill>
                  <a:srgbClr val="333399"/>
                </a:solidFill>
                <a:latin typeface="微软雅黑" panose="020B0503020204020204" pitchFamily="34" charset="-122"/>
                <a:ea typeface="微软雅黑" panose="020B0503020204020204" pitchFamily="34" charset="-122"/>
              </a:rPr>
              <a:t>类型</a:t>
            </a:r>
          </a:p>
        </p:txBody>
      </p:sp>
      <p:sp>
        <p:nvSpPr>
          <p:cNvPr id="90" name="Rectangle 67">
            <a:extLst>
              <a:ext uri="{FF2B5EF4-FFF2-40B4-BE49-F238E27FC236}">
                <a16:creationId xmlns:a16="http://schemas.microsoft.com/office/drawing/2014/main" id="{5F3380E5-5E34-498B-AED7-E9FEB72B626B}"/>
              </a:ext>
            </a:extLst>
          </p:cNvPr>
          <p:cNvSpPr>
            <a:spLocks noChangeArrowheads="1"/>
          </p:cNvSpPr>
          <p:nvPr/>
        </p:nvSpPr>
        <p:spPr bwMode="auto">
          <a:xfrm>
            <a:off x="7921898" y="4193855"/>
            <a:ext cx="105798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b="0" dirty="0">
                <a:solidFill>
                  <a:srgbClr val="333399"/>
                </a:solidFill>
                <a:latin typeface="微软雅黑" panose="020B0503020204020204" pitchFamily="34" charset="-122"/>
                <a:ea typeface="微软雅黑" panose="020B0503020204020204" pitchFamily="34" charset="-122"/>
              </a:rPr>
              <a:t>数      据</a:t>
            </a:r>
          </a:p>
        </p:txBody>
      </p:sp>
      <p:sp>
        <p:nvSpPr>
          <p:cNvPr id="92" name="Rectangle 68">
            <a:extLst>
              <a:ext uri="{FF2B5EF4-FFF2-40B4-BE49-F238E27FC236}">
                <a16:creationId xmlns:a16="http://schemas.microsoft.com/office/drawing/2014/main" id="{02E4D506-14A8-4EBD-91B7-2395F4F3B800}"/>
              </a:ext>
            </a:extLst>
          </p:cNvPr>
          <p:cNvSpPr>
            <a:spLocks noChangeArrowheads="1"/>
          </p:cNvSpPr>
          <p:nvPr/>
        </p:nvSpPr>
        <p:spPr bwMode="auto">
          <a:xfrm>
            <a:off x="9460185" y="4193252"/>
            <a:ext cx="59311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latin typeface="微软雅黑" panose="020B0503020204020204" pitchFamily="34" charset="-122"/>
                <a:ea typeface="微软雅黑" panose="020B0503020204020204" pitchFamily="34" charset="-122"/>
              </a:rPr>
              <a:t>FCS</a:t>
            </a:r>
          </a:p>
        </p:txBody>
      </p:sp>
      <p:sp>
        <p:nvSpPr>
          <p:cNvPr id="93" name="Line 69">
            <a:extLst>
              <a:ext uri="{FF2B5EF4-FFF2-40B4-BE49-F238E27FC236}">
                <a16:creationId xmlns:a16="http://schemas.microsoft.com/office/drawing/2014/main" id="{07C6EF40-3FF6-47C3-9851-DE82F23DA6E4}"/>
              </a:ext>
            </a:extLst>
          </p:cNvPr>
          <p:cNvSpPr>
            <a:spLocks noChangeShapeType="1"/>
          </p:cNvSpPr>
          <p:nvPr/>
        </p:nvSpPr>
        <p:spPr bwMode="auto">
          <a:xfrm>
            <a:off x="6388373" y="4139277"/>
            <a:ext cx="0" cy="4079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94" name="Text Box 70">
            <a:extLst>
              <a:ext uri="{FF2B5EF4-FFF2-40B4-BE49-F238E27FC236}">
                <a16:creationId xmlns:a16="http://schemas.microsoft.com/office/drawing/2014/main" id="{1AE0A5D0-C642-47E4-A38D-FA5AA7CD4590}"/>
              </a:ext>
            </a:extLst>
          </p:cNvPr>
          <p:cNvSpPr txBox="1">
            <a:spLocks noChangeArrowheads="1"/>
          </p:cNvSpPr>
          <p:nvPr/>
        </p:nvSpPr>
        <p:spPr bwMode="auto">
          <a:xfrm>
            <a:off x="3781698" y="5008022"/>
            <a:ext cx="6038833" cy="80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ClrTx/>
              <a:buSzTx/>
              <a:buFontTx/>
              <a:buNone/>
            </a:pPr>
            <a:r>
              <a:rPr lang="en-US" altLang="zh-CN" sz="1800" b="0" dirty="0">
                <a:solidFill>
                  <a:srgbClr val="333399"/>
                </a:solidFill>
                <a:latin typeface="微软雅黑" panose="020B0503020204020204" pitchFamily="34" charset="-122"/>
                <a:ea typeface="微软雅黑" panose="020B0503020204020204" pitchFamily="34" charset="-122"/>
              </a:rPr>
              <a:t>      </a:t>
            </a:r>
            <a:r>
              <a:rPr lang="zh-CN" altLang="en-US" sz="1800" dirty="0">
                <a:solidFill>
                  <a:srgbClr val="333399"/>
                </a:solidFill>
                <a:latin typeface="微软雅黑" panose="020B0503020204020204" pitchFamily="34" charset="-122"/>
                <a:ea typeface="微软雅黑" panose="020B0503020204020204" pitchFamily="34" charset="-122"/>
              </a:rPr>
              <a:t>标记协议标识符</a:t>
            </a:r>
            <a:r>
              <a:rPr lang="zh-CN" altLang="en-US" sz="1800" b="0" dirty="0">
                <a:solidFill>
                  <a:srgbClr val="333399"/>
                </a:solidFill>
                <a:latin typeface="微软雅黑" panose="020B0503020204020204" pitchFamily="34" charset="-122"/>
                <a:ea typeface="微软雅黑" panose="020B0503020204020204" pitchFamily="34" charset="-122"/>
              </a:rPr>
              <a:t>                  标记控制信息</a:t>
            </a:r>
          </a:p>
          <a:p>
            <a:pPr eaLnBrk="1" hangingPunct="1">
              <a:lnSpc>
                <a:spcPct val="135000"/>
              </a:lnSpc>
              <a:spcBef>
                <a:spcPct val="0"/>
              </a:spcBef>
              <a:buClrTx/>
              <a:buSzTx/>
              <a:buFontTx/>
              <a:buNone/>
            </a:pPr>
            <a:r>
              <a:rPr lang="zh-CN" altLang="en-US" sz="1800" b="0" dirty="0">
                <a:solidFill>
                  <a:srgbClr val="333399"/>
                </a:solidFill>
                <a:ea typeface="黑体" panose="02010609060101010101" pitchFamily="49" charset="-122"/>
              </a:rPr>
              <a:t> </a:t>
            </a:r>
            <a:r>
              <a:rPr lang="en-US" altLang="zh-CN" sz="1800" dirty="0">
                <a:solidFill>
                  <a:srgbClr val="333399"/>
                </a:solidFill>
                <a:latin typeface="Arial Narrow" panose="020B0606020202030204" pitchFamily="34" charset="0"/>
                <a:ea typeface="黑体" panose="02010609060101010101" pitchFamily="49" charset="-122"/>
              </a:rPr>
              <a:t>1 0 0 0 0 0 0 1  0 0 0 0 0 0 0 0                          </a:t>
            </a:r>
            <a:r>
              <a:rPr lang="en-US" altLang="zh-CN" sz="1800" dirty="0">
                <a:solidFill>
                  <a:srgbClr val="CC0000"/>
                </a:solidFill>
                <a:latin typeface="Arial Narrow" panose="020B0606020202030204" pitchFamily="34" charset="0"/>
                <a:ea typeface="黑体" panose="02010609060101010101" pitchFamily="49" charset="-122"/>
              </a:rPr>
              <a:t>VLAN ID</a:t>
            </a:r>
            <a:r>
              <a:rPr lang="en-US" altLang="zh-CN" sz="1800" b="0" dirty="0">
                <a:solidFill>
                  <a:srgbClr val="333399"/>
                </a:solidFill>
                <a:ea typeface="黑体" panose="02010609060101010101" pitchFamily="49" charset="-122"/>
              </a:rPr>
              <a:t>                  </a:t>
            </a:r>
          </a:p>
        </p:txBody>
      </p:sp>
      <p:sp>
        <p:nvSpPr>
          <p:cNvPr id="95" name="Line 71">
            <a:extLst>
              <a:ext uri="{FF2B5EF4-FFF2-40B4-BE49-F238E27FC236}">
                <a16:creationId xmlns:a16="http://schemas.microsoft.com/office/drawing/2014/main" id="{1F8E559B-935F-46D0-AFEC-A599426D4763}"/>
              </a:ext>
            </a:extLst>
          </p:cNvPr>
          <p:cNvSpPr>
            <a:spLocks noChangeShapeType="1"/>
          </p:cNvSpPr>
          <p:nvPr/>
        </p:nvSpPr>
        <p:spPr bwMode="auto">
          <a:xfrm>
            <a:off x="6524898" y="5077490"/>
            <a:ext cx="0" cy="669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Rectangle 72">
            <a:extLst>
              <a:ext uri="{FF2B5EF4-FFF2-40B4-BE49-F238E27FC236}">
                <a16:creationId xmlns:a16="http://schemas.microsoft.com/office/drawing/2014/main" id="{E7B77197-9A62-4ADD-BF7C-A115464DCAF9}"/>
              </a:ext>
            </a:extLst>
          </p:cNvPr>
          <p:cNvSpPr>
            <a:spLocks noChangeArrowheads="1"/>
          </p:cNvSpPr>
          <p:nvPr/>
        </p:nvSpPr>
        <p:spPr bwMode="auto">
          <a:xfrm>
            <a:off x="4796110" y="5747415"/>
            <a:ext cx="8096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ea typeface="黑体" panose="02010609060101010101" pitchFamily="49" charset="-122"/>
              </a:rPr>
              <a:t>2 </a:t>
            </a:r>
            <a:r>
              <a:rPr lang="zh-CN" altLang="en-US" sz="1800" b="0">
                <a:solidFill>
                  <a:srgbClr val="333399"/>
                </a:solidFill>
                <a:ea typeface="黑体" panose="02010609060101010101" pitchFamily="49" charset="-122"/>
              </a:rPr>
              <a:t>字节</a:t>
            </a:r>
          </a:p>
        </p:txBody>
      </p:sp>
      <p:sp>
        <p:nvSpPr>
          <p:cNvPr id="97" name="Rectangle 73">
            <a:extLst>
              <a:ext uri="{FF2B5EF4-FFF2-40B4-BE49-F238E27FC236}">
                <a16:creationId xmlns:a16="http://schemas.microsoft.com/office/drawing/2014/main" id="{9F2E1D5F-B86F-428E-AA1D-34D6CCE4B03E}"/>
              </a:ext>
            </a:extLst>
          </p:cNvPr>
          <p:cNvSpPr>
            <a:spLocks noChangeArrowheads="1"/>
          </p:cNvSpPr>
          <p:nvPr/>
        </p:nvSpPr>
        <p:spPr bwMode="auto">
          <a:xfrm>
            <a:off x="7801248" y="5734715"/>
            <a:ext cx="657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ea typeface="黑体" panose="02010609060101010101" pitchFamily="49" charset="-122"/>
              </a:rPr>
              <a:t>12bit</a:t>
            </a:r>
            <a:endParaRPr lang="zh-CN" altLang="en-US" sz="1800" b="0">
              <a:solidFill>
                <a:srgbClr val="333399"/>
              </a:solidFill>
              <a:ea typeface="黑体" panose="02010609060101010101" pitchFamily="49" charset="-122"/>
            </a:endParaRPr>
          </a:p>
        </p:txBody>
      </p:sp>
      <p:sp>
        <p:nvSpPr>
          <p:cNvPr id="98" name="AutoShape 74">
            <a:extLst>
              <a:ext uri="{FF2B5EF4-FFF2-40B4-BE49-F238E27FC236}">
                <a16:creationId xmlns:a16="http://schemas.microsoft.com/office/drawing/2014/main" id="{7E1F08CD-5C6A-4D2D-8D34-BC16C1C17179}"/>
              </a:ext>
            </a:extLst>
          </p:cNvPr>
          <p:cNvSpPr>
            <a:spLocks noChangeArrowheads="1"/>
          </p:cNvSpPr>
          <p:nvPr/>
        </p:nvSpPr>
        <p:spPr bwMode="auto">
          <a:xfrm>
            <a:off x="3421335" y="3379034"/>
            <a:ext cx="3435350" cy="357188"/>
          </a:xfrm>
          <a:prstGeom prst="wedgeRoundRectCallout">
            <a:avLst>
              <a:gd name="adj1" fmla="val 23199"/>
              <a:gd name="adj2" fmla="val 203778"/>
              <a:gd name="adj3" fmla="val 16667"/>
            </a:avLst>
          </a:prstGeom>
          <a:solidFill>
            <a:schemeClr val="bg1"/>
          </a:solidFill>
          <a:ln w="9525">
            <a:solidFill>
              <a:schemeClr val="tx2"/>
            </a:solidFill>
            <a:miter lim="800000"/>
            <a:headEnd/>
            <a:tailEnd/>
          </a:ln>
          <a:effectLst>
            <a:outerShdw dist="35921" dir="2700000" algn="ctr" rotWithShape="0">
              <a:schemeClr val="bg2"/>
            </a:outerShdw>
          </a:effectLst>
        </p:spPr>
        <p:txBody>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1800" dirty="0">
                <a:solidFill>
                  <a:srgbClr val="333399"/>
                </a:solidFill>
                <a:latin typeface="微软雅黑" panose="020B0503020204020204" pitchFamily="34" charset="-122"/>
                <a:ea typeface="微软雅黑" panose="020B0503020204020204" pitchFamily="34" charset="-122"/>
              </a:rPr>
              <a:t>插入 </a:t>
            </a:r>
            <a:r>
              <a:rPr lang="en-US" altLang="zh-CN" sz="1800" dirty="0">
                <a:solidFill>
                  <a:srgbClr val="333399"/>
                </a:solidFill>
                <a:latin typeface="微软雅黑" panose="020B0503020204020204" pitchFamily="34" charset="-122"/>
                <a:ea typeface="微软雅黑" panose="020B0503020204020204" pitchFamily="34" charset="-122"/>
              </a:rPr>
              <a:t>4 </a:t>
            </a:r>
            <a:r>
              <a:rPr lang="zh-CN" altLang="en-US" sz="1800" dirty="0">
                <a:solidFill>
                  <a:srgbClr val="333399"/>
                </a:solidFill>
                <a:latin typeface="微软雅黑" panose="020B0503020204020204" pitchFamily="34" charset="-122"/>
                <a:ea typeface="微软雅黑" panose="020B0503020204020204" pitchFamily="34" charset="-122"/>
              </a:rPr>
              <a:t>字节的 </a:t>
            </a:r>
            <a:r>
              <a:rPr lang="en-US" altLang="zh-CN" sz="1800" dirty="0">
                <a:solidFill>
                  <a:srgbClr val="333399"/>
                </a:solidFill>
                <a:latin typeface="微软雅黑" panose="020B0503020204020204" pitchFamily="34" charset="-122"/>
                <a:ea typeface="微软雅黑" panose="020B0503020204020204" pitchFamily="34" charset="-122"/>
              </a:rPr>
              <a:t>VLAN </a:t>
            </a:r>
            <a:r>
              <a:rPr lang="zh-CN" altLang="en-US" sz="1800" dirty="0">
                <a:solidFill>
                  <a:srgbClr val="333399"/>
                </a:solidFill>
                <a:latin typeface="微软雅黑" panose="020B0503020204020204" pitchFamily="34" charset="-122"/>
                <a:ea typeface="微软雅黑" panose="020B0503020204020204" pitchFamily="34" charset="-122"/>
              </a:rPr>
              <a:t>标记</a:t>
            </a:r>
          </a:p>
        </p:txBody>
      </p:sp>
      <p:sp>
        <p:nvSpPr>
          <p:cNvPr id="99" name="Rectangle 75">
            <a:extLst>
              <a:ext uri="{FF2B5EF4-FFF2-40B4-BE49-F238E27FC236}">
                <a16:creationId xmlns:a16="http://schemas.microsoft.com/office/drawing/2014/main" id="{D59E6710-C0CE-46C6-8858-69C97F17734B}"/>
              </a:ext>
            </a:extLst>
          </p:cNvPr>
          <p:cNvSpPr>
            <a:spLocks noChangeArrowheads="1"/>
          </p:cNvSpPr>
          <p:nvPr/>
        </p:nvSpPr>
        <p:spPr bwMode="auto">
          <a:xfrm>
            <a:off x="5770835" y="3820190"/>
            <a:ext cx="29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ea typeface="黑体" panose="02010609060101010101" pitchFamily="49" charset="-122"/>
              </a:rPr>
              <a:t>4</a:t>
            </a:r>
          </a:p>
        </p:txBody>
      </p:sp>
      <p:sp>
        <p:nvSpPr>
          <p:cNvPr id="100" name="Line 76">
            <a:extLst>
              <a:ext uri="{FF2B5EF4-FFF2-40B4-BE49-F238E27FC236}">
                <a16:creationId xmlns:a16="http://schemas.microsoft.com/office/drawing/2014/main" id="{08392A49-9534-498C-9AB7-4719FD738AC5}"/>
              </a:ext>
            </a:extLst>
          </p:cNvPr>
          <p:cNvSpPr>
            <a:spLocks noChangeShapeType="1"/>
          </p:cNvSpPr>
          <p:nvPr/>
        </p:nvSpPr>
        <p:spPr bwMode="auto">
          <a:xfrm>
            <a:off x="3778523" y="5434677"/>
            <a:ext cx="549275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77">
            <a:extLst>
              <a:ext uri="{FF2B5EF4-FFF2-40B4-BE49-F238E27FC236}">
                <a16:creationId xmlns:a16="http://schemas.microsoft.com/office/drawing/2014/main" id="{C6885C73-7247-4231-9E47-C63714BC1625}"/>
              </a:ext>
            </a:extLst>
          </p:cNvPr>
          <p:cNvSpPr>
            <a:spLocks noChangeShapeType="1"/>
          </p:cNvSpPr>
          <p:nvPr/>
        </p:nvSpPr>
        <p:spPr bwMode="auto">
          <a:xfrm>
            <a:off x="7120210" y="5434677"/>
            <a:ext cx="0" cy="334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78">
            <a:extLst>
              <a:ext uri="{FF2B5EF4-FFF2-40B4-BE49-F238E27FC236}">
                <a16:creationId xmlns:a16="http://schemas.microsoft.com/office/drawing/2014/main" id="{6310B268-7C59-4D8E-854E-7E34294798A4}"/>
              </a:ext>
            </a:extLst>
          </p:cNvPr>
          <p:cNvSpPr>
            <a:spLocks noChangeShapeType="1"/>
          </p:cNvSpPr>
          <p:nvPr/>
        </p:nvSpPr>
        <p:spPr bwMode="auto">
          <a:xfrm>
            <a:off x="6983685" y="5434677"/>
            <a:ext cx="0" cy="334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Rectangle 79">
            <a:extLst>
              <a:ext uri="{FF2B5EF4-FFF2-40B4-BE49-F238E27FC236}">
                <a16:creationId xmlns:a16="http://schemas.microsoft.com/office/drawing/2014/main" id="{BB87841B-9CB6-4BAC-BE2E-538C2752009C}"/>
              </a:ext>
            </a:extLst>
          </p:cNvPr>
          <p:cNvSpPr>
            <a:spLocks noChangeArrowheads="1"/>
          </p:cNvSpPr>
          <p:nvPr/>
        </p:nvSpPr>
        <p:spPr bwMode="auto">
          <a:xfrm>
            <a:off x="5893717" y="601570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b="0" dirty="0">
                <a:solidFill>
                  <a:srgbClr val="333399"/>
                </a:solidFill>
                <a:ea typeface="黑体" panose="02010609060101010101" pitchFamily="49" charset="-122"/>
              </a:rPr>
              <a:t>优先级</a:t>
            </a:r>
          </a:p>
        </p:txBody>
      </p:sp>
      <p:sp>
        <p:nvSpPr>
          <p:cNvPr id="104" name="Line 80">
            <a:extLst>
              <a:ext uri="{FF2B5EF4-FFF2-40B4-BE49-F238E27FC236}">
                <a16:creationId xmlns:a16="http://schemas.microsoft.com/office/drawing/2014/main" id="{02359B02-27BB-4455-B4DF-9190D85598F7}"/>
              </a:ext>
            </a:extLst>
          </p:cNvPr>
          <p:cNvSpPr>
            <a:spLocks noChangeShapeType="1"/>
          </p:cNvSpPr>
          <p:nvPr/>
        </p:nvSpPr>
        <p:spPr bwMode="auto">
          <a:xfrm flipV="1">
            <a:off x="6250260" y="5614065"/>
            <a:ext cx="481013" cy="468312"/>
          </a:xfrm>
          <a:prstGeom prst="line">
            <a:avLst/>
          </a:prstGeom>
          <a:noFill/>
          <a:ln w="9525">
            <a:solidFill>
              <a:schemeClr val="tx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5" name="Line 81">
            <a:extLst>
              <a:ext uri="{FF2B5EF4-FFF2-40B4-BE49-F238E27FC236}">
                <a16:creationId xmlns:a16="http://schemas.microsoft.com/office/drawing/2014/main" id="{F650740D-97C4-486F-B688-FEBD0782051E}"/>
              </a:ext>
            </a:extLst>
          </p:cNvPr>
          <p:cNvSpPr>
            <a:spLocks noChangeShapeType="1"/>
          </p:cNvSpPr>
          <p:nvPr/>
        </p:nvSpPr>
        <p:spPr bwMode="auto">
          <a:xfrm flipV="1">
            <a:off x="7028135" y="5614065"/>
            <a:ext cx="46038" cy="412750"/>
          </a:xfrm>
          <a:prstGeom prst="line">
            <a:avLst/>
          </a:prstGeom>
          <a:noFill/>
          <a:ln w="9525">
            <a:solidFill>
              <a:schemeClr val="tx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6" name="Rectangle 82">
            <a:extLst>
              <a:ext uri="{FF2B5EF4-FFF2-40B4-BE49-F238E27FC236}">
                <a16:creationId xmlns:a16="http://schemas.microsoft.com/office/drawing/2014/main" id="{7240522B-469A-480E-BC78-358F1DA4248E}"/>
              </a:ext>
            </a:extLst>
          </p:cNvPr>
          <p:cNvSpPr>
            <a:spLocks noChangeArrowheads="1"/>
          </p:cNvSpPr>
          <p:nvPr/>
        </p:nvSpPr>
        <p:spPr bwMode="auto">
          <a:xfrm>
            <a:off x="6731273" y="6015702"/>
            <a:ext cx="536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b="0">
                <a:solidFill>
                  <a:srgbClr val="333399"/>
                </a:solidFill>
                <a:ea typeface="黑体" panose="02010609060101010101" pitchFamily="49" charset="-122"/>
              </a:rPr>
              <a:t>CFI</a:t>
            </a:r>
          </a:p>
        </p:txBody>
      </p:sp>
      <p:sp>
        <p:nvSpPr>
          <p:cNvPr id="107" name="Text Box 83">
            <a:extLst>
              <a:ext uri="{FF2B5EF4-FFF2-40B4-BE49-F238E27FC236}">
                <a16:creationId xmlns:a16="http://schemas.microsoft.com/office/drawing/2014/main" id="{15078017-6FF8-4612-846B-83C23CB960E8}"/>
              </a:ext>
            </a:extLst>
          </p:cNvPr>
          <p:cNvSpPr txBox="1">
            <a:spLocks noChangeArrowheads="1"/>
          </p:cNvSpPr>
          <p:nvPr/>
        </p:nvSpPr>
        <p:spPr bwMode="auto">
          <a:xfrm>
            <a:off x="5605735" y="6209202"/>
            <a:ext cx="1898277" cy="43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r>
              <a:rPr kumimoji="0" lang="zh-CN" altLang="en-US" sz="1400" dirty="0">
                <a:latin typeface="Tahoma" panose="020B0604030504040204" pitchFamily="34" charset="0"/>
              </a:rPr>
              <a:t>     </a:t>
            </a:r>
            <a:r>
              <a:rPr kumimoji="0" lang="zh-CN" altLang="en-US" sz="1400" dirty="0">
                <a:latin typeface="微软雅黑" panose="020B0503020204020204" pitchFamily="34" charset="-122"/>
                <a:ea typeface="微软雅黑" panose="020B0503020204020204" pitchFamily="34" charset="-122"/>
              </a:rPr>
              <a:t>（</a:t>
            </a:r>
            <a:r>
              <a:rPr kumimoji="0" lang="en-US" altLang="zh-CN" sz="1400" dirty="0">
                <a:latin typeface="微软雅黑" panose="020B0503020204020204" pitchFamily="34" charset="-122"/>
                <a:ea typeface="微软雅黑" panose="020B0503020204020204" pitchFamily="34" charset="-122"/>
              </a:rPr>
              <a:t>3bit)</a:t>
            </a:r>
            <a:r>
              <a:rPr kumimoji="0" lang="zh-CN" altLang="en-US" sz="1400" dirty="0">
                <a:latin typeface="微软雅黑" panose="020B0503020204020204" pitchFamily="34" charset="-122"/>
                <a:ea typeface="微软雅黑" panose="020B0503020204020204" pitchFamily="34" charset="-122"/>
              </a:rPr>
              <a:t>   （</a:t>
            </a:r>
            <a:r>
              <a:rPr kumimoji="0" lang="en-US" altLang="zh-CN" sz="1400" dirty="0">
                <a:latin typeface="微软雅黑" panose="020B0503020204020204" pitchFamily="34" charset="-122"/>
                <a:ea typeface="微软雅黑" panose="020B0503020204020204" pitchFamily="34" charset="-122"/>
              </a:rPr>
              <a:t>1bit</a:t>
            </a:r>
            <a:r>
              <a:rPr kumimoji="0" lang="zh-CN" altLang="en-US" sz="1400" dirty="0">
                <a:latin typeface="微软雅黑" panose="020B0503020204020204" pitchFamily="34" charset="-122"/>
                <a:ea typeface="微软雅黑" panose="020B0503020204020204" pitchFamily="34" charset="-122"/>
              </a:rPr>
              <a:t>）</a:t>
            </a:r>
          </a:p>
        </p:txBody>
      </p:sp>
      <p:sp>
        <p:nvSpPr>
          <p:cNvPr id="52" name="Rectangle 46">
            <a:extLst>
              <a:ext uri="{FF2B5EF4-FFF2-40B4-BE49-F238E27FC236}">
                <a16:creationId xmlns:a16="http://schemas.microsoft.com/office/drawing/2014/main" id="{BDFA7416-7D47-4C25-A323-3FF931FD0F34}"/>
              </a:ext>
            </a:extLst>
          </p:cNvPr>
          <p:cNvSpPr>
            <a:spLocks noChangeArrowheads="1"/>
          </p:cNvSpPr>
          <p:nvPr/>
        </p:nvSpPr>
        <p:spPr bwMode="auto">
          <a:xfrm>
            <a:off x="1307508" y="4233873"/>
            <a:ext cx="2109475" cy="3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nSpc>
                <a:spcPct val="80000"/>
              </a:lnSpc>
              <a:spcBef>
                <a:spcPct val="0"/>
              </a:spcBef>
              <a:buClrTx/>
              <a:buSzTx/>
              <a:buFontTx/>
              <a:buNone/>
            </a:pPr>
            <a:r>
              <a:rPr lang="en-US" altLang="zh-CN" sz="1800" dirty="0">
                <a:solidFill>
                  <a:srgbClr val="7030A0"/>
                </a:solidFill>
                <a:latin typeface="微软雅黑" panose="020B0503020204020204" pitchFamily="34" charset="-122"/>
                <a:ea typeface="微软雅黑" panose="020B0503020204020204" pitchFamily="34" charset="-122"/>
              </a:rPr>
              <a:t>IEEE802.1Q</a:t>
            </a:r>
            <a:r>
              <a:rPr lang="zh-CN" altLang="en-US" sz="1800" dirty="0">
                <a:solidFill>
                  <a:srgbClr val="7030A0"/>
                </a:solidFill>
                <a:latin typeface="微软雅黑" panose="020B0503020204020204" pitchFamily="34" charset="-122"/>
                <a:ea typeface="微软雅黑" panose="020B0503020204020204" pitchFamily="34" charset="-122"/>
              </a:rPr>
              <a:t>帧格式</a:t>
            </a:r>
          </a:p>
        </p:txBody>
      </p:sp>
      <p:sp>
        <p:nvSpPr>
          <p:cNvPr id="53" name="日期占位符 36">
            <a:extLst>
              <a:ext uri="{FF2B5EF4-FFF2-40B4-BE49-F238E27FC236}">
                <a16:creationId xmlns:a16="http://schemas.microsoft.com/office/drawing/2014/main" id="{1F2172FA-2C72-4F3C-8856-3D95007EB7C1}"/>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7" name="灯片编号占位符 38">
            <a:extLst>
              <a:ext uri="{FF2B5EF4-FFF2-40B4-BE49-F238E27FC236}">
                <a16:creationId xmlns:a16="http://schemas.microsoft.com/office/drawing/2014/main" id="{091863DA-76F9-437E-B6BE-4A05DFA48B00}"/>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133</a:t>
            </a:fld>
            <a:endParaRPr kumimoji="1" lang="zh-CN" altLang="en-US" dirty="0"/>
          </a:p>
        </p:txBody>
      </p:sp>
    </p:spTree>
    <p:extLst>
      <p:ext uri="{BB962C8B-B14F-4D97-AF65-F5344CB8AC3E}">
        <p14:creationId xmlns:p14="http://schemas.microsoft.com/office/powerpoint/2010/main" val="24489106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199" y="1417272"/>
            <a:ext cx="10702159" cy="5131205"/>
          </a:xfrm>
          <a:ln>
            <a:noFill/>
          </a:ln>
        </p:spPr>
        <p:txBody>
          <a:bodyPr>
            <a:normAutofit/>
          </a:bodyPr>
          <a:lstStyle/>
          <a:p>
            <a:pPr>
              <a:lnSpc>
                <a:spcPct val="120000"/>
              </a:lnSpc>
            </a:pPr>
            <a:r>
              <a:rPr lang="zh-CN" altLang="zh-CN" dirty="0"/>
              <a:t>Access链路类型端口</a:t>
            </a:r>
            <a:endParaRPr lang="en-US" altLang="zh-CN" dirty="0"/>
          </a:p>
          <a:p>
            <a:pPr lvl="1">
              <a:lnSpc>
                <a:spcPct val="120000"/>
              </a:lnSpc>
            </a:pPr>
            <a:r>
              <a:rPr lang="zh-CN" altLang="en-US" sz="2000" dirty="0"/>
              <a:t>一般用于连接用户设备（无需识别</a:t>
            </a:r>
            <a:r>
              <a:rPr lang="en-US" altLang="zh-CN" sz="2000" dirty="0"/>
              <a:t>802.1Q</a:t>
            </a:r>
            <a:r>
              <a:rPr lang="zh-CN" altLang="en-US" sz="2000" dirty="0"/>
              <a:t>帧的设备）；</a:t>
            </a:r>
          </a:p>
          <a:p>
            <a:pPr lvl="1">
              <a:lnSpc>
                <a:spcPct val="120000"/>
              </a:lnSpc>
            </a:pPr>
            <a:r>
              <a:rPr lang="zh-CN" altLang="en-US" sz="2000" dirty="0"/>
              <a:t>如何采用基于端口的</a:t>
            </a:r>
            <a:r>
              <a:rPr lang="en-US" altLang="zh-CN" sz="2000" dirty="0"/>
              <a:t>VLAN</a:t>
            </a:r>
            <a:r>
              <a:rPr lang="zh-CN" altLang="en-US" sz="2000" dirty="0"/>
              <a:t>划分</a:t>
            </a:r>
            <a:r>
              <a:rPr lang="en-US" altLang="zh-CN" sz="2000" dirty="0"/>
              <a:t>,</a:t>
            </a:r>
            <a:r>
              <a:rPr lang="zh-CN" altLang="zh-CN" sz="2000" dirty="0"/>
              <a:t> Access</a:t>
            </a:r>
            <a:r>
              <a:rPr lang="zh-CN" altLang="en-US" sz="2000" dirty="0"/>
              <a:t>端口只能加入一个</a:t>
            </a:r>
            <a:r>
              <a:rPr lang="en-US" altLang="zh-CN" sz="2000" dirty="0"/>
              <a:t>VLAN</a:t>
            </a:r>
            <a:r>
              <a:rPr lang="zh-CN" altLang="en-US" sz="2000" dirty="0"/>
              <a:t>；</a:t>
            </a:r>
            <a:endParaRPr lang="en-US" altLang="zh-CN" sz="2000" dirty="0"/>
          </a:p>
          <a:p>
            <a:pPr lvl="1">
              <a:lnSpc>
                <a:spcPct val="120000"/>
              </a:lnSpc>
            </a:pPr>
            <a:r>
              <a:rPr lang="zh-CN" altLang="en-US" sz="2000" dirty="0"/>
              <a:t>一旦</a:t>
            </a:r>
            <a:r>
              <a:rPr lang="en-US" altLang="zh-CN" sz="2000" dirty="0"/>
              <a:t>Access</a:t>
            </a:r>
            <a:r>
              <a:rPr lang="zh-CN" altLang="en-US" sz="2000" dirty="0"/>
              <a:t>端口加入了特定的</a:t>
            </a:r>
            <a:r>
              <a:rPr lang="en-US" altLang="zh-CN" sz="2000" dirty="0"/>
              <a:t>VLAN</a:t>
            </a:r>
            <a:r>
              <a:rPr lang="zh-CN" altLang="en-US" sz="2000" dirty="0"/>
              <a:t>，连接在该端口的设备被视为属于该</a:t>
            </a:r>
            <a:r>
              <a:rPr lang="en-US" altLang="zh-CN" sz="2000" dirty="0"/>
              <a:t>VLAN</a:t>
            </a:r>
            <a:r>
              <a:rPr lang="zh-CN" altLang="en-US" sz="2000" dirty="0"/>
              <a:t>。</a:t>
            </a:r>
          </a:p>
          <a:p>
            <a:pPr>
              <a:lnSpc>
                <a:spcPct val="120000"/>
              </a:lnSpc>
            </a:pPr>
            <a:endParaRPr lang="en-US" altLang="zh-CN" dirty="0"/>
          </a:p>
        </p:txBody>
      </p:sp>
      <p:sp>
        <p:nvSpPr>
          <p:cNvPr id="51" name="Line 3">
            <a:extLst>
              <a:ext uri="{FF2B5EF4-FFF2-40B4-BE49-F238E27FC236}">
                <a16:creationId xmlns:a16="http://schemas.microsoft.com/office/drawing/2014/main" id="{F1354E61-41EE-4010-AC8F-A7FE4F1303E1}"/>
              </a:ext>
            </a:extLst>
          </p:cNvPr>
          <p:cNvSpPr>
            <a:spLocks noChangeShapeType="1"/>
          </p:cNvSpPr>
          <p:nvPr/>
        </p:nvSpPr>
        <p:spPr bwMode="auto">
          <a:xfrm>
            <a:off x="4209402" y="4240029"/>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Line 4">
            <a:extLst>
              <a:ext uri="{FF2B5EF4-FFF2-40B4-BE49-F238E27FC236}">
                <a16:creationId xmlns:a16="http://schemas.microsoft.com/office/drawing/2014/main" id="{7555F3C9-BEF5-43F7-B2FD-CC60D73131CC}"/>
              </a:ext>
            </a:extLst>
          </p:cNvPr>
          <p:cNvSpPr>
            <a:spLocks noChangeShapeType="1"/>
          </p:cNvSpPr>
          <p:nvPr/>
        </p:nvSpPr>
        <p:spPr bwMode="auto">
          <a:xfrm>
            <a:off x="4209402" y="5608454"/>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Line 5">
            <a:extLst>
              <a:ext uri="{FF2B5EF4-FFF2-40B4-BE49-F238E27FC236}">
                <a16:creationId xmlns:a16="http://schemas.microsoft.com/office/drawing/2014/main" id="{91926074-F87C-4F24-8ABB-CD2DE3049A2A}"/>
              </a:ext>
            </a:extLst>
          </p:cNvPr>
          <p:cNvSpPr>
            <a:spLocks noChangeShapeType="1"/>
          </p:cNvSpPr>
          <p:nvPr/>
        </p:nvSpPr>
        <p:spPr bwMode="auto">
          <a:xfrm>
            <a:off x="9538639" y="4167004"/>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 name="Line 6">
            <a:extLst>
              <a:ext uri="{FF2B5EF4-FFF2-40B4-BE49-F238E27FC236}">
                <a16:creationId xmlns:a16="http://schemas.microsoft.com/office/drawing/2014/main" id="{5932B248-E818-4CD7-A648-0191B46CEE3C}"/>
              </a:ext>
            </a:extLst>
          </p:cNvPr>
          <p:cNvSpPr>
            <a:spLocks noChangeShapeType="1"/>
          </p:cNvSpPr>
          <p:nvPr/>
        </p:nvSpPr>
        <p:spPr bwMode="auto">
          <a:xfrm>
            <a:off x="9538639" y="5608454"/>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8" name="Line 7">
            <a:extLst>
              <a:ext uri="{FF2B5EF4-FFF2-40B4-BE49-F238E27FC236}">
                <a16:creationId xmlns:a16="http://schemas.microsoft.com/office/drawing/2014/main" id="{EE4DB671-FE58-468A-8317-FAB22BE25013}"/>
              </a:ext>
            </a:extLst>
          </p:cNvPr>
          <p:cNvSpPr>
            <a:spLocks noChangeShapeType="1"/>
          </p:cNvSpPr>
          <p:nvPr/>
        </p:nvSpPr>
        <p:spPr bwMode="auto">
          <a:xfrm>
            <a:off x="7593952" y="5248092"/>
            <a:ext cx="19431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Line 8">
            <a:extLst>
              <a:ext uri="{FF2B5EF4-FFF2-40B4-BE49-F238E27FC236}">
                <a16:creationId xmlns:a16="http://schemas.microsoft.com/office/drawing/2014/main" id="{78A65D2F-BA6F-4C07-ABFB-71388E1C8523}"/>
              </a:ext>
            </a:extLst>
          </p:cNvPr>
          <p:cNvSpPr>
            <a:spLocks noChangeShapeType="1"/>
          </p:cNvSpPr>
          <p:nvPr/>
        </p:nvSpPr>
        <p:spPr bwMode="auto">
          <a:xfrm>
            <a:off x="7738414" y="4959167"/>
            <a:ext cx="1800225"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Line 9">
            <a:extLst>
              <a:ext uri="{FF2B5EF4-FFF2-40B4-BE49-F238E27FC236}">
                <a16:creationId xmlns:a16="http://schemas.microsoft.com/office/drawing/2014/main" id="{34091620-FBA1-4F35-AF71-1728AD055729}"/>
              </a:ext>
            </a:extLst>
          </p:cNvPr>
          <p:cNvSpPr>
            <a:spLocks noChangeShapeType="1"/>
          </p:cNvSpPr>
          <p:nvPr/>
        </p:nvSpPr>
        <p:spPr bwMode="auto">
          <a:xfrm>
            <a:off x="4785664" y="5248092"/>
            <a:ext cx="1728788"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1" name="Line 10">
            <a:extLst>
              <a:ext uri="{FF2B5EF4-FFF2-40B4-BE49-F238E27FC236}">
                <a16:creationId xmlns:a16="http://schemas.microsoft.com/office/drawing/2014/main" id="{F2738515-6455-4A6A-A9B1-F922AB39ACDB}"/>
              </a:ext>
            </a:extLst>
          </p:cNvPr>
          <p:cNvSpPr>
            <a:spLocks noChangeShapeType="1"/>
          </p:cNvSpPr>
          <p:nvPr/>
        </p:nvSpPr>
        <p:spPr bwMode="auto">
          <a:xfrm>
            <a:off x="4785664" y="4959167"/>
            <a:ext cx="17272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Line 11">
            <a:extLst>
              <a:ext uri="{FF2B5EF4-FFF2-40B4-BE49-F238E27FC236}">
                <a16:creationId xmlns:a16="http://schemas.microsoft.com/office/drawing/2014/main" id="{60E8AF2C-83D1-47F6-B4D2-A865E7CA1B0D}"/>
              </a:ext>
            </a:extLst>
          </p:cNvPr>
          <p:cNvSpPr>
            <a:spLocks noChangeShapeType="1"/>
          </p:cNvSpPr>
          <p:nvPr/>
        </p:nvSpPr>
        <p:spPr bwMode="auto">
          <a:xfrm flipV="1">
            <a:off x="4785664" y="5248092"/>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3" name="Line 12">
            <a:extLst>
              <a:ext uri="{FF2B5EF4-FFF2-40B4-BE49-F238E27FC236}">
                <a16:creationId xmlns:a16="http://schemas.microsoft.com/office/drawing/2014/main" id="{16117B12-CF38-433A-94F1-0EE42BB5C1A5}"/>
              </a:ext>
            </a:extLst>
          </p:cNvPr>
          <p:cNvSpPr>
            <a:spLocks noChangeShapeType="1"/>
          </p:cNvSpPr>
          <p:nvPr/>
        </p:nvSpPr>
        <p:spPr bwMode="auto">
          <a:xfrm>
            <a:off x="4785664" y="4240029"/>
            <a:ext cx="0" cy="719138"/>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Line 13">
            <a:extLst>
              <a:ext uri="{FF2B5EF4-FFF2-40B4-BE49-F238E27FC236}">
                <a16:creationId xmlns:a16="http://schemas.microsoft.com/office/drawing/2014/main" id="{22C89F1F-B7F6-4EAA-BF0F-B8D1A6525A58}"/>
              </a:ext>
            </a:extLst>
          </p:cNvPr>
          <p:cNvSpPr>
            <a:spLocks noChangeShapeType="1"/>
          </p:cNvSpPr>
          <p:nvPr/>
        </p:nvSpPr>
        <p:spPr bwMode="auto">
          <a:xfrm flipV="1">
            <a:off x="9538639" y="4167004"/>
            <a:ext cx="0" cy="792163"/>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Line 14">
            <a:extLst>
              <a:ext uri="{FF2B5EF4-FFF2-40B4-BE49-F238E27FC236}">
                <a16:creationId xmlns:a16="http://schemas.microsoft.com/office/drawing/2014/main" id="{2368624A-AC28-477B-9CAD-BC51239A890E}"/>
              </a:ext>
            </a:extLst>
          </p:cNvPr>
          <p:cNvSpPr>
            <a:spLocks noChangeShapeType="1"/>
          </p:cNvSpPr>
          <p:nvPr/>
        </p:nvSpPr>
        <p:spPr bwMode="auto">
          <a:xfrm>
            <a:off x="9538639" y="5248092"/>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6" name="Picture 15">
            <a:extLst>
              <a:ext uri="{FF2B5EF4-FFF2-40B4-BE49-F238E27FC236}">
                <a16:creationId xmlns:a16="http://schemas.microsoft.com/office/drawing/2014/main" id="{9BB9BBDE-78B3-4C88-95AA-105C02CE4AB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33139" y="3735204"/>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67" name="Picture 16">
            <a:extLst>
              <a:ext uri="{FF2B5EF4-FFF2-40B4-BE49-F238E27FC236}">
                <a16:creationId xmlns:a16="http://schemas.microsoft.com/office/drawing/2014/main" id="{4BDDA118-1683-437B-98B5-CB6217C0E857}"/>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33139" y="5103629"/>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68" name="Picture 17">
            <a:extLst>
              <a:ext uri="{FF2B5EF4-FFF2-40B4-BE49-F238E27FC236}">
                <a16:creationId xmlns:a16="http://schemas.microsoft.com/office/drawing/2014/main" id="{446B9BD5-3E80-4820-ADA5-93797F42FE7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41877" y="3735204"/>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69" name="Picture 18">
            <a:extLst>
              <a:ext uri="{FF2B5EF4-FFF2-40B4-BE49-F238E27FC236}">
                <a16:creationId xmlns:a16="http://schemas.microsoft.com/office/drawing/2014/main" id="{F90808BA-09E7-460A-BB1C-1D690013A6DB}"/>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43464" y="5103629"/>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78" name="Picture 23">
            <a:extLst>
              <a:ext uri="{FF2B5EF4-FFF2-40B4-BE49-F238E27FC236}">
                <a16:creationId xmlns:a16="http://schemas.microsoft.com/office/drawing/2014/main" id="{A921F0FB-FD9F-4816-908E-B05CBC1C6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324" y="3881254"/>
            <a:ext cx="338455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83" name="Object 28">
            <a:extLst>
              <a:ext uri="{FF2B5EF4-FFF2-40B4-BE49-F238E27FC236}">
                <a16:creationId xmlns:a16="http://schemas.microsoft.com/office/drawing/2014/main" id="{25081031-19D2-47E8-8BA3-EB899F4D6268}"/>
              </a:ext>
            </a:extLst>
          </p:cNvPr>
          <p:cNvGraphicFramePr>
            <a:graphicFrameLocks noChangeAspect="1"/>
          </p:cNvGraphicFramePr>
          <p:nvPr/>
        </p:nvGraphicFramePr>
        <p:xfrm>
          <a:off x="4569764" y="5894204"/>
          <a:ext cx="792163" cy="123825"/>
        </p:xfrm>
        <a:graphic>
          <a:graphicData uri="http://schemas.openxmlformats.org/presentationml/2006/ole">
            <mc:AlternateContent xmlns:mc="http://schemas.openxmlformats.org/markup-compatibility/2006">
              <mc:Choice xmlns:v="urn:schemas-microsoft-com:vml" Requires="v">
                <p:oleObj spid="_x0000_s53334" r:id="rId6" imgW="1152755" imgH="183826" progId="Visio.Drawing.6">
                  <p:embed/>
                </p:oleObj>
              </mc:Choice>
              <mc:Fallback>
                <p:oleObj r:id="rId6" imgW="1152755" imgH="183826" progId="Visio.Drawing.6">
                  <p:embed/>
                  <p:pic>
                    <p:nvPicPr>
                      <p:cNvPr id="83" name="Object 28">
                        <a:extLst>
                          <a:ext uri="{FF2B5EF4-FFF2-40B4-BE49-F238E27FC236}">
                            <a16:creationId xmlns:a16="http://schemas.microsoft.com/office/drawing/2014/main" id="{25081031-19D2-47E8-8BA3-EB899F4D62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9764" y="5894204"/>
                        <a:ext cx="792163"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 name="Line 29">
            <a:extLst>
              <a:ext uri="{FF2B5EF4-FFF2-40B4-BE49-F238E27FC236}">
                <a16:creationId xmlns:a16="http://schemas.microsoft.com/office/drawing/2014/main" id="{A42A1996-C665-43FF-8AAA-BB95035980EB}"/>
              </a:ext>
            </a:extLst>
          </p:cNvPr>
          <p:cNvSpPr>
            <a:spLocks noChangeShapeType="1"/>
          </p:cNvSpPr>
          <p:nvPr/>
        </p:nvSpPr>
        <p:spPr bwMode="auto">
          <a:xfrm>
            <a:off x="4436060" y="4022542"/>
            <a:ext cx="576262" cy="0"/>
          </a:xfrm>
          <a:prstGeom prst="line">
            <a:avLst/>
          </a:prstGeom>
          <a:noFill/>
          <a:ln w="19050" cmpd="sng">
            <a:solidFill>
              <a:schemeClr val="tx1">
                <a:lumMod val="65000"/>
                <a:lumOff val="3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Line 30">
            <a:extLst>
              <a:ext uri="{FF2B5EF4-FFF2-40B4-BE49-F238E27FC236}">
                <a16:creationId xmlns:a16="http://schemas.microsoft.com/office/drawing/2014/main" id="{961FB37D-3A24-447A-B8BF-06C497776E4B}"/>
              </a:ext>
            </a:extLst>
          </p:cNvPr>
          <p:cNvSpPr>
            <a:spLocks noChangeShapeType="1"/>
          </p:cNvSpPr>
          <p:nvPr/>
        </p:nvSpPr>
        <p:spPr bwMode="auto">
          <a:xfrm>
            <a:off x="5001564" y="4741679"/>
            <a:ext cx="360363" cy="1588"/>
          </a:xfrm>
          <a:prstGeom prst="line">
            <a:avLst/>
          </a:prstGeom>
          <a:noFill/>
          <a:ln w="19050" cmpd="sng">
            <a:solidFill>
              <a:schemeClr val="tx1">
                <a:lumMod val="65000"/>
                <a:lumOff val="3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6" name="Line 31">
            <a:extLst>
              <a:ext uri="{FF2B5EF4-FFF2-40B4-BE49-F238E27FC236}">
                <a16:creationId xmlns:a16="http://schemas.microsoft.com/office/drawing/2014/main" id="{408502BC-4DD3-434D-8A09-28F5529B1966}"/>
              </a:ext>
            </a:extLst>
          </p:cNvPr>
          <p:cNvSpPr>
            <a:spLocks noChangeShapeType="1"/>
          </p:cNvSpPr>
          <p:nvPr/>
        </p:nvSpPr>
        <p:spPr bwMode="auto">
          <a:xfrm>
            <a:off x="5001564" y="4022542"/>
            <a:ext cx="0" cy="719137"/>
          </a:xfrm>
          <a:prstGeom prst="line">
            <a:avLst/>
          </a:prstGeom>
          <a:noFill/>
          <a:ln w="19050" cmpd="sng">
            <a:solidFill>
              <a:schemeClr val="tx1">
                <a:lumMod val="65000"/>
                <a:lumOff val="3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8" name="Line 32">
            <a:extLst>
              <a:ext uri="{FF2B5EF4-FFF2-40B4-BE49-F238E27FC236}">
                <a16:creationId xmlns:a16="http://schemas.microsoft.com/office/drawing/2014/main" id="{21415CFD-BEB3-4691-BB41-BF8606B2A07B}"/>
              </a:ext>
            </a:extLst>
          </p:cNvPr>
          <p:cNvSpPr>
            <a:spLocks noChangeShapeType="1"/>
          </p:cNvSpPr>
          <p:nvPr/>
        </p:nvSpPr>
        <p:spPr bwMode="auto">
          <a:xfrm>
            <a:off x="4425302" y="5822767"/>
            <a:ext cx="576262" cy="0"/>
          </a:xfrm>
          <a:prstGeom prst="line">
            <a:avLst/>
          </a:prstGeom>
          <a:noFill/>
          <a:ln w="25400" cmpd="sng">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9" name="Line 33">
            <a:extLst>
              <a:ext uri="{FF2B5EF4-FFF2-40B4-BE49-F238E27FC236}">
                <a16:creationId xmlns:a16="http://schemas.microsoft.com/office/drawing/2014/main" id="{66E7D085-2D38-4051-896D-B288090F80A3}"/>
              </a:ext>
            </a:extLst>
          </p:cNvPr>
          <p:cNvSpPr>
            <a:spLocks noChangeShapeType="1"/>
          </p:cNvSpPr>
          <p:nvPr/>
        </p:nvSpPr>
        <p:spPr bwMode="auto">
          <a:xfrm>
            <a:off x="5001564" y="5390967"/>
            <a:ext cx="0" cy="431800"/>
          </a:xfrm>
          <a:prstGeom prst="line">
            <a:avLst/>
          </a:prstGeom>
          <a:noFill/>
          <a:ln w="19050" cmpd="sng">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0" name="Line 34">
            <a:extLst>
              <a:ext uri="{FF2B5EF4-FFF2-40B4-BE49-F238E27FC236}">
                <a16:creationId xmlns:a16="http://schemas.microsoft.com/office/drawing/2014/main" id="{EEEB64B7-1B1E-41FA-A142-7B10A5B57BB7}"/>
              </a:ext>
            </a:extLst>
          </p:cNvPr>
          <p:cNvSpPr>
            <a:spLocks noChangeShapeType="1"/>
          </p:cNvSpPr>
          <p:nvPr/>
        </p:nvSpPr>
        <p:spPr bwMode="auto">
          <a:xfrm>
            <a:off x="9321152" y="4022542"/>
            <a:ext cx="576262" cy="0"/>
          </a:xfrm>
          <a:prstGeom prst="line">
            <a:avLst/>
          </a:prstGeom>
          <a:noFill/>
          <a:ln w="19050" cmpd="sng">
            <a:solidFill>
              <a:schemeClr val="tx1">
                <a:lumMod val="65000"/>
                <a:lumOff val="3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1" name="Line 35">
            <a:extLst>
              <a:ext uri="{FF2B5EF4-FFF2-40B4-BE49-F238E27FC236}">
                <a16:creationId xmlns:a16="http://schemas.microsoft.com/office/drawing/2014/main" id="{71181503-900C-4C89-B381-5EE4A3953076}"/>
              </a:ext>
            </a:extLst>
          </p:cNvPr>
          <p:cNvSpPr>
            <a:spLocks noChangeShapeType="1"/>
          </p:cNvSpPr>
          <p:nvPr/>
        </p:nvSpPr>
        <p:spPr bwMode="auto">
          <a:xfrm flipH="1">
            <a:off x="8962377" y="4741679"/>
            <a:ext cx="358775" cy="1588"/>
          </a:xfrm>
          <a:prstGeom prst="line">
            <a:avLst/>
          </a:prstGeom>
          <a:noFill/>
          <a:ln w="19050" cmpd="sng">
            <a:solidFill>
              <a:schemeClr val="tx1">
                <a:lumMod val="65000"/>
                <a:lumOff val="3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 name="Line 36">
            <a:extLst>
              <a:ext uri="{FF2B5EF4-FFF2-40B4-BE49-F238E27FC236}">
                <a16:creationId xmlns:a16="http://schemas.microsoft.com/office/drawing/2014/main" id="{318ADFCC-B046-4E54-BD9E-6E94B4DED0CB}"/>
              </a:ext>
            </a:extLst>
          </p:cNvPr>
          <p:cNvSpPr>
            <a:spLocks noChangeShapeType="1"/>
          </p:cNvSpPr>
          <p:nvPr/>
        </p:nvSpPr>
        <p:spPr bwMode="auto">
          <a:xfrm>
            <a:off x="9321152" y="4022542"/>
            <a:ext cx="0" cy="719137"/>
          </a:xfrm>
          <a:prstGeom prst="line">
            <a:avLst/>
          </a:prstGeom>
          <a:noFill/>
          <a:ln w="19050" cmpd="sng">
            <a:solidFill>
              <a:schemeClr val="tx1">
                <a:lumMod val="65000"/>
                <a:lumOff val="3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3" name="Line 37">
            <a:extLst>
              <a:ext uri="{FF2B5EF4-FFF2-40B4-BE49-F238E27FC236}">
                <a16:creationId xmlns:a16="http://schemas.microsoft.com/office/drawing/2014/main" id="{7F82B352-3A06-4878-A5A5-BFD036BF6D28}"/>
              </a:ext>
            </a:extLst>
          </p:cNvPr>
          <p:cNvSpPr>
            <a:spLocks noChangeShapeType="1"/>
          </p:cNvSpPr>
          <p:nvPr/>
        </p:nvSpPr>
        <p:spPr bwMode="auto">
          <a:xfrm>
            <a:off x="8962377" y="5390967"/>
            <a:ext cx="360362" cy="1587"/>
          </a:xfrm>
          <a:prstGeom prst="line">
            <a:avLst/>
          </a:prstGeom>
          <a:noFill/>
          <a:ln w="25400" cmpd="sng">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4" name="Line 38">
            <a:extLst>
              <a:ext uri="{FF2B5EF4-FFF2-40B4-BE49-F238E27FC236}">
                <a16:creationId xmlns:a16="http://schemas.microsoft.com/office/drawing/2014/main" id="{C84DB419-105D-44EE-B681-CF41F8C183FA}"/>
              </a:ext>
            </a:extLst>
          </p:cNvPr>
          <p:cNvSpPr>
            <a:spLocks noChangeShapeType="1"/>
          </p:cNvSpPr>
          <p:nvPr/>
        </p:nvSpPr>
        <p:spPr bwMode="auto">
          <a:xfrm>
            <a:off x="9322739" y="5812009"/>
            <a:ext cx="647700" cy="0"/>
          </a:xfrm>
          <a:prstGeom prst="line">
            <a:avLst/>
          </a:prstGeom>
          <a:noFill/>
          <a:ln w="25400" cmpd="sng">
            <a:solidFill>
              <a:srgbClr val="007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5" name="Line 39">
            <a:extLst>
              <a:ext uri="{FF2B5EF4-FFF2-40B4-BE49-F238E27FC236}">
                <a16:creationId xmlns:a16="http://schemas.microsoft.com/office/drawing/2014/main" id="{5AF4B7E7-9F3B-4FB5-9BCE-99A59ADB747C}"/>
              </a:ext>
            </a:extLst>
          </p:cNvPr>
          <p:cNvSpPr>
            <a:spLocks noChangeShapeType="1"/>
          </p:cNvSpPr>
          <p:nvPr/>
        </p:nvSpPr>
        <p:spPr bwMode="auto">
          <a:xfrm flipH="1">
            <a:off x="9321152" y="5390967"/>
            <a:ext cx="0" cy="431800"/>
          </a:xfrm>
          <a:prstGeom prst="line">
            <a:avLst/>
          </a:prstGeom>
          <a:noFill/>
          <a:ln w="25400" cmpd="sng">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6" name="Line 40">
            <a:extLst>
              <a:ext uri="{FF2B5EF4-FFF2-40B4-BE49-F238E27FC236}">
                <a16:creationId xmlns:a16="http://schemas.microsoft.com/office/drawing/2014/main" id="{6013E63C-E977-486E-9842-8EE1120A5005}"/>
              </a:ext>
            </a:extLst>
          </p:cNvPr>
          <p:cNvSpPr>
            <a:spLocks noChangeShapeType="1"/>
          </p:cNvSpPr>
          <p:nvPr/>
        </p:nvSpPr>
        <p:spPr bwMode="auto">
          <a:xfrm>
            <a:off x="5001564" y="5389379"/>
            <a:ext cx="360363" cy="1588"/>
          </a:xfrm>
          <a:prstGeom prst="line">
            <a:avLst/>
          </a:prstGeom>
          <a:noFill/>
          <a:ln w="25400" cmpd="sng">
            <a:solidFill>
              <a:srgbClr val="0070C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17" name="Object 41">
            <a:extLst>
              <a:ext uri="{FF2B5EF4-FFF2-40B4-BE49-F238E27FC236}">
                <a16:creationId xmlns:a16="http://schemas.microsoft.com/office/drawing/2014/main" id="{C4305666-6157-40B7-945E-A8F95125DBFB}"/>
              </a:ext>
            </a:extLst>
          </p:cNvPr>
          <p:cNvGraphicFramePr>
            <a:graphicFrameLocks noChangeAspect="1"/>
          </p:cNvGraphicFramePr>
          <p:nvPr/>
        </p:nvGraphicFramePr>
        <p:xfrm>
          <a:off x="4569764" y="3806642"/>
          <a:ext cx="792163" cy="123825"/>
        </p:xfrm>
        <a:graphic>
          <a:graphicData uri="http://schemas.openxmlformats.org/presentationml/2006/ole">
            <mc:AlternateContent xmlns:mc="http://schemas.openxmlformats.org/markup-compatibility/2006">
              <mc:Choice xmlns:v="urn:schemas-microsoft-com:vml" Requires="v">
                <p:oleObj spid="_x0000_s53335" r:id="rId8" imgW="1152755" imgH="183826" progId="Visio.Drawing.6">
                  <p:embed/>
                </p:oleObj>
              </mc:Choice>
              <mc:Fallback>
                <p:oleObj r:id="rId8" imgW="1152755" imgH="183826" progId="Visio.Drawing.6">
                  <p:embed/>
                  <p:pic>
                    <p:nvPicPr>
                      <p:cNvPr id="117" name="Object 41">
                        <a:extLst>
                          <a:ext uri="{FF2B5EF4-FFF2-40B4-BE49-F238E27FC236}">
                            <a16:creationId xmlns:a16="http://schemas.microsoft.com/office/drawing/2014/main" id="{C4305666-6157-40B7-945E-A8F95125D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9764" y="3806642"/>
                        <a:ext cx="792163"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 name="Object 42">
            <a:extLst>
              <a:ext uri="{FF2B5EF4-FFF2-40B4-BE49-F238E27FC236}">
                <a16:creationId xmlns:a16="http://schemas.microsoft.com/office/drawing/2014/main" id="{A89FD8C5-130A-416E-BC95-C014B7584846}"/>
              </a:ext>
            </a:extLst>
          </p:cNvPr>
          <p:cNvGraphicFramePr>
            <a:graphicFrameLocks noChangeAspect="1"/>
          </p:cNvGraphicFramePr>
          <p:nvPr/>
        </p:nvGraphicFramePr>
        <p:xfrm>
          <a:off x="8962377" y="3806642"/>
          <a:ext cx="792162" cy="123825"/>
        </p:xfrm>
        <a:graphic>
          <a:graphicData uri="http://schemas.openxmlformats.org/presentationml/2006/ole">
            <mc:AlternateContent xmlns:mc="http://schemas.openxmlformats.org/markup-compatibility/2006">
              <mc:Choice xmlns:v="urn:schemas-microsoft-com:vml" Requires="v">
                <p:oleObj spid="_x0000_s53336" r:id="rId9" imgW="1152755" imgH="183826" progId="Visio.Drawing.6">
                  <p:embed/>
                </p:oleObj>
              </mc:Choice>
              <mc:Fallback>
                <p:oleObj r:id="rId9" imgW="1152755" imgH="183826" progId="Visio.Drawing.6">
                  <p:embed/>
                  <p:pic>
                    <p:nvPicPr>
                      <p:cNvPr id="118" name="Object 42">
                        <a:extLst>
                          <a:ext uri="{FF2B5EF4-FFF2-40B4-BE49-F238E27FC236}">
                            <a16:creationId xmlns:a16="http://schemas.microsoft.com/office/drawing/2014/main" id="{A89FD8C5-130A-416E-BC95-C014B75848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2377" y="3806642"/>
                        <a:ext cx="792162"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 name="Object 43">
            <a:extLst>
              <a:ext uri="{FF2B5EF4-FFF2-40B4-BE49-F238E27FC236}">
                <a16:creationId xmlns:a16="http://schemas.microsoft.com/office/drawing/2014/main" id="{07E8F9CD-54D3-49EF-A2C2-1FBF8DFC34EC}"/>
              </a:ext>
            </a:extLst>
          </p:cNvPr>
          <p:cNvGraphicFramePr>
            <a:graphicFrameLocks noChangeAspect="1"/>
          </p:cNvGraphicFramePr>
          <p:nvPr/>
        </p:nvGraphicFramePr>
        <p:xfrm>
          <a:off x="9033814" y="5894204"/>
          <a:ext cx="792163" cy="123825"/>
        </p:xfrm>
        <a:graphic>
          <a:graphicData uri="http://schemas.openxmlformats.org/presentationml/2006/ole">
            <mc:AlternateContent xmlns:mc="http://schemas.openxmlformats.org/markup-compatibility/2006">
              <mc:Choice xmlns:v="urn:schemas-microsoft-com:vml" Requires="v">
                <p:oleObj spid="_x0000_s53337" r:id="rId10" imgW="1152755" imgH="183826" progId="Visio.Drawing.6">
                  <p:embed/>
                </p:oleObj>
              </mc:Choice>
              <mc:Fallback>
                <p:oleObj r:id="rId10" imgW="1152755" imgH="183826" progId="Visio.Drawing.6">
                  <p:embed/>
                  <p:pic>
                    <p:nvPicPr>
                      <p:cNvPr id="119" name="Object 43">
                        <a:extLst>
                          <a:ext uri="{FF2B5EF4-FFF2-40B4-BE49-F238E27FC236}">
                            <a16:creationId xmlns:a16="http://schemas.microsoft.com/office/drawing/2014/main" id="{07E8F9CD-54D3-49EF-A2C2-1FBF8DFC34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3814" y="5894204"/>
                        <a:ext cx="792163"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 name="Text Box 44">
            <a:extLst>
              <a:ext uri="{FF2B5EF4-FFF2-40B4-BE49-F238E27FC236}">
                <a16:creationId xmlns:a16="http://schemas.microsoft.com/office/drawing/2014/main" id="{08B36530-FAAB-4FAD-B8B0-0EDE19F75FCD}"/>
              </a:ext>
            </a:extLst>
          </p:cNvPr>
          <p:cNvSpPr txBox="1">
            <a:spLocks noChangeArrowheads="1"/>
          </p:cNvSpPr>
          <p:nvPr/>
        </p:nvSpPr>
        <p:spPr bwMode="auto">
          <a:xfrm>
            <a:off x="5958991" y="3334270"/>
            <a:ext cx="2188834" cy="4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Access</a:t>
            </a: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端口</a:t>
            </a:r>
            <a:endParaRPr kumimoji="0" lang="zh-CN" altLang="zh-CN"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121" name="Line 45">
            <a:extLst>
              <a:ext uri="{FF2B5EF4-FFF2-40B4-BE49-F238E27FC236}">
                <a16:creationId xmlns:a16="http://schemas.microsoft.com/office/drawing/2014/main" id="{3BF0D371-321C-4B9E-9C7B-9F4EEA98AB12}"/>
              </a:ext>
            </a:extLst>
          </p:cNvPr>
          <p:cNvSpPr>
            <a:spLocks noChangeShapeType="1"/>
          </p:cNvSpPr>
          <p:nvPr/>
        </p:nvSpPr>
        <p:spPr bwMode="auto">
          <a:xfrm flipH="1">
            <a:off x="5592668" y="3735203"/>
            <a:ext cx="720725" cy="684213"/>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2" name="Line 46">
            <a:extLst>
              <a:ext uri="{FF2B5EF4-FFF2-40B4-BE49-F238E27FC236}">
                <a16:creationId xmlns:a16="http://schemas.microsoft.com/office/drawing/2014/main" id="{07B04AE4-A111-4546-8CDA-D5BE339A3503}"/>
              </a:ext>
            </a:extLst>
          </p:cNvPr>
          <p:cNvSpPr>
            <a:spLocks noChangeShapeType="1"/>
          </p:cNvSpPr>
          <p:nvPr/>
        </p:nvSpPr>
        <p:spPr bwMode="auto">
          <a:xfrm>
            <a:off x="7798260" y="3735202"/>
            <a:ext cx="792163" cy="684215"/>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5" name="Text Box 38">
            <a:extLst>
              <a:ext uri="{FF2B5EF4-FFF2-40B4-BE49-F238E27FC236}">
                <a16:creationId xmlns:a16="http://schemas.microsoft.com/office/drawing/2014/main" id="{64B8B87F-E892-42C4-9768-4BDA9899962F}"/>
              </a:ext>
            </a:extLst>
          </p:cNvPr>
          <p:cNvSpPr txBox="1">
            <a:spLocks noChangeArrowheads="1"/>
          </p:cNvSpPr>
          <p:nvPr/>
        </p:nvSpPr>
        <p:spPr bwMode="auto">
          <a:xfrm>
            <a:off x="3792218" y="4375995"/>
            <a:ext cx="347916"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p>
        </p:txBody>
      </p:sp>
      <p:sp>
        <p:nvSpPr>
          <p:cNvPr id="126" name="Text Box 39">
            <a:extLst>
              <a:ext uri="{FF2B5EF4-FFF2-40B4-BE49-F238E27FC236}">
                <a16:creationId xmlns:a16="http://schemas.microsoft.com/office/drawing/2014/main" id="{2895E8DA-E28D-47C6-A539-19E573E205BC}"/>
              </a:ext>
            </a:extLst>
          </p:cNvPr>
          <p:cNvSpPr txBox="1">
            <a:spLocks noChangeArrowheads="1"/>
          </p:cNvSpPr>
          <p:nvPr/>
        </p:nvSpPr>
        <p:spPr bwMode="auto">
          <a:xfrm>
            <a:off x="3799218" y="5828625"/>
            <a:ext cx="35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p>
        </p:txBody>
      </p:sp>
      <p:sp>
        <p:nvSpPr>
          <p:cNvPr id="127" name="Text Box 40">
            <a:extLst>
              <a:ext uri="{FF2B5EF4-FFF2-40B4-BE49-F238E27FC236}">
                <a16:creationId xmlns:a16="http://schemas.microsoft.com/office/drawing/2014/main" id="{1DC211E0-097B-427A-B780-A28D4EEEF847}"/>
              </a:ext>
            </a:extLst>
          </p:cNvPr>
          <p:cNvSpPr txBox="1">
            <a:spLocks noChangeArrowheads="1"/>
          </p:cNvSpPr>
          <p:nvPr/>
        </p:nvSpPr>
        <p:spPr bwMode="auto">
          <a:xfrm>
            <a:off x="10246186" y="4365602"/>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p>
        </p:txBody>
      </p:sp>
      <p:sp>
        <p:nvSpPr>
          <p:cNvPr id="128" name="Text Box 41">
            <a:extLst>
              <a:ext uri="{FF2B5EF4-FFF2-40B4-BE49-F238E27FC236}">
                <a16:creationId xmlns:a16="http://schemas.microsoft.com/office/drawing/2014/main" id="{77B4518D-50A1-4880-97A2-7305BA02B65F}"/>
              </a:ext>
            </a:extLst>
          </p:cNvPr>
          <p:cNvSpPr txBox="1">
            <a:spLocks noChangeArrowheads="1"/>
          </p:cNvSpPr>
          <p:nvPr/>
        </p:nvSpPr>
        <p:spPr bwMode="auto">
          <a:xfrm>
            <a:off x="10315325" y="5814614"/>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a:t>
            </a:r>
          </a:p>
        </p:txBody>
      </p:sp>
      <p:sp>
        <p:nvSpPr>
          <p:cNvPr id="55" name="椭圆 54">
            <a:extLst>
              <a:ext uri="{FF2B5EF4-FFF2-40B4-BE49-F238E27FC236}">
                <a16:creationId xmlns:a16="http://schemas.microsoft.com/office/drawing/2014/main" id="{A58C02ED-09BB-4718-A50F-E47AF84ECD1D}"/>
              </a:ext>
            </a:extLst>
          </p:cNvPr>
          <p:cNvSpPr/>
          <p:nvPr/>
        </p:nvSpPr>
        <p:spPr>
          <a:xfrm>
            <a:off x="5300734" y="4899544"/>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D8157BAF-BD6C-4621-90D7-DDC9AA63A9DF}"/>
              </a:ext>
            </a:extLst>
          </p:cNvPr>
          <p:cNvSpPr/>
          <p:nvPr/>
        </p:nvSpPr>
        <p:spPr>
          <a:xfrm>
            <a:off x="5295479" y="5188576"/>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sp>
        <p:nvSpPr>
          <p:cNvPr id="70" name="椭圆 69">
            <a:extLst>
              <a:ext uri="{FF2B5EF4-FFF2-40B4-BE49-F238E27FC236}">
                <a16:creationId xmlns:a16="http://schemas.microsoft.com/office/drawing/2014/main" id="{BDF379F7-A59C-4CA4-8DF2-15FE074B2651}"/>
              </a:ext>
            </a:extLst>
          </p:cNvPr>
          <p:cNvSpPr/>
          <p:nvPr/>
        </p:nvSpPr>
        <p:spPr>
          <a:xfrm>
            <a:off x="8753369" y="4904802"/>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sp>
        <p:nvSpPr>
          <p:cNvPr id="71" name="椭圆 70">
            <a:extLst>
              <a:ext uri="{FF2B5EF4-FFF2-40B4-BE49-F238E27FC236}">
                <a16:creationId xmlns:a16="http://schemas.microsoft.com/office/drawing/2014/main" id="{B4BCC2DD-116D-428F-98B6-12CBEF8BD64A}"/>
              </a:ext>
            </a:extLst>
          </p:cNvPr>
          <p:cNvSpPr/>
          <p:nvPr/>
        </p:nvSpPr>
        <p:spPr>
          <a:xfrm>
            <a:off x="8758624" y="5193834"/>
            <a:ext cx="108000" cy="108000"/>
          </a:xfrm>
          <a:prstGeom prst="ellipse">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050"/>
              </a:solidFill>
              <a:effectLst/>
              <a:uLnTx/>
              <a:uFillTx/>
              <a:latin typeface="等线" panose="020F0502020204030204"/>
              <a:ea typeface="等线" panose="02010600030101010101" pitchFamily="2" charset="-122"/>
              <a:cs typeface="+mn-cs"/>
            </a:endParaRPr>
          </a:p>
        </p:txBody>
      </p:sp>
      <p:sp>
        <p:nvSpPr>
          <p:cNvPr id="74" name="Text Box 34">
            <a:extLst>
              <a:ext uri="{FF2B5EF4-FFF2-40B4-BE49-F238E27FC236}">
                <a16:creationId xmlns:a16="http://schemas.microsoft.com/office/drawing/2014/main" id="{CA7DE0B1-EE55-49A6-8E06-7742F4F6D09F}"/>
              </a:ext>
            </a:extLst>
          </p:cNvPr>
          <p:cNvSpPr txBox="1">
            <a:spLocks noChangeArrowheads="1"/>
          </p:cNvSpPr>
          <p:nvPr/>
        </p:nvSpPr>
        <p:spPr bwMode="auto">
          <a:xfrm>
            <a:off x="5128634" y="4419774"/>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F</a:t>
            </a:r>
            <a:r>
              <a:rPr kumimoji="0" lang="zh-CN" altLang="zh-CN"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0/1</a:t>
            </a:r>
          </a:p>
        </p:txBody>
      </p:sp>
      <p:sp>
        <p:nvSpPr>
          <p:cNvPr id="75" name="Text Box 35">
            <a:extLst>
              <a:ext uri="{FF2B5EF4-FFF2-40B4-BE49-F238E27FC236}">
                <a16:creationId xmlns:a16="http://schemas.microsoft.com/office/drawing/2014/main" id="{7611CA64-6D2E-4AC0-A19F-E877533C185A}"/>
              </a:ext>
            </a:extLst>
          </p:cNvPr>
          <p:cNvSpPr txBox="1">
            <a:spLocks noChangeArrowheads="1"/>
          </p:cNvSpPr>
          <p:nvPr/>
        </p:nvSpPr>
        <p:spPr bwMode="auto">
          <a:xfrm>
            <a:off x="8438880" y="4430531"/>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F</a:t>
            </a:r>
            <a:r>
              <a:rPr kumimoji="0" lang="zh-CN" altLang="zh-CN"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0/2</a:t>
            </a:r>
          </a:p>
        </p:txBody>
      </p:sp>
      <p:sp>
        <p:nvSpPr>
          <p:cNvPr id="76" name="Text Box 36">
            <a:extLst>
              <a:ext uri="{FF2B5EF4-FFF2-40B4-BE49-F238E27FC236}">
                <a16:creationId xmlns:a16="http://schemas.microsoft.com/office/drawing/2014/main" id="{368036CD-4AA3-405A-A797-C9B354A6BE49}"/>
              </a:ext>
            </a:extLst>
          </p:cNvPr>
          <p:cNvSpPr txBox="1">
            <a:spLocks noChangeArrowheads="1"/>
          </p:cNvSpPr>
          <p:nvPr/>
        </p:nvSpPr>
        <p:spPr bwMode="auto">
          <a:xfrm>
            <a:off x="5144439" y="5459942"/>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F</a:t>
            </a:r>
            <a:r>
              <a:rPr kumimoji="0" lang="zh-CN" altLang="zh-CN"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0/3</a:t>
            </a:r>
          </a:p>
        </p:txBody>
      </p:sp>
      <p:sp>
        <p:nvSpPr>
          <p:cNvPr id="77" name="Text Box 37">
            <a:extLst>
              <a:ext uri="{FF2B5EF4-FFF2-40B4-BE49-F238E27FC236}">
                <a16:creationId xmlns:a16="http://schemas.microsoft.com/office/drawing/2014/main" id="{6ECC08B2-BD9A-4202-8CDD-9EF6F987BE07}"/>
              </a:ext>
            </a:extLst>
          </p:cNvPr>
          <p:cNvSpPr txBox="1">
            <a:spLocks noChangeArrowheads="1"/>
          </p:cNvSpPr>
          <p:nvPr/>
        </p:nvSpPr>
        <p:spPr bwMode="auto">
          <a:xfrm>
            <a:off x="8437326" y="5421153"/>
            <a:ext cx="69732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F</a:t>
            </a:r>
            <a:r>
              <a:rPr kumimoji="0" lang="zh-CN" altLang="zh-CN" sz="1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0/4</a:t>
            </a:r>
          </a:p>
        </p:txBody>
      </p:sp>
      <p:sp>
        <p:nvSpPr>
          <p:cNvPr id="73" name="日期占位符 36">
            <a:extLst>
              <a:ext uri="{FF2B5EF4-FFF2-40B4-BE49-F238E27FC236}">
                <a16:creationId xmlns:a16="http://schemas.microsoft.com/office/drawing/2014/main" id="{580C4DB9-FE75-4B56-8969-1B62323C157B}"/>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87" name="灯片编号占位符 38">
            <a:extLst>
              <a:ext uri="{FF2B5EF4-FFF2-40B4-BE49-F238E27FC236}">
                <a16:creationId xmlns:a16="http://schemas.microsoft.com/office/drawing/2014/main" id="{8EE3B040-4CB6-48C9-973B-716DB9138D88}"/>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134</a:t>
            </a:fld>
            <a:endParaRPr kumimoji="1" lang="zh-CN" altLang="en-US" dirty="0"/>
          </a:p>
        </p:txBody>
      </p:sp>
      <p:graphicFrame>
        <p:nvGraphicFramePr>
          <p:cNvPr id="72" name="Group 42">
            <a:extLst>
              <a:ext uri="{FF2B5EF4-FFF2-40B4-BE49-F238E27FC236}">
                <a16:creationId xmlns:a16="http://schemas.microsoft.com/office/drawing/2014/main" id="{5C90E493-8803-4EAD-B2C9-F416ED39FE16}"/>
              </a:ext>
            </a:extLst>
          </p:cNvPr>
          <p:cNvGraphicFramePr>
            <a:graphicFrameLocks noGrp="1"/>
          </p:cNvGraphicFramePr>
          <p:nvPr/>
        </p:nvGraphicFramePr>
        <p:xfrm>
          <a:off x="985858" y="3820135"/>
          <a:ext cx="2290641" cy="2012950"/>
        </p:xfrm>
        <a:graphic>
          <a:graphicData uri="http://schemas.openxmlformats.org/drawingml/2006/table">
            <a:tbl>
              <a:tblPr/>
              <a:tblGrid>
                <a:gridCol w="1088497">
                  <a:extLst>
                    <a:ext uri="{9D8B030D-6E8A-4147-A177-3AD203B41FA5}">
                      <a16:colId xmlns:a16="http://schemas.microsoft.com/office/drawing/2014/main" val="3080685669"/>
                    </a:ext>
                  </a:extLst>
                </a:gridCol>
                <a:gridCol w="1202144">
                  <a:extLst>
                    <a:ext uri="{9D8B030D-6E8A-4147-A177-3AD203B41FA5}">
                      <a16:colId xmlns:a16="http://schemas.microsoft.com/office/drawing/2014/main" val="3962911717"/>
                    </a:ext>
                  </a:extLst>
                </a:gridCol>
              </a:tblGrid>
              <a:tr h="334963">
                <a:tc gridSpan="2">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VLAN Table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469988902"/>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VLAN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Port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1207602"/>
                  </a:ext>
                </a:extLst>
              </a:tr>
              <a:tr h="336550">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accent2">
                              <a:lumMod val="75000"/>
                            </a:schemeClr>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accent2">
                              <a:lumMod val="75000"/>
                            </a:schemeClr>
                          </a:solidFill>
                          <a:effectLst/>
                          <a:latin typeface="Arial" panose="020B0604020202020204" pitchFamily="34" charset="0"/>
                          <a:ea typeface="宋体" panose="02010600030101010101" pitchFamily="2" charset="-122"/>
                        </a:rPr>
                        <a:t>F</a:t>
                      </a:r>
                      <a:r>
                        <a:rPr kumimoji="0" lang="zh-CN" altLang="zh-CN" sz="1600" b="0" i="0" u="none" strike="noStrike" cap="none" normalizeH="0" baseline="0" dirty="0">
                          <a:ln>
                            <a:noFill/>
                          </a:ln>
                          <a:solidFill>
                            <a:schemeClr val="accent2">
                              <a:lumMod val="75000"/>
                            </a:schemeClr>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434938483"/>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chemeClr val="accent2">
                              <a:lumMod val="75000"/>
                            </a:schemeClr>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accent2">
                              <a:lumMod val="75000"/>
                            </a:schemeClr>
                          </a:solidFill>
                          <a:effectLst/>
                          <a:latin typeface="Arial" panose="020B0604020202020204" pitchFamily="34" charset="0"/>
                          <a:ea typeface="宋体" panose="02010600030101010101" pitchFamily="2" charset="-122"/>
                        </a:rPr>
                        <a:t>F</a:t>
                      </a:r>
                      <a:r>
                        <a:rPr kumimoji="0" lang="zh-CN" altLang="zh-CN" sz="1600" b="0" i="0" u="none" strike="noStrike" cap="none" normalizeH="0" baseline="0" dirty="0">
                          <a:ln>
                            <a:noFill/>
                          </a:ln>
                          <a:solidFill>
                            <a:schemeClr val="accent2">
                              <a:lumMod val="75000"/>
                            </a:schemeClr>
                          </a:solidFill>
                          <a:effectLst/>
                          <a:latin typeface="Arial" panose="020B0604020202020204" pitchFamily="34"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226187438"/>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70C0"/>
                          </a:solidFill>
                          <a:effectLst/>
                          <a:latin typeface="Arial" panose="020B0604020202020204" pitchFamily="34" charset="0"/>
                          <a:ea typeface="宋体" panose="02010600030101010101" pitchFamily="2"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70C0"/>
                          </a:solidFill>
                          <a:effectLst/>
                          <a:latin typeface="Arial" panose="020B0604020202020204" pitchFamily="34" charset="0"/>
                          <a:ea typeface="宋体" panose="02010600030101010101" pitchFamily="2" charset="-122"/>
                        </a:rPr>
                        <a:t>F</a:t>
                      </a:r>
                      <a:r>
                        <a:rPr kumimoji="0" lang="zh-CN" altLang="zh-CN" sz="1600" b="0" i="0" u="none" strike="noStrike" cap="none" normalizeH="0" baseline="0" dirty="0">
                          <a:ln>
                            <a:noFill/>
                          </a:ln>
                          <a:solidFill>
                            <a:srgbClr val="0070C0"/>
                          </a:solidFill>
                          <a:effectLst/>
                          <a:latin typeface="Arial" panose="020B0604020202020204" pitchFamily="34" charset="0"/>
                          <a:ea typeface="宋体" panose="02010600030101010101" pitchFamily="2" charset="-122"/>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4179639311"/>
                  </a:ext>
                </a:extLst>
              </a:tr>
              <a:tr h="33496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70C0"/>
                          </a:solidFill>
                          <a:effectLst/>
                          <a:latin typeface="Arial" panose="020B0604020202020204" pitchFamily="34" charset="0"/>
                          <a:ea typeface="宋体" panose="02010600030101010101" pitchFamily="2" charset="-122"/>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70C0"/>
                          </a:solidFill>
                          <a:effectLst/>
                          <a:latin typeface="Arial" panose="020B0604020202020204" pitchFamily="34" charset="0"/>
                          <a:ea typeface="宋体" panose="02010600030101010101" pitchFamily="2" charset="-122"/>
                        </a:rPr>
                        <a:t>F</a:t>
                      </a:r>
                      <a:r>
                        <a:rPr kumimoji="0" lang="zh-CN" altLang="zh-CN" sz="1600" b="0" i="0" u="none" strike="noStrike" cap="none" normalizeH="0" baseline="0" dirty="0">
                          <a:ln>
                            <a:noFill/>
                          </a:ln>
                          <a:solidFill>
                            <a:srgbClr val="0070C0"/>
                          </a:solidFill>
                          <a:effectLst/>
                          <a:latin typeface="Arial" panose="020B0604020202020204" pitchFamily="34" charset="0"/>
                          <a:ea typeface="宋体" panose="02010600030101010101" pitchFamily="2" charset="-122"/>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63737523"/>
                  </a:ext>
                </a:extLst>
              </a:tr>
            </a:tbl>
          </a:graphicData>
        </a:graphic>
      </p:graphicFrame>
    </p:spTree>
    <p:extLst>
      <p:ext uri="{BB962C8B-B14F-4D97-AF65-F5344CB8AC3E}">
        <p14:creationId xmlns:p14="http://schemas.microsoft.com/office/powerpoint/2010/main" val="372919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55"/>
                                        </p:tgtEl>
                                      </p:cBhvr>
                                    </p:animEffect>
                                    <p:animScale>
                                      <p:cBhvr>
                                        <p:cTn id="7" dur="500" autoRev="1" fill="hold"/>
                                        <p:tgtEl>
                                          <p:spTgt spid="55"/>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56"/>
                                        </p:tgtEl>
                                      </p:cBhvr>
                                    </p:animEffect>
                                    <p:animScale>
                                      <p:cBhvr>
                                        <p:cTn id="10" dur="500" autoRev="1" fill="hold"/>
                                        <p:tgtEl>
                                          <p:spTgt spid="56"/>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70"/>
                                        </p:tgtEl>
                                      </p:cBhvr>
                                    </p:animEffect>
                                    <p:animScale>
                                      <p:cBhvr>
                                        <p:cTn id="13" dur="500" autoRev="1" fill="hold"/>
                                        <p:tgtEl>
                                          <p:spTgt spid="70"/>
                                        </p:tgtEl>
                                      </p:cBhvr>
                                      <p:by x="105000" y="105000"/>
                                    </p:animScale>
                                  </p:childTnLst>
                                </p:cTn>
                              </p:par>
                              <p:par>
                                <p:cTn id="14" presetID="26" presetClass="emph" presetSubtype="0" fill="hold" grpId="0" nodeType="withEffect">
                                  <p:stCondLst>
                                    <p:cond delay="0"/>
                                  </p:stCondLst>
                                  <p:childTnLst>
                                    <p:animEffect transition="out" filter="fade">
                                      <p:cBhvr>
                                        <p:cTn id="15" dur="1000" tmFilter="0, 0; .2, .5; .8, .5; 1, 0"/>
                                        <p:tgtEl>
                                          <p:spTgt spid="71"/>
                                        </p:tgtEl>
                                      </p:cBhvr>
                                    </p:animEffect>
                                    <p:animScale>
                                      <p:cBhvr>
                                        <p:cTn id="16" dur="500" autoRev="1" fill="hold"/>
                                        <p:tgtEl>
                                          <p:spTgt spid="71"/>
                                        </p:tgtEl>
                                      </p:cBhvr>
                                      <p:by x="105000" y="105000"/>
                                    </p:animScale>
                                  </p:childTnLst>
                                </p:cTn>
                              </p:par>
                              <p:par>
                                <p:cTn id="17" presetID="26" presetClass="emph" presetSubtype="0" fill="hold" grpId="0" nodeType="withEffect">
                                  <p:stCondLst>
                                    <p:cond delay="0"/>
                                  </p:stCondLst>
                                  <p:childTnLst>
                                    <p:animEffect transition="out" filter="fade">
                                      <p:cBhvr>
                                        <p:cTn id="18" dur="1000" tmFilter="0, 0; .2, .5; .8, .5; 1, 0"/>
                                        <p:tgtEl>
                                          <p:spTgt spid="120"/>
                                        </p:tgtEl>
                                      </p:cBhvr>
                                    </p:animEffect>
                                    <p:animScale>
                                      <p:cBhvr>
                                        <p:cTn id="19" dur="500" autoRev="1" fill="hold"/>
                                        <p:tgtEl>
                                          <p:spTgt spid="1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55" grpId="0" animBg="1"/>
      <p:bldP spid="56" grpId="0" animBg="1"/>
      <p:bldP spid="70" grpId="0" animBg="1"/>
      <p:bldP spid="7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199" y="1417272"/>
            <a:ext cx="10702159" cy="5131205"/>
          </a:xfrm>
          <a:ln>
            <a:noFill/>
          </a:ln>
        </p:spPr>
        <p:txBody>
          <a:bodyPr>
            <a:normAutofit/>
          </a:bodyPr>
          <a:lstStyle/>
          <a:p>
            <a:pPr>
              <a:lnSpc>
                <a:spcPct val="120000"/>
              </a:lnSpc>
            </a:pPr>
            <a:r>
              <a:rPr lang="zh-CN" altLang="zh-CN" dirty="0"/>
              <a:t>Trunk链路类型端口</a:t>
            </a:r>
            <a:r>
              <a:rPr lang="zh-CN" altLang="en-US" dirty="0"/>
              <a:t>与</a:t>
            </a:r>
            <a:r>
              <a:rPr lang="en-US" altLang="zh-CN" dirty="0"/>
              <a:t>Trunk</a:t>
            </a:r>
            <a:r>
              <a:rPr lang="zh-CN" altLang="en-US" dirty="0"/>
              <a:t>链路</a:t>
            </a:r>
            <a:endParaRPr lang="en-US" altLang="zh-CN" sz="2400" dirty="0">
              <a:solidFill>
                <a:srgbClr val="7030A0"/>
              </a:solidFill>
            </a:endParaRPr>
          </a:p>
          <a:p>
            <a:pPr lvl="1">
              <a:lnSpc>
                <a:spcPct val="120000"/>
              </a:lnSpc>
            </a:pPr>
            <a:r>
              <a:rPr lang="zh-CN" altLang="zh-CN" sz="2000" dirty="0"/>
              <a:t>Trunk</a:t>
            </a:r>
            <a:r>
              <a:rPr lang="zh-CN" altLang="en-US" sz="2000" dirty="0"/>
              <a:t>端口一般用于交换机之间连接；</a:t>
            </a:r>
            <a:endParaRPr lang="en-US" altLang="zh-CN" sz="2000" dirty="0"/>
          </a:p>
          <a:p>
            <a:pPr lvl="1">
              <a:lnSpc>
                <a:spcPct val="120000"/>
              </a:lnSpc>
            </a:pPr>
            <a:r>
              <a:rPr lang="zh-CN" altLang="en-US" sz="2000" dirty="0"/>
              <a:t>干道链路允许多个</a:t>
            </a:r>
            <a:r>
              <a:rPr lang="en-US" altLang="zh-CN" sz="2000" dirty="0"/>
              <a:t>VLAN</a:t>
            </a:r>
            <a:r>
              <a:rPr lang="zh-CN" altLang="en-US" sz="2000" dirty="0"/>
              <a:t>的流量通过。</a:t>
            </a:r>
          </a:p>
          <a:p>
            <a:pPr lvl="1">
              <a:lnSpc>
                <a:spcPct val="120000"/>
              </a:lnSpc>
            </a:pPr>
            <a:endParaRPr lang="zh-CN" altLang="en-US" sz="2000" dirty="0"/>
          </a:p>
          <a:p>
            <a:pPr lvl="1">
              <a:lnSpc>
                <a:spcPct val="120000"/>
              </a:lnSpc>
            </a:pPr>
            <a:endParaRPr lang="en-US" altLang="zh-CN" dirty="0"/>
          </a:p>
          <a:p>
            <a:pPr lvl="1">
              <a:lnSpc>
                <a:spcPct val="120000"/>
              </a:lnSpc>
            </a:pPr>
            <a:endParaRPr lang="zh-CN" altLang="en-US" dirty="0"/>
          </a:p>
          <a:p>
            <a:pPr>
              <a:lnSpc>
                <a:spcPct val="120000"/>
              </a:lnSpc>
            </a:pPr>
            <a:endParaRPr lang="en-US" altLang="zh-CN" dirty="0"/>
          </a:p>
        </p:txBody>
      </p:sp>
      <p:sp>
        <p:nvSpPr>
          <p:cNvPr id="54" name="Line 3">
            <a:extLst>
              <a:ext uri="{FF2B5EF4-FFF2-40B4-BE49-F238E27FC236}">
                <a16:creationId xmlns:a16="http://schemas.microsoft.com/office/drawing/2014/main" id="{08E572A4-3E42-4872-80A1-093E5E65F398}"/>
              </a:ext>
            </a:extLst>
          </p:cNvPr>
          <p:cNvSpPr>
            <a:spLocks noChangeShapeType="1"/>
          </p:cNvSpPr>
          <p:nvPr/>
        </p:nvSpPr>
        <p:spPr bwMode="auto">
          <a:xfrm>
            <a:off x="3187429" y="4173309"/>
            <a:ext cx="576262" cy="0"/>
          </a:xfrm>
          <a:prstGeom prst="line">
            <a:avLst/>
          </a:prstGeom>
          <a:noFill/>
          <a:ln w="28575" cmpd="sng">
            <a:solidFill>
              <a:schemeClr val="tx1">
                <a:lumMod val="65000"/>
                <a:lumOff val="3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5" name="Line 4">
            <a:extLst>
              <a:ext uri="{FF2B5EF4-FFF2-40B4-BE49-F238E27FC236}">
                <a16:creationId xmlns:a16="http://schemas.microsoft.com/office/drawing/2014/main" id="{E5E8CFA3-8504-4F6D-8A95-52BD51EF9A80}"/>
              </a:ext>
            </a:extLst>
          </p:cNvPr>
          <p:cNvSpPr>
            <a:spLocks noChangeShapeType="1"/>
          </p:cNvSpPr>
          <p:nvPr/>
        </p:nvSpPr>
        <p:spPr bwMode="auto">
          <a:xfrm>
            <a:off x="3187429" y="5541734"/>
            <a:ext cx="576262"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 name="Line 5">
            <a:extLst>
              <a:ext uri="{FF2B5EF4-FFF2-40B4-BE49-F238E27FC236}">
                <a16:creationId xmlns:a16="http://schemas.microsoft.com/office/drawing/2014/main" id="{16A2E85A-916B-4386-AACF-BB65CA552B54}"/>
              </a:ext>
            </a:extLst>
          </p:cNvPr>
          <p:cNvSpPr>
            <a:spLocks noChangeShapeType="1"/>
          </p:cNvSpPr>
          <p:nvPr/>
        </p:nvSpPr>
        <p:spPr bwMode="auto">
          <a:xfrm>
            <a:off x="8516666" y="4100284"/>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 name="Line 6">
            <a:extLst>
              <a:ext uri="{FF2B5EF4-FFF2-40B4-BE49-F238E27FC236}">
                <a16:creationId xmlns:a16="http://schemas.microsoft.com/office/drawing/2014/main" id="{1A0FC475-A93B-46A6-8850-7EFD59588ADA}"/>
              </a:ext>
            </a:extLst>
          </p:cNvPr>
          <p:cNvSpPr>
            <a:spLocks noChangeShapeType="1"/>
          </p:cNvSpPr>
          <p:nvPr/>
        </p:nvSpPr>
        <p:spPr bwMode="auto">
          <a:xfrm>
            <a:off x="8516666" y="5541734"/>
            <a:ext cx="576263"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 name="Line 7">
            <a:extLst>
              <a:ext uri="{FF2B5EF4-FFF2-40B4-BE49-F238E27FC236}">
                <a16:creationId xmlns:a16="http://schemas.microsoft.com/office/drawing/2014/main" id="{C4ACBC42-60CB-4FB2-BEE5-015EF7589D9E}"/>
              </a:ext>
            </a:extLst>
          </p:cNvPr>
          <p:cNvSpPr>
            <a:spLocks noChangeShapeType="1"/>
          </p:cNvSpPr>
          <p:nvPr/>
        </p:nvSpPr>
        <p:spPr bwMode="auto">
          <a:xfrm>
            <a:off x="7580041" y="5179784"/>
            <a:ext cx="935038" cy="1588"/>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 name="Line 8">
            <a:extLst>
              <a:ext uri="{FF2B5EF4-FFF2-40B4-BE49-F238E27FC236}">
                <a16:creationId xmlns:a16="http://schemas.microsoft.com/office/drawing/2014/main" id="{D2729122-CDE4-4FA3-814C-4B6A620177FB}"/>
              </a:ext>
            </a:extLst>
          </p:cNvPr>
          <p:cNvSpPr>
            <a:spLocks noChangeShapeType="1"/>
          </p:cNvSpPr>
          <p:nvPr/>
        </p:nvSpPr>
        <p:spPr bwMode="auto">
          <a:xfrm>
            <a:off x="7580041" y="4892447"/>
            <a:ext cx="936625"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 name="Line 9">
            <a:extLst>
              <a:ext uri="{FF2B5EF4-FFF2-40B4-BE49-F238E27FC236}">
                <a16:creationId xmlns:a16="http://schemas.microsoft.com/office/drawing/2014/main" id="{E3556B3B-D0B8-410E-B6C7-05286F329FEE}"/>
              </a:ext>
            </a:extLst>
          </p:cNvPr>
          <p:cNvSpPr>
            <a:spLocks noChangeShapeType="1"/>
          </p:cNvSpPr>
          <p:nvPr/>
        </p:nvSpPr>
        <p:spPr bwMode="auto">
          <a:xfrm flipV="1">
            <a:off x="3763691" y="5179784"/>
            <a:ext cx="863600" cy="1588"/>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 name="Line 10">
            <a:extLst>
              <a:ext uri="{FF2B5EF4-FFF2-40B4-BE49-F238E27FC236}">
                <a16:creationId xmlns:a16="http://schemas.microsoft.com/office/drawing/2014/main" id="{C45F0B68-D88D-4F67-9251-35D328F0C79D}"/>
              </a:ext>
            </a:extLst>
          </p:cNvPr>
          <p:cNvSpPr>
            <a:spLocks noChangeShapeType="1"/>
          </p:cNvSpPr>
          <p:nvPr/>
        </p:nvSpPr>
        <p:spPr bwMode="auto">
          <a:xfrm>
            <a:off x="3763691" y="4892447"/>
            <a:ext cx="863600"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 name="Line 11">
            <a:extLst>
              <a:ext uri="{FF2B5EF4-FFF2-40B4-BE49-F238E27FC236}">
                <a16:creationId xmlns:a16="http://schemas.microsoft.com/office/drawing/2014/main" id="{3E0D0C59-286B-4057-AB1B-094D95720408}"/>
              </a:ext>
            </a:extLst>
          </p:cNvPr>
          <p:cNvSpPr>
            <a:spLocks noChangeShapeType="1"/>
          </p:cNvSpPr>
          <p:nvPr/>
        </p:nvSpPr>
        <p:spPr bwMode="auto">
          <a:xfrm flipV="1">
            <a:off x="3763691" y="5181372"/>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 name="Line 12">
            <a:extLst>
              <a:ext uri="{FF2B5EF4-FFF2-40B4-BE49-F238E27FC236}">
                <a16:creationId xmlns:a16="http://schemas.microsoft.com/office/drawing/2014/main" id="{92CAFA7E-9F88-4951-9E7A-19B246A2E3D7}"/>
              </a:ext>
            </a:extLst>
          </p:cNvPr>
          <p:cNvSpPr>
            <a:spLocks noChangeShapeType="1"/>
          </p:cNvSpPr>
          <p:nvPr/>
        </p:nvSpPr>
        <p:spPr bwMode="auto">
          <a:xfrm>
            <a:off x="3763691" y="4173309"/>
            <a:ext cx="0" cy="719138"/>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 name="Line 13">
            <a:extLst>
              <a:ext uri="{FF2B5EF4-FFF2-40B4-BE49-F238E27FC236}">
                <a16:creationId xmlns:a16="http://schemas.microsoft.com/office/drawing/2014/main" id="{6A720EA2-BFF3-4BB8-B624-5A0313FD3ECC}"/>
              </a:ext>
            </a:extLst>
          </p:cNvPr>
          <p:cNvSpPr>
            <a:spLocks noChangeShapeType="1"/>
          </p:cNvSpPr>
          <p:nvPr/>
        </p:nvSpPr>
        <p:spPr bwMode="auto">
          <a:xfrm flipV="1">
            <a:off x="8516666" y="4100284"/>
            <a:ext cx="0" cy="792163"/>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 name="Line 14">
            <a:extLst>
              <a:ext uri="{FF2B5EF4-FFF2-40B4-BE49-F238E27FC236}">
                <a16:creationId xmlns:a16="http://schemas.microsoft.com/office/drawing/2014/main" id="{501D163C-D5AC-4EE4-B01D-C7D2E3F8F4C3}"/>
              </a:ext>
            </a:extLst>
          </p:cNvPr>
          <p:cNvSpPr>
            <a:spLocks noChangeShapeType="1"/>
          </p:cNvSpPr>
          <p:nvPr/>
        </p:nvSpPr>
        <p:spPr bwMode="auto">
          <a:xfrm>
            <a:off x="8516666" y="5181372"/>
            <a:ext cx="0" cy="360362"/>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88" name="Picture 15">
            <a:extLst>
              <a:ext uri="{FF2B5EF4-FFF2-40B4-BE49-F238E27FC236}">
                <a16:creationId xmlns:a16="http://schemas.microsoft.com/office/drawing/2014/main" id="{65972A79-27D9-46AD-99E7-439F5890497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11166" y="3668484"/>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89" name="Picture 16">
            <a:extLst>
              <a:ext uri="{FF2B5EF4-FFF2-40B4-BE49-F238E27FC236}">
                <a16:creationId xmlns:a16="http://schemas.microsoft.com/office/drawing/2014/main" id="{16556E73-5A51-489E-A6A8-DDF76BBF49BB}"/>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11166" y="5036909"/>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90" name="Picture 17">
            <a:extLst>
              <a:ext uri="{FF2B5EF4-FFF2-40B4-BE49-F238E27FC236}">
                <a16:creationId xmlns:a16="http://schemas.microsoft.com/office/drawing/2014/main" id="{0C8FAE12-9AF9-4D96-A0B8-44B6EAE1EF07}"/>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19904" y="3668484"/>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92" name="Picture 18">
            <a:extLst>
              <a:ext uri="{FF2B5EF4-FFF2-40B4-BE49-F238E27FC236}">
                <a16:creationId xmlns:a16="http://schemas.microsoft.com/office/drawing/2014/main" id="{4A25F6C4-8B41-48E6-9F6F-E38C71D8B313}"/>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21491" y="5036909"/>
            <a:ext cx="72072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aphicFrame>
        <p:nvGraphicFramePr>
          <p:cNvPr id="97" name="Object 23">
            <a:extLst>
              <a:ext uri="{FF2B5EF4-FFF2-40B4-BE49-F238E27FC236}">
                <a16:creationId xmlns:a16="http://schemas.microsoft.com/office/drawing/2014/main" id="{9CEBF41C-65D2-4E9B-8F21-84ED3B55AA9D}"/>
              </a:ext>
            </a:extLst>
          </p:cNvPr>
          <p:cNvGraphicFramePr>
            <a:graphicFrameLocks noChangeAspect="1"/>
          </p:cNvGraphicFramePr>
          <p:nvPr/>
        </p:nvGraphicFramePr>
        <p:xfrm>
          <a:off x="5635354" y="4797197"/>
          <a:ext cx="936625" cy="166687"/>
        </p:xfrm>
        <a:graphic>
          <a:graphicData uri="http://schemas.openxmlformats.org/presentationml/2006/ole">
            <mc:AlternateContent xmlns:mc="http://schemas.openxmlformats.org/markup-compatibility/2006">
              <mc:Choice xmlns:v="urn:schemas-microsoft-com:vml" Requires="v">
                <p:oleObj spid="_x0000_s54442" r:id="rId5" imgW="1277709" imgH="227054" progId="FLW3Drawing">
                  <p:embed/>
                </p:oleObj>
              </mc:Choice>
              <mc:Fallback>
                <p:oleObj r:id="rId5" imgW="1277709" imgH="227054" progId="FLW3Drawing">
                  <p:embed/>
                  <p:pic>
                    <p:nvPicPr>
                      <p:cNvPr id="97" name="Object 23">
                        <a:extLst>
                          <a:ext uri="{FF2B5EF4-FFF2-40B4-BE49-F238E27FC236}">
                            <a16:creationId xmlns:a16="http://schemas.microsoft.com/office/drawing/2014/main" id="{9CEBF41C-65D2-4E9B-8F21-84ED3B55A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354" y="4797197"/>
                        <a:ext cx="936625" cy="16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 name="Object 24">
            <a:extLst>
              <a:ext uri="{FF2B5EF4-FFF2-40B4-BE49-F238E27FC236}">
                <a16:creationId xmlns:a16="http://schemas.microsoft.com/office/drawing/2014/main" id="{0EF4B013-9EED-4CAA-B3F8-984B783E5513}"/>
              </a:ext>
            </a:extLst>
          </p:cNvPr>
          <p:cNvGraphicFramePr>
            <a:graphicFrameLocks noChangeAspect="1"/>
          </p:cNvGraphicFramePr>
          <p:nvPr/>
        </p:nvGraphicFramePr>
        <p:xfrm>
          <a:off x="5635354" y="5108347"/>
          <a:ext cx="936625" cy="166687"/>
        </p:xfrm>
        <a:graphic>
          <a:graphicData uri="http://schemas.openxmlformats.org/presentationml/2006/ole">
            <mc:AlternateContent xmlns:mc="http://schemas.openxmlformats.org/markup-compatibility/2006">
              <mc:Choice xmlns:v="urn:schemas-microsoft-com:vml" Requires="v">
                <p:oleObj spid="_x0000_s54443" r:id="rId7" imgW="1277709" imgH="227054" progId="FLW3Drawing">
                  <p:embed/>
                </p:oleObj>
              </mc:Choice>
              <mc:Fallback>
                <p:oleObj r:id="rId7" imgW="1277709" imgH="227054" progId="FLW3Drawing">
                  <p:embed/>
                  <p:pic>
                    <p:nvPicPr>
                      <p:cNvPr id="98" name="Object 24">
                        <a:extLst>
                          <a:ext uri="{FF2B5EF4-FFF2-40B4-BE49-F238E27FC236}">
                            <a16:creationId xmlns:a16="http://schemas.microsoft.com/office/drawing/2014/main" id="{0EF4B013-9EED-4CAA-B3F8-984B783E5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354" y="5108347"/>
                        <a:ext cx="936625" cy="16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 name="Object 25">
            <a:extLst>
              <a:ext uri="{FF2B5EF4-FFF2-40B4-BE49-F238E27FC236}">
                <a16:creationId xmlns:a16="http://schemas.microsoft.com/office/drawing/2014/main" id="{C3F1AFBC-6447-40E1-91C7-095C15EAB698}"/>
              </a:ext>
            </a:extLst>
          </p:cNvPr>
          <p:cNvGraphicFramePr>
            <a:graphicFrameLocks noChangeAspect="1"/>
          </p:cNvGraphicFramePr>
          <p:nvPr/>
        </p:nvGraphicFramePr>
        <p:xfrm>
          <a:off x="3547791" y="5827484"/>
          <a:ext cx="792163" cy="123825"/>
        </p:xfrm>
        <a:graphic>
          <a:graphicData uri="http://schemas.openxmlformats.org/presentationml/2006/ole">
            <mc:AlternateContent xmlns:mc="http://schemas.openxmlformats.org/markup-compatibility/2006">
              <mc:Choice xmlns:v="urn:schemas-microsoft-com:vml" Requires="v">
                <p:oleObj spid="_x0000_s54444" r:id="rId8" imgW="1152755" imgH="183826" progId="Visio.Drawing.6">
                  <p:embed/>
                </p:oleObj>
              </mc:Choice>
              <mc:Fallback>
                <p:oleObj r:id="rId8" imgW="1152755" imgH="183826" progId="Visio.Drawing.6">
                  <p:embed/>
                  <p:pic>
                    <p:nvPicPr>
                      <p:cNvPr id="99" name="Object 25">
                        <a:extLst>
                          <a:ext uri="{FF2B5EF4-FFF2-40B4-BE49-F238E27FC236}">
                            <a16:creationId xmlns:a16="http://schemas.microsoft.com/office/drawing/2014/main" id="{C3F1AFBC-6447-40E1-91C7-095C15EAB6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7791" y="5827484"/>
                        <a:ext cx="792163"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 name="Line 26">
            <a:extLst>
              <a:ext uri="{FF2B5EF4-FFF2-40B4-BE49-F238E27FC236}">
                <a16:creationId xmlns:a16="http://schemas.microsoft.com/office/drawing/2014/main" id="{5A160644-5A35-4095-9241-F1EB49822F78}"/>
              </a:ext>
            </a:extLst>
          </p:cNvPr>
          <p:cNvSpPr>
            <a:spLocks noChangeShapeType="1"/>
          </p:cNvSpPr>
          <p:nvPr/>
        </p:nvSpPr>
        <p:spPr bwMode="auto">
          <a:xfrm>
            <a:off x="3403329" y="3955822"/>
            <a:ext cx="576262" cy="0"/>
          </a:xfrm>
          <a:prstGeom prst="line">
            <a:avLst/>
          </a:prstGeom>
          <a:noFill/>
          <a:ln w="25400" cmpd="sng">
            <a:solidFill>
              <a:schemeClr val="tx1">
                <a:lumMod val="65000"/>
                <a:lumOff val="3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 name="Line 27">
            <a:extLst>
              <a:ext uri="{FF2B5EF4-FFF2-40B4-BE49-F238E27FC236}">
                <a16:creationId xmlns:a16="http://schemas.microsoft.com/office/drawing/2014/main" id="{3059669E-56A7-4CA2-AFBB-4D278F259117}"/>
              </a:ext>
            </a:extLst>
          </p:cNvPr>
          <p:cNvSpPr>
            <a:spLocks noChangeShapeType="1"/>
          </p:cNvSpPr>
          <p:nvPr/>
        </p:nvSpPr>
        <p:spPr bwMode="auto">
          <a:xfrm>
            <a:off x="3979591" y="4674959"/>
            <a:ext cx="360363" cy="1588"/>
          </a:xfrm>
          <a:prstGeom prst="line">
            <a:avLst/>
          </a:prstGeom>
          <a:noFill/>
          <a:ln w="25400" cmpd="sng">
            <a:solidFill>
              <a:schemeClr val="tx1">
                <a:lumMod val="65000"/>
                <a:lumOff val="3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 name="Line 28">
            <a:extLst>
              <a:ext uri="{FF2B5EF4-FFF2-40B4-BE49-F238E27FC236}">
                <a16:creationId xmlns:a16="http://schemas.microsoft.com/office/drawing/2014/main" id="{4B1124D9-8DE0-47E5-ABBD-3850B7EB05D2}"/>
              </a:ext>
            </a:extLst>
          </p:cNvPr>
          <p:cNvSpPr>
            <a:spLocks noChangeShapeType="1"/>
          </p:cNvSpPr>
          <p:nvPr/>
        </p:nvSpPr>
        <p:spPr bwMode="auto">
          <a:xfrm>
            <a:off x="3979591" y="3955822"/>
            <a:ext cx="0" cy="719137"/>
          </a:xfrm>
          <a:prstGeom prst="line">
            <a:avLst/>
          </a:prstGeom>
          <a:noFill/>
          <a:ln w="25400" cmpd="sng">
            <a:solidFill>
              <a:schemeClr val="tx1">
                <a:lumMod val="65000"/>
                <a:lumOff val="3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 name="Line 29">
            <a:extLst>
              <a:ext uri="{FF2B5EF4-FFF2-40B4-BE49-F238E27FC236}">
                <a16:creationId xmlns:a16="http://schemas.microsoft.com/office/drawing/2014/main" id="{A90B7178-254A-4E8C-B9DF-E953FB87E23C}"/>
              </a:ext>
            </a:extLst>
          </p:cNvPr>
          <p:cNvSpPr>
            <a:spLocks noChangeShapeType="1"/>
          </p:cNvSpPr>
          <p:nvPr/>
        </p:nvSpPr>
        <p:spPr bwMode="auto">
          <a:xfrm>
            <a:off x="3403329" y="5756047"/>
            <a:ext cx="576262" cy="0"/>
          </a:xfrm>
          <a:prstGeom prst="line">
            <a:avLst/>
          </a:prstGeom>
          <a:noFill/>
          <a:ln w="25400"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 name="Line 30">
            <a:extLst>
              <a:ext uri="{FF2B5EF4-FFF2-40B4-BE49-F238E27FC236}">
                <a16:creationId xmlns:a16="http://schemas.microsoft.com/office/drawing/2014/main" id="{E792CDAE-7C20-4BE0-AC62-6B3E6466781A}"/>
              </a:ext>
            </a:extLst>
          </p:cNvPr>
          <p:cNvSpPr>
            <a:spLocks noChangeShapeType="1"/>
          </p:cNvSpPr>
          <p:nvPr/>
        </p:nvSpPr>
        <p:spPr bwMode="auto">
          <a:xfrm>
            <a:off x="3979591" y="5395684"/>
            <a:ext cx="0" cy="360363"/>
          </a:xfrm>
          <a:prstGeom prst="line">
            <a:avLst/>
          </a:prstGeom>
          <a:noFill/>
          <a:ln w="25400"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 name="Line 31">
            <a:extLst>
              <a:ext uri="{FF2B5EF4-FFF2-40B4-BE49-F238E27FC236}">
                <a16:creationId xmlns:a16="http://schemas.microsoft.com/office/drawing/2014/main" id="{FB298D57-0539-4E4C-AF6D-0DE4A216B938}"/>
              </a:ext>
            </a:extLst>
          </p:cNvPr>
          <p:cNvSpPr>
            <a:spLocks noChangeShapeType="1"/>
          </p:cNvSpPr>
          <p:nvPr/>
        </p:nvSpPr>
        <p:spPr bwMode="auto">
          <a:xfrm>
            <a:off x="8299179" y="3955822"/>
            <a:ext cx="576262" cy="0"/>
          </a:xfrm>
          <a:prstGeom prst="line">
            <a:avLst/>
          </a:prstGeom>
          <a:noFill/>
          <a:ln w="19050" cmpd="sng">
            <a:solidFill>
              <a:schemeClr val="tx1">
                <a:lumMod val="65000"/>
                <a:lumOff val="35000"/>
              </a:scheme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 name="Line 32">
            <a:extLst>
              <a:ext uri="{FF2B5EF4-FFF2-40B4-BE49-F238E27FC236}">
                <a16:creationId xmlns:a16="http://schemas.microsoft.com/office/drawing/2014/main" id="{A6548664-7134-4A8C-A4A6-EDEC12E6C4A8}"/>
              </a:ext>
            </a:extLst>
          </p:cNvPr>
          <p:cNvSpPr>
            <a:spLocks noChangeShapeType="1"/>
          </p:cNvSpPr>
          <p:nvPr/>
        </p:nvSpPr>
        <p:spPr bwMode="auto">
          <a:xfrm flipH="1">
            <a:off x="7940404" y="4674959"/>
            <a:ext cx="358775" cy="1588"/>
          </a:xfrm>
          <a:prstGeom prst="line">
            <a:avLst/>
          </a:prstGeom>
          <a:noFill/>
          <a:ln w="19050" cmpd="sng">
            <a:solidFill>
              <a:schemeClr val="tx1">
                <a:lumMod val="65000"/>
                <a:lumOff val="3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 name="Line 33">
            <a:extLst>
              <a:ext uri="{FF2B5EF4-FFF2-40B4-BE49-F238E27FC236}">
                <a16:creationId xmlns:a16="http://schemas.microsoft.com/office/drawing/2014/main" id="{107E40F6-A782-441B-9BFF-E4F227323532}"/>
              </a:ext>
            </a:extLst>
          </p:cNvPr>
          <p:cNvSpPr>
            <a:spLocks noChangeShapeType="1"/>
          </p:cNvSpPr>
          <p:nvPr/>
        </p:nvSpPr>
        <p:spPr bwMode="auto">
          <a:xfrm>
            <a:off x="8299179" y="3955822"/>
            <a:ext cx="0" cy="719137"/>
          </a:xfrm>
          <a:prstGeom prst="line">
            <a:avLst/>
          </a:prstGeom>
          <a:noFill/>
          <a:ln w="19050" cmpd="sng">
            <a:solidFill>
              <a:schemeClr val="tx1">
                <a:lumMod val="65000"/>
                <a:lumOff val="3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 name="Line 34">
            <a:extLst>
              <a:ext uri="{FF2B5EF4-FFF2-40B4-BE49-F238E27FC236}">
                <a16:creationId xmlns:a16="http://schemas.microsoft.com/office/drawing/2014/main" id="{67CEC778-D13B-4D43-A976-ADA6C1551633}"/>
              </a:ext>
            </a:extLst>
          </p:cNvPr>
          <p:cNvSpPr>
            <a:spLocks noChangeShapeType="1"/>
          </p:cNvSpPr>
          <p:nvPr/>
        </p:nvSpPr>
        <p:spPr bwMode="auto">
          <a:xfrm>
            <a:off x="7940404" y="5394097"/>
            <a:ext cx="360362" cy="1587"/>
          </a:xfrm>
          <a:prstGeom prst="line">
            <a:avLst/>
          </a:prstGeom>
          <a:noFill/>
          <a:ln w="25400"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 name="Line 35">
            <a:extLst>
              <a:ext uri="{FF2B5EF4-FFF2-40B4-BE49-F238E27FC236}">
                <a16:creationId xmlns:a16="http://schemas.microsoft.com/office/drawing/2014/main" id="{4487523B-B9CA-4543-AA0B-EB819208FE85}"/>
              </a:ext>
            </a:extLst>
          </p:cNvPr>
          <p:cNvSpPr>
            <a:spLocks noChangeShapeType="1"/>
          </p:cNvSpPr>
          <p:nvPr/>
        </p:nvSpPr>
        <p:spPr bwMode="auto">
          <a:xfrm>
            <a:off x="8300766" y="5756047"/>
            <a:ext cx="647700" cy="0"/>
          </a:xfrm>
          <a:prstGeom prst="line">
            <a:avLst/>
          </a:prstGeom>
          <a:noFill/>
          <a:ln w="25400" cmpd="sng">
            <a:solidFill>
              <a:schemeClr val="accent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 name="Line 36">
            <a:extLst>
              <a:ext uri="{FF2B5EF4-FFF2-40B4-BE49-F238E27FC236}">
                <a16:creationId xmlns:a16="http://schemas.microsoft.com/office/drawing/2014/main" id="{7C41ABD8-46AB-4ADA-9873-4E244ECE9FF0}"/>
              </a:ext>
            </a:extLst>
          </p:cNvPr>
          <p:cNvSpPr>
            <a:spLocks noChangeShapeType="1"/>
          </p:cNvSpPr>
          <p:nvPr/>
        </p:nvSpPr>
        <p:spPr bwMode="auto">
          <a:xfrm flipH="1">
            <a:off x="8299179" y="5395684"/>
            <a:ext cx="0" cy="360363"/>
          </a:xfrm>
          <a:prstGeom prst="line">
            <a:avLst/>
          </a:prstGeom>
          <a:noFill/>
          <a:ln w="25400"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 name="Line 37">
            <a:extLst>
              <a:ext uri="{FF2B5EF4-FFF2-40B4-BE49-F238E27FC236}">
                <a16:creationId xmlns:a16="http://schemas.microsoft.com/office/drawing/2014/main" id="{C50EA349-9B0F-4D16-A4E1-EB51B37D4F43}"/>
              </a:ext>
            </a:extLst>
          </p:cNvPr>
          <p:cNvSpPr>
            <a:spLocks noChangeShapeType="1"/>
          </p:cNvSpPr>
          <p:nvPr/>
        </p:nvSpPr>
        <p:spPr bwMode="auto">
          <a:xfrm>
            <a:off x="3979591" y="5395684"/>
            <a:ext cx="360363" cy="1588"/>
          </a:xfrm>
          <a:prstGeom prst="line">
            <a:avLst/>
          </a:prstGeom>
          <a:noFill/>
          <a:ln w="25400" cmpd="sng">
            <a:solidFill>
              <a:schemeClr val="accent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aphicFrame>
        <p:nvGraphicFramePr>
          <p:cNvPr id="133" name="Object 38">
            <a:extLst>
              <a:ext uri="{FF2B5EF4-FFF2-40B4-BE49-F238E27FC236}">
                <a16:creationId xmlns:a16="http://schemas.microsoft.com/office/drawing/2014/main" id="{5854241A-9662-4B48-A678-E5806F35B279}"/>
              </a:ext>
            </a:extLst>
          </p:cNvPr>
          <p:cNvGraphicFramePr>
            <a:graphicFrameLocks noChangeAspect="1"/>
          </p:cNvGraphicFramePr>
          <p:nvPr/>
        </p:nvGraphicFramePr>
        <p:xfrm>
          <a:off x="3547791" y="3739922"/>
          <a:ext cx="792163" cy="123825"/>
        </p:xfrm>
        <a:graphic>
          <a:graphicData uri="http://schemas.openxmlformats.org/presentationml/2006/ole">
            <mc:AlternateContent xmlns:mc="http://schemas.openxmlformats.org/markup-compatibility/2006">
              <mc:Choice xmlns:v="urn:schemas-microsoft-com:vml" Requires="v">
                <p:oleObj spid="_x0000_s54445" r:id="rId10" imgW="1152755" imgH="183826" progId="Visio.Drawing.6">
                  <p:embed/>
                </p:oleObj>
              </mc:Choice>
              <mc:Fallback>
                <p:oleObj r:id="rId10" imgW="1152755" imgH="183826" progId="Visio.Drawing.6">
                  <p:embed/>
                  <p:pic>
                    <p:nvPicPr>
                      <p:cNvPr id="133" name="Object 38">
                        <a:extLst>
                          <a:ext uri="{FF2B5EF4-FFF2-40B4-BE49-F238E27FC236}">
                            <a16:creationId xmlns:a16="http://schemas.microsoft.com/office/drawing/2014/main" id="{5854241A-9662-4B48-A678-E5806F35B2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7791" y="3739922"/>
                        <a:ext cx="792163"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 name="Object 39">
            <a:extLst>
              <a:ext uri="{FF2B5EF4-FFF2-40B4-BE49-F238E27FC236}">
                <a16:creationId xmlns:a16="http://schemas.microsoft.com/office/drawing/2014/main" id="{E69EF514-F1EF-4752-AE75-A86A00C8C237}"/>
              </a:ext>
            </a:extLst>
          </p:cNvPr>
          <p:cNvGraphicFramePr>
            <a:graphicFrameLocks noChangeAspect="1"/>
          </p:cNvGraphicFramePr>
          <p:nvPr/>
        </p:nvGraphicFramePr>
        <p:xfrm>
          <a:off x="7940404" y="3739922"/>
          <a:ext cx="792162" cy="123825"/>
        </p:xfrm>
        <a:graphic>
          <a:graphicData uri="http://schemas.openxmlformats.org/presentationml/2006/ole">
            <mc:AlternateContent xmlns:mc="http://schemas.openxmlformats.org/markup-compatibility/2006">
              <mc:Choice xmlns:v="urn:schemas-microsoft-com:vml" Requires="v">
                <p:oleObj spid="_x0000_s54446" r:id="rId11" imgW="1152755" imgH="183826" progId="Visio.Drawing.6">
                  <p:embed/>
                </p:oleObj>
              </mc:Choice>
              <mc:Fallback>
                <p:oleObj r:id="rId11" imgW="1152755" imgH="183826" progId="Visio.Drawing.6">
                  <p:embed/>
                  <p:pic>
                    <p:nvPicPr>
                      <p:cNvPr id="134" name="Object 39">
                        <a:extLst>
                          <a:ext uri="{FF2B5EF4-FFF2-40B4-BE49-F238E27FC236}">
                            <a16:creationId xmlns:a16="http://schemas.microsoft.com/office/drawing/2014/main" id="{E69EF514-F1EF-4752-AE75-A86A00C8C2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0404" y="3739922"/>
                        <a:ext cx="792162"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 name="Object 40">
            <a:extLst>
              <a:ext uri="{FF2B5EF4-FFF2-40B4-BE49-F238E27FC236}">
                <a16:creationId xmlns:a16="http://schemas.microsoft.com/office/drawing/2014/main" id="{D5390ABD-C99A-4174-9A7B-52044B68F459}"/>
              </a:ext>
            </a:extLst>
          </p:cNvPr>
          <p:cNvGraphicFramePr>
            <a:graphicFrameLocks noChangeAspect="1"/>
          </p:cNvGraphicFramePr>
          <p:nvPr/>
        </p:nvGraphicFramePr>
        <p:xfrm>
          <a:off x="8011841" y="5827484"/>
          <a:ext cx="792163" cy="123825"/>
        </p:xfrm>
        <a:graphic>
          <a:graphicData uri="http://schemas.openxmlformats.org/presentationml/2006/ole">
            <mc:AlternateContent xmlns:mc="http://schemas.openxmlformats.org/markup-compatibility/2006">
              <mc:Choice xmlns:v="urn:schemas-microsoft-com:vml" Requires="v">
                <p:oleObj spid="_x0000_s54447" r:id="rId12" imgW="1152755" imgH="183826" progId="Visio.Drawing.6">
                  <p:embed/>
                </p:oleObj>
              </mc:Choice>
              <mc:Fallback>
                <p:oleObj r:id="rId12" imgW="1152755" imgH="183826" progId="Visio.Drawing.6">
                  <p:embed/>
                  <p:pic>
                    <p:nvPicPr>
                      <p:cNvPr id="135" name="Object 40">
                        <a:extLst>
                          <a:ext uri="{FF2B5EF4-FFF2-40B4-BE49-F238E27FC236}">
                            <a16:creationId xmlns:a16="http://schemas.microsoft.com/office/drawing/2014/main" id="{D5390ABD-C99A-4174-9A7B-52044B68F4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11841" y="5827484"/>
                        <a:ext cx="792163"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9" name="Group 45">
            <a:extLst>
              <a:ext uri="{FF2B5EF4-FFF2-40B4-BE49-F238E27FC236}">
                <a16:creationId xmlns:a16="http://schemas.microsoft.com/office/drawing/2014/main" id="{7D379B52-9687-4A37-9B7C-E4B53FB8088E}"/>
              </a:ext>
            </a:extLst>
          </p:cNvPr>
          <p:cNvGrpSpPr>
            <a:grpSpLocks noChangeAspect="1"/>
          </p:cNvGrpSpPr>
          <p:nvPr/>
        </p:nvGrpSpPr>
        <p:grpSpPr bwMode="auto">
          <a:xfrm>
            <a:off x="4268516" y="4676547"/>
            <a:ext cx="935038" cy="676275"/>
            <a:chOff x="0" y="0"/>
            <a:chExt cx="576" cy="417"/>
          </a:xfrm>
        </p:grpSpPr>
        <p:sp>
          <p:nvSpPr>
            <p:cNvPr id="140" name="AutoShape 46">
              <a:extLst>
                <a:ext uri="{FF2B5EF4-FFF2-40B4-BE49-F238E27FC236}">
                  <a16:creationId xmlns:a16="http://schemas.microsoft.com/office/drawing/2014/main" id="{A5C13825-A70E-453F-9781-DBFB98273DA0}"/>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 name="未知">
              <a:extLst>
                <a:ext uri="{FF2B5EF4-FFF2-40B4-BE49-F238E27FC236}">
                  <a16:creationId xmlns:a16="http://schemas.microsoft.com/office/drawing/2014/main" id="{1ED1F129-5D21-4492-A74A-94A50B003F9D}"/>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 name="未知">
              <a:extLst>
                <a:ext uri="{FF2B5EF4-FFF2-40B4-BE49-F238E27FC236}">
                  <a16:creationId xmlns:a16="http://schemas.microsoft.com/office/drawing/2014/main" id="{6CAE373E-D7EE-4756-9476-A676D58E5F41}"/>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 name="未知">
              <a:extLst>
                <a:ext uri="{FF2B5EF4-FFF2-40B4-BE49-F238E27FC236}">
                  <a16:creationId xmlns:a16="http://schemas.microsoft.com/office/drawing/2014/main" id="{FD4FBF06-9F2E-448C-9605-BDD5FB18F592}"/>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 name="未知">
              <a:extLst>
                <a:ext uri="{FF2B5EF4-FFF2-40B4-BE49-F238E27FC236}">
                  <a16:creationId xmlns:a16="http://schemas.microsoft.com/office/drawing/2014/main" id="{48F394E5-E507-4C11-8D93-513772F9E8BB}"/>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 name="未知">
              <a:extLst>
                <a:ext uri="{FF2B5EF4-FFF2-40B4-BE49-F238E27FC236}">
                  <a16:creationId xmlns:a16="http://schemas.microsoft.com/office/drawing/2014/main" id="{46894933-C2A4-4BE4-AFB2-8B9F0750EE13}"/>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 name="未知">
              <a:extLst>
                <a:ext uri="{FF2B5EF4-FFF2-40B4-BE49-F238E27FC236}">
                  <a16:creationId xmlns:a16="http://schemas.microsoft.com/office/drawing/2014/main" id="{E5741B69-942D-4EDE-89BD-00C7BBDC22A1}"/>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 name="未知">
              <a:extLst>
                <a:ext uri="{FF2B5EF4-FFF2-40B4-BE49-F238E27FC236}">
                  <a16:creationId xmlns:a16="http://schemas.microsoft.com/office/drawing/2014/main" id="{3E36D59C-C6F3-4372-99DC-5477A40B6133}"/>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 name="未知">
              <a:extLst>
                <a:ext uri="{FF2B5EF4-FFF2-40B4-BE49-F238E27FC236}">
                  <a16:creationId xmlns:a16="http://schemas.microsoft.com/office/drawing/2014/main" id="{75ACF8A5-909E-4E70-AD43-7A2CAC4A3C92}"/>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 name="未知">
              <a:extLst>
                <a:ext uri="{FF2B5EF4-FFF2-40B4-BE49-F238E27FC236}">
                  <a16:creationId xmlns:a16="http://schemas.microsoft.com/office/drawing/2014/main" id="{6CA08644-4678-40A0-B5A7-5271F5A6DC45}"/>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 name="未知">
              <a:extLst>
                <a:ext uri="{FF2B5EF4-FFF2-40B4-BE49-F238E27FC236}">
                  <a16:creationId xmlns:a16="http://schemas.microsoft.com/office/drawing/2014/main" id="{475839C4-AF28-465C-AA3C-515539751458}"/>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 name="未知">
              <a:extLst>
                <a:ext uri="{FF2B5EF4-FFF2-40B4-BE49-F238E27FC236}">
                  <a16:creationId xmlns:a16="http://schemas.microsoft.com/office/drawing/2014/main" id="{7A9CB973-3193-43B1-BA97-5632A99FDE28}"/>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52" name="Group 58">
            <a:extLst>
              <a:ext uri="{FF2B5EF4-FFF2-40B4-BE49-F238E27FC236}">
                <a16:creationId xmlns:a16="http://schemas.microsoft.com/office/drawing/2014/main" id="{C78A4CCC-CA32-42E3-BC30-71D7A6D3A309}"/>
              </a:ext>
            </a:extLst>
          </p:cNvPr>
          <p:cNvGrpSpPr>
            <a:grpSpLocks noChangeAspect="1"/>
          </p:cNvGrpSpPr>
          <p:nvPr/>
        </p:nvGrpSpPr>
        <p:grpSpPr bwMode="auto">
          <a:xfrm>
            <a:off x="6932341" y="4676547"/>
            <a:ext cx="935038" cy="676275"/>
            <a:chOff x="0" y="0"/>
            <a:chExt cx="576" cy="417"/>
          </a:xfrm>
        </p:grpSpPr>
        <p:sp>
          <p:nvSpPr>
            <p:cNvPr id="153" name="AutoShape 59">
              <a:extLst>
                <a:ext uri="{FF2B5EF4-FFF2-40B4-BE49-F238E27FC236}">
                  <a16:creationId xmlns:a16="http://schemas.microsoft.com/office/drawing/2014/main" id="{820D7D1D-20C8-4049-AA5A-D1B71F87426A}"/>
                </a:ext>
              </a:extLst>
            </p:cNvPr>
            <p:cNvSpPr>
              <a:spLocks noChangeAspect="1" noChangeArrowheads="1" noTextEdit="1"/>
            </p:cNvSpPr>
            <p:nvPr/>
          </p:nvSpPr>
          <p:spPr bwMode="auto">
            <a:xfrm>
              <a:off x="0" y="0"/>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 name="未知">
              <a:extLst>
                <a:ext uri="{FF2B5EF4-FFF2-40B4-BE49-F238E27FC236}">
                  <a16:creationId xmlns:a16="http://schemas.microsoft.com/office/drawing/2014/main" id="{5808C1F3-E175-4442-9380-6FEFA1F46C35}"/>
                </a:ext>
              </a:extLst>
            </p:cNvPr>
            <p:cNvSpPr>
              <a:spLocks/>
            </p:cNvSpPr>
            <p:nvPr/>
          </p:nvSpPr>
          <p:spPr bwMode="auto">
            <a:xfrm>
              <a:off x="289" y="166"/>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52">
                  <a:moveTo>
                    <a:pt x="286" y="0"/>
                  </a:moveTo>
                  <a:lnTo>
                    <a:pt x="286" y="85"/>
                  </a:lnTo>
                  <a:lnTo>
                    <a:pt x="0" y="252"/>
                  </a:lnTo>
                  <a:lnTo>
                    <a:pt x="0" y="166"/>
                  </a:lnTo>
                  <a:lnTo>
                    <a:pt x="286" y="0"/>
                  </a:lnTo>
                  <a:lnTo>
                    <a:pt x="286" y="0"/>
                  </a:lnTo>
                  <a:lnTo>
                    <a:pt x="286" y="0"/>
                  </a:lnTo>
                  <a:lnTo>
                    <a:pt x="286" y="0"/>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 name="未知">
              <a:extLst>
                <a:ext uri="{FF2B5EF4-FFF2-40B4-BE49-F238E27FC236}">
                  <a16:creationId xmlns:a16="http://schemas.microsoft.com/office/drawing/2014/main" id="{60D203E9-15C2-4D11-86B4-A51B3972951C}"/>
                </a:ext>
              </a:extLst>
            </p:cNvPr>
            <p:cNvSpPr>
              <a:spLocks/>
            </p:cNvSpPr>
            <p:nvPr/>
          </p:nvSpPr>
          <p:spPr bwMode="auto">
            <a:xfrm>
              <a:off x="1" y="166"/>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252">
                  <a:moveTo>
                    <a:pt x="288" y="166"/>
                  </a:moveTo>
                  <a:lnTo>
                    <a:pt x="288" y="252"/>
                  </a:lnTo>
                  <a:lnTo>
                    <a:pt x="0" y="85"/>
                  </a:lnTo>
                  <a:lnTo>
                    <a:pt x="0" y="0"/>
                  </a:lnTo>
                  <a:lnTo>
                    <a:pt x="288" y="166"/>
                  </a:lnTo>
                  <a:lnTo>
                    <a:pt x="288" y="166"/>
                  </a:lnTo>
                  <a:lnTo>
                    <a:pt x="288" y="166"/>
                  </a:lnTo>
                  <a:lnTo>
                    <a:pt x="288" y="166"/>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 name="未知">
              <a:extLst>
                <a:ext uri="{FF2B5EF4-FFF2-40B4-BE49-F238E27FC236}">
                  <a16:creationId xmlns:a16="http://schemas.microsoft.com/office/drawing/2014/main" id="{28A38E91-C54E-4928-B390-DAE9F741D2D7}"/>
                </a:ext>
              </a:extLst>
            </p:cNvPr>
            <p:cNvSpPr>
              <a:spLocks/>
            </p:cNvSpPr>
            <p:nvPr/>
          </p:nvSpPr>
          <p:spPr bwMode="auto">
            <a:xfrm>
              <a:off x="1" y="0"/>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332">
                  <a:moveTo>
                    <a:pt x="574" y="166"/>
                  </a:moveTo>
                  <a:lnTo>
                    <a:pt x="288" y="332"/>
                  </a:lnTo>
                  <a:lnTo>
                    <a:pt x="0" y="166"/>
                  </a:lnTo>
                  <a:lnTo>
                    <a:pt x="286" y="0"/>
                  </a:lnTo>
                  <a:lnTo>
                    <a:pt x="574" y="166"/>
                  </a:lnTo>
                  <a:lnTo>
                    <a:pt x="574" y="166"/>
                  </a:lnTo>
                  <a:lnTo>
                    <a:pt x="574" y="166"/>
                  </a:lnTo>
                  <a:lnTo>
                    <a:pt x="574" y="166"/>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 name="未知">
              <a:extLst>
                <a:ext uri="{FF2B5EF4-FFF2-40B4-BE49-F238E27FC236}">
                  <a16:creationId xmlns:a16="http://schemas.microsoft.com/office/drawing/2014/main" id="{05D37417-E039-4417-900B-8F8A50483543}"/>
                </a:ext>
              </a:extLst>
            </p:cNvPr>
            <p:cNvSpPr>
              <a:spLocks noEditPoints="1"/>
            </p:cNvSpPr>
            <p:nvPr/>
          </p:nvSpPr>
          <p:spPr bwMode="auto">
            <a:xfrm>
              <a:off x="80" y="48"/>
              <a:ext cx="416" cy="241"/>
            </a:xfrm>
            <a:custGeom>
              <a:avLst/>
              <a:gdLst>
                <a:gd name="T0" fmla="*/ 483 w 785"/>
                <a:gd name="T1" fmla="*/ 356 h 457"/>
                <a:gd name="T2" fmla="*/ 523 w 785"/>
                <a:gd name="T3" fmla="*/ 379 h 457"/>
                <a:gd name="T4" fmla="*/ 389 w 785"/>
                <a:gd name="T5" fmla="*/ 457 h 457"/>
                <a:gd name="T6" fmla="*/ 255 w 785"/>
                <a:gd name="T7" fmla="*/ 379 h 457"/>
                <a:gd name="T8" fmla="*/ 295 w 785"/>
                <a:gd name="T9" fmla="*/ 356 h 457"/>
                <a:gd name="T10" fmla="*/ 356 w 785"/>
                <a:gd name="T11" fmla="*/ 391 h 457"/>
                <a:gd name="T12" fmla="*/ 356 w 785"/>
                <a:gd name="T13" fmla="*/ 313 h 457"/>
                <a:gd name="T14" fmla="*/ 286 w 785"/>
                <a:gd name="T15" fmla="*/ 290 h 457"/>
                <a:gd name="T16" fmla="*/ 246 w 785"/>
                <a:gd name="T17" fmla="*/ 249 h 457"/>
                <a:gd name="T18" fmla="*/ 113 w 785"/>
                <a:gd name="T19" fmla="*/ 249 h 457"/>
                <a:gd name="T20" fmla="*/ 174 w 785"/>
                <a:gd name="T21" fmla="*/ 285 h 457"/>
                <a:gd name="T22" fmla="*/ 134 w 785"/>
                <a:gd name="T23" fmla="*/ 308 h 457"/>
                <a:gd name="T24" fmla="*/ 0 w 785"/>
                <a:gd name="T25" fmla="*/ 230 h 457"/>
                <a:gd name="T26" fmla="*/ 134 w 785"/>
                <a:gd name="T27" fmla="*/ 153 h 457"/>
                <a:gd name="T28" fmla="*/ 174 w 785"/>
                <a:gd name="T29" fmla="*/ 176 h 457"/>
                <a:gd name="T30" fmla="*/ 113 w 785"/>
                <a:gd name="T31" fmla="*/ 211 h 457"/>
                <a:gd name="T32" fmla="*/ 244 w 785"/>
                <a:gd name="T33" fmla="*/ 211 h 457"/>
                <a:gd name="T34" fmla="*/ 286 w 785"/>
                <a:gd name="T35" fmla="*/ 165 h 457"/>
                <a:gd name="T36" fmla="*/ 369 w 785"/>
                <a:gd name="T37" fmla="*/ 140 h 457"/>
                <a:gd name="T38" fmla="*/ 369 w 785"/>
                <a:gd name="T39" fmla="*/ 66 h 457"/>
                <a:gd name="T40" fmla="*/ 308 w 785"/>
                <a:gd name="T41" fmla="*/ 101 h 457"/>
                <a:gd name="T42" fmla="*/ 268 w 785"/>
                <a:gd name="T43" fmla="*/ 78 h 457"/>
                <a:gd name="T44" fmla="*/ 402 w 785"/>
                <a:gd name="T45" fmla="*/ 0 h 457"/>
                <a:gd name="T46" fmla="*/ 536 w 785"/>
                <a:gd name="T47" fmla="*/ 78 h 457"/>
                <a:gd name="T48" fmla="*/ 496 w 785"/>
                <a:gd name="T49" fmla="*/ 101 h 457"/>
                <a:gd name="T50" fmla="*/ 435 w 785"/>
                <a:gd name="T51" fmla="*/ 66 h 457"/>
                <a:gd name="T52" fmla="*/ 435 w 785"/>
                <a:gd name="T53" fmla="*/ 142 h 457"/>
                <a:gd name="T54" fmla="*/ 502 w 785"/>
                <a:gd name="T55" fmla="*/ 165 h 457"/>
                <a:gd name="T56" fmla="*/ 541 w 785"/>
                <a:gd name="T57" fmla="*/ 204 h 457"/>
                <a:gd name="T58" fmla="*/ 672 w 785"/>
                <a:gd name="T59" fmla="*/ 204 h 457"/>
                <a:gd name="T60" fmla="*/ 611 w 785"/>
                <a:gd name="T61" fmla="*/ 169 h 457"/>
                <a:gd name="T62" fmla="*/ 650 w 785"/>
                <a:gd name="T63" fmla="*/ 145 h 457"/>
                <a:gd name="T64" fmla="*/ 785 w 785"/>
                <a:gd name="T65" fmla="*/ 223 h 457"/>
                <a:gd name="T66" fmla="*/ 651 w 785"/>
                <a:gd name="T67" fmla="*/ 301 h 457"/>
                <a:gd name="T68" fmla="*/ 611 w 785"/>
                <a:gd name="T69" fmla="*/ 278 h 457"/>
                <a:gd name="T70" fmla="*/ 672 w 785"/>
                <a:gd name="T71" fmla="*/ 242 h 457"/>
                <a:gd name="T72" fmla="*/ 545 w 785"/>
                <a:gd name="T73" fmla="*/ 242 h 457"/>
                <a:gd name="T74" fmla="*/ 502 w 785"/>
                <a:gd name="T75" fmla="*/ 290 h 457"/>
                <a:gd name="T76" fmla="*/ 422 w 785"/>
                <a:gd name="T77" fmla="*/ 315 h 457"/>
                <a:gd name="T78" fmla="*/ 422 w 785"/>
                <a:gd name="T79" fmla="*/ 391 h 457"/>
                <a:gd name="T80" fmla="*/ 483 w 785"/>
                <a:gd name="T81" fmla="*/ 356 h 457"/>
                <a:gd name="T82" fmla="*/ 483 w 785"/>
                <a:gd name="T83" fmla="*/ 356 h 457"/>
                <a:gd name="T84" fmla="*/ 483 w 785"/>
                <a:gd name="T85" fmla="*/ 356 h 457"/>
                <a:gd name="T86" fmla="*/ 338 w 785"/>
                <a:gd name="T87" fmla="*/ 260 h 457"/>
                <a:gd name="T88" fmla="*/ 450 w 785"/>
                <a:gd name="T89" fmla="*/ 260 h 457"/>
                <a:gd name="T90" fmla="*/ 450 w 785"/>
                <a:gd name="T91" fmla="*/ 195 h 457"/>
                <a:gd name="T92" fmla="*/ 338 w 785"/>
                <a:gd name="T93" fmla="*/ 195 h 457"/>
                <a:gd name="T94" fmla="*/ 338 w 785"/>
                <a:gd name="T95" fmla="*/ 26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 name="未知">
              <a:extLst>
                <a:ext uri="{FF2B5EF4-FFF2-40B4-BE49-F238E27FC236}">
                  <a16:creationId xmlns:a16="http://schemas.microsoft.com/office/drawing/2014/main" id="{ADFC3D24-E0C0-4723-AFE8-2CCCF951AF8A}"/>
                </a:ext>
              </a:extLst>
            </p:cNvPr>
            <p:cNvSpPr>
              <a:spLocks noEditPoints="1"/>
            </p:cNvSpPr>
            <p:nvPr/>
          </p:nvSpPr>
          <p:spPr bwMode="auto">
            <a:xfrm>
              <a:off x="80" y="42"/>
              <a:ext cx="416" cy="241"/>
            </a:xfrm>
            <a:custGeom>
              <a:avLst/>
              <a:gdLst>
                <a:gd name="T0" fmla="*/ 483 w 785"/>
                <a:gd name="T1" fmla="*/ 355 h 456"/>
                <a:gd name="T2" fmla="*/ 523 w 785"/>
                <a:gd name="T3" fmla="*/ 379 h 456"/>
                <a:gd name="T4" fmla="*/ 389 w 785"/>
                <a:gd name="T5" fmla="*/ 456 h 456"/>
                <a:gd name="T6" fmla="*/ 255 w 785"/>
                <a:gd name="T7" fmla="*/ 379 h 456"/>
                <a:gd name="T8" fmla="*/ 295 w 785"/>
                <a:gd name="T9" fmla="*/ 355 h 456"/>
                <a:gd name="T10" fmla="*/ 356 w 785"/>
                <a:gd name="T11" fmla="*/ 391 h 456"/>
                <a:gd name="T12" fmla="*/ 356 w 785"/>
                <a:gd name="T13" fmla="*/ 313 h 456"/>
                <a:gd name="T14" fmla="*/ 286 w 785"/>
                <a:gd name="T15" fmla="*/ 290 h 456"/>
                <a:gd name="T16" fmla="*/ 246 w 785"/>
                <a:gd name="T17" fmla="*/ 249 h 456"/>
                <a:gd name="T18" fmla="*/ 113 w 785"/>
                <a:gd name="T19" fmla="*/ 249 h 456"/>
                <a:gd name="T20" fmla="*/ 174 w 785"/>
                <a:gd name="T21" fmla="*/ 284 h 456"/>
                <a:gd name="T22" fmla="*/ 134 w 785"/>
                <a:gd name="T23" fmla="*/ 308 h 456"/>
                <a:gd name="T24" fmla="*/ 0 w 785"/>
                <a:gd name="T25" fmla="*/ 230 h 456"/>
                <a:gd name="T26" fmla="*/ 134 w 785"/>
                <a:gd name="T27" fmla="*/ 152 h 456"/>
                <a:gd name="T28" fmla="*/ 174 w 785"/>
                <a:gd name="T29" fmla="*/ 175 h 456"/>
                <a:gd name="T30" fmla="*/ 113 w 785"/>
                <a:gd name="T31" fmla="*/ 211 h 456"/>
                <a:gd name="T32" fmla="*/ 244 w 785"/>
                <a:gd name="T33" fmla="*/ 211 h 456"/>
                <a:gd name="T34" fmla="*/ 286 w 785"/>
                <a:gd name="T35" fmla="*/ 165 h 456"/>
                <a:gd name="T36" fmla="*/ 369 w 785"/>
                <a:gd name="T37" fmla="*/ 140 h 456"/>
                <a:gd name="T38" fmla="*/ 369 w 785"/>
                <a:gd name="T39" fmla="*/ 65 h 456"/>
                <a:gd name="T40" fmla="*/ 308 w 785"/>
                <a:gd name="T41" fmla="*/ 101 h 456"/>
                <a:gd name="T42" fmla="*/ 268 w 785"/>
                <a:gd name="T43" fmla="*/ 78 h 456"/>
                <a:gd name="T44" fmla="*/ 402 w 785"/>
                <a:gd name="T45" fmla="*/ 0 h 456"/>
                <a:gd name="T46" fmla="*/ 536 w 785"/>
                <a:gd name="T47" fmla="*/ 78 h 456"/>
                <a:gd name="T48" fmla="*/ 496 w 785"/>
                <a:gd name="T49" fmla="*/ 101 h 456"/>
                <a:gd name="T50" fmla="*/ 435 w 785"/>
                <a:gd name="T51" fmla="*/ 65 h 456"/>
                <a:gd name="T52" fmla="*/ 435 w 785"/>
                <a:gd name="T53" fmla="*/ 142 h 456"/>
                <a:gd name="T54" fmla="*/ 502 w 785"/>
                <a:gd name="T55" fmla="*/ 165 h 456"/>
                <a:gd name="T56" fmla="*/ 541 w 785"/>
                <a:gd name="T57" fmla="*/ 204 h 456"/>
                <a:gd name="T58" fmla="*/ 672 w 785"/>
                <a:gd name="T59" fmla="*/ 204 h 456"/>
                <a:gd name="T60" fmla="*/ 611 w 785"/>
                <a:gd name="T61" fmla="*/ 168 h 456"/>
                <a:gd name="T62" fmla="*/ 650 w 785"/>
                <a:gd name="T63" fmla="*/ 145 h 456"/>
                <a:gd name="T64" fmla="*/ 785 w 785"/>
                <a:gd name="T65" fmla="*/ 223 h 456"/>
                <a:gd name="T66" fmla="*/ 651 w 785"/>
                <a:gd name="T67" fmla="*/ 300 h 456"/>
                <a:gd name="T68" fmla="*/ 611 w 785"/>
                <a:gd name="T69" fmla="*/ 277 h 456"/>
                <a:gd name="T70" fmla="*/ 672 w 785"/>
                <a:gd name="T71" fmla="*/ 242 h 456"/>
                <a:gd name="T72" fmla="*/ 545 w 785"/>
                <a:gd name="T73" fmla="*/ 242 h 456"/>
                <a:gd name="T74" fmla="*/ 502 w 785"/>
                <a:gd name="T75" fmla="*/ 290 h 456"/>
                <a:gd name="T76" fmla="*/ 422 w 785"/>
                <a:gd name="T77" fmla="*/ 314 h 456"/>
                <a:gd name="T78" fmla="*/ 422 w 785"/>
                <a:gd name="T79" fmla="*/ 391 h 456"/>
                <a:gd name="T80" fmla="*/ 483 w 785"/>
                <a:gd name="T81" fmla="*/ 355 h 456"/>
                <a:gd name="T82" fmla="*/ 483 w 785"/>
                <a:gd name="T83" fmla="*/ 355 h 456"/>
                <a:gd name="T84" fmla="*/ 483 w 785"/>
                <a:gd name="T85" fmla="*/ 355 h 456"/>
                <a:gd name="T86" fmla="*/ 338 w 785"/>
                <a:gd name="T87" fmla="*/ 260 h 456"/>
                <a:gd name="T88" fmla="*/ 450 w 785"/>
                <a:gd name="T89" fmla="*/ 260 h 456"/>
                <a:gd name="T90" fmla="*/ 450 w 785"/>
                <a:gd name="T91" fmla="*/ 195 h 456"/>
                <a:gd name="T92" fmla="*/ 338 w 785"/>
                <a:gd name="T93" fmla="*/ 195 h 456"/>
                <a:gd name="T94" fmla="*/ 338 w 785"/>
                <a:gd name="T95"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 name="未知">
              <a:extLst>
                <a:ext uri="{FF2B5EF4-FFF2-40B4-BE49-F238E27FC236}">
                  <a16:creationId xmlns:a16="http://schemas.microsoft.com/office/drawing/2014/main" id="{E340B0EF-5119-48AE-BC9F-284581DEF337}"/>
                </a:ext>
              </a:extLst>
            </p:cNvPr>
            <p:cNvSpPr>
              <a:spLocks/>
            </p:cNvSpPr>
            <p:nvPr/>
          </p:nvSpPr>
          <p:spPr bwMode="auto">
            <a:xfrm>
              <a:off x="49" y="226"/>
              <a:ext cx="30" cy="48"/>
            </a:xfrm>
            <a:custGeom>
              <a:avLst/>
              <a:gdLst>
                <a:gd name="T0" fmla="*/ 27 w 56"/>
                <a:gd name="T1" fmla="*/ 5 h 92"/>
                <a:gd name="T2" fmla="*/ 46 w 56"/>
                <a:gd name="T3" fmla="*/ 21 h 92"/>
                <a:gd name="T4" fmla="*/ 54 w 56"/>
                <a:gd name="T5" fmla="*/ 45 h 92"/>
                <a:gd name="T6" fmla="*/ 40 w 56"/>
                <a:gd name="T7" fmla="*/ 36 h 92"/>
                <a:gd name="T8" fmla="*/ 27 w 56"/>
                <a:gd name="T9" fmla="*/ 17 h 92"/>
                <a:gd name="T10" fmla="*/ 20 w 56"/>
                <a:gd name="T11" fmla="*/ 15 h 92"/>
                <a:gd name="T12" fmla="*/ 17 w 56"/>
                <a:gd name="T13" fmla="*/ 20 h 92"/>
                <a:gd name="T14" fmla="*/ 20 w 56"/>
                <a:gd name="T15" fmla="*/ 28 h 92"/>
                <a:gd name="T16" fmla="*/ 36 w 56"/>
                <a:gd name="T17" fmla="*/ 43 h 92"/>
                <a:gd name="T18" fmla="*/ 48 w 56"/>
                <a:gd name="T19" fmla="*/ 55 h 92"/>
                <a:gd name="T20" fmla="*/ 56 w 56"/>
                <a:gd name="T21" fmla="*/ 77 h 92"/>
                <a:gd name="T22" fmla="*/ 49 w 56"/>
                <a:gd name="T23" fmla="*/ 90 h 92"/>
                <a:gd name="T24" fmla="*/ 28 w 56"/>
                <a:gd name="T25" fmla="*/ 85 h 92"/>
                <a:gd name="T26" fmla="*/ 9 w 56"/>
                <a:gd name="T27" fmla="*/ 67 h 92"/>
                <a:gd name="T28" fmla="*/ 0 w 56"/>
                <a:gd name="T29" fmla="*/ 42 h 92"/>
                <a:gd name="T30" fmla="*/ 14 w 56"/>
                <a:gd name="T31" fmla="*/ 50 h 92"/>
                <a:gd name="T32" fmla="*/ 19 w 56"/>
                <a:gd name="T33" fmla="*/ 63 h 92"/>
                <a:gd name="T34" fmla="*/ 29 w 56"/>
                <a:gd name="T35" fmla="*/ 72 h 92"/>
                <a:gd name="T36" fmla="*/ 37 w 56"/>
                <a:gd name="T37" fmla="*/ 75 h 92"/>
                <a:gd name="T38" fmla="*/ 42 w 56"/>
                <a:gd name="T39" fmla="*/ 70 h 92"/>
                <a:gd name="T40" fmla="*/ 32 w 56"/>
                <a:gd name="T41" fmla="*/ 55 h 92"/>
                <a:gd name="T42" fmla="*/ 13 w 56"/>
                <a:gd name="T43" fmla="*/ 37 h 92"/>
                <a:gd name="T44" fmla="*/ 2 w 56"/>
                <a:gd name="T45" fmla="*/ 13 h 92"/>
                <a:gd name="T46" fmla="*/ 10 w 56"/>
                <a:gd name="T47" fmla="*/ 1 h 92"/>
                <a:gd name="T48" fmla="*/ 27 w 56"/>
                <a:gd name="T49" fmla="*/ 5 h 92"/>
                <a:gd name="T50" fmla="*/ 27 w 56"/>
                <a:gd name="T51" fmla="*/ 5 h 92"/>
                <a:gd name="T52" fmla="*/ 27 w 56"/>
                <a:gd name="T53" fmla="*/ 5 h 92"/>
                <a:gd name="T54" fmla="*/ 27 w 56"/>
                <a:gd name="T55" fmla="*/ 5 h 92"/>
                <a:gd name="T56" fmla="*/ 27 w 56"/>
                <a:gd name="T5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 name="未知">
              <a:extLst>
                <a:ext uri="{FF2B5EF4-FFF2-40B4-BE49-F238E27FC236}">
                  <a16:creationId xmlns:a16="http://schemas.microsoft.com/office/drawing/2014/main" id="{CF415E50-88BE-42D1-88C3-3D64346429E7}"/>
                </a:ext>
              </a:extLst>
            </p:cNvPr>
            <p:cNvSpPr>
              <a:spLocks/>
            </p:cNvSpPr>
            <p:nvPr/>
          </p:nvSpPr>
          <p:spPr bwMode="auto">
            <a:xfrm>
              <a:off x="80" y="238"/>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lnTo>
                    <a:pt x="46" y="27"/>
                  </a:lnTo>
                  <a:lnTo>
                    <a:pt x="46" y="27"/>
                  </a:lnTo>
                  <a:lnTo>
                    <a:pt x="46" y="27"/>
                  </a:lnTo>
                  <a:lnTo>
                    <a:pt x="46" y="27"/>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 name="未知">
              <a:extLst>
                <a:ext uri="{FF2B5EF4-FFF2-40B4-BE49-F238E27FC236}">
                  <a16:creationId xmlns:a16="http://schemas.microsoft.com/office/drawing/2014/main" id="{6439D26D-C6AF-4392-84EC-8F8C0C9C9E0D}"/>
                </a:ext>
              </a:extLst>
            </p:cNvPr>
            <p:cNvSpPr>
              <a:spLocks/>
            </p:cNvSpPr>
            <p:nvPr/>
          </p:nvSpPr>
          <p:spPr bwMode="auto">
            <a:xfrm>
              <a:off x="130" y="267"/>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5">
                  <a:moveTo>
                    <a:pt x="7" y="5"/>
                  </a:moveTo>
                  <a:lnTo>
                    <a:pt x="7" y="45"/>
                  </a:lnTo>
                  <a:lnTo>
                    <a:pt x="0" y="41"/>
                  </a:lnTo>
                  <a:lnTo>
                    <a:pt x="0" y="0"/>
                  </a:lnTo>
                  <a:lnTo>
                    <a:pt x="7" y="5"/>
                  </a:lnTo>
                  <a:lnTo>
                    <a:pt x="7" y="5"/>
                  </a:lnTo>
                  <a:lnTo>
                    <a:pt x="7" y="5"/>
                  </a:lnTo>
                  <a:lnTo>
                    <a:pt x="7" y="5"/>
                  </a:lnTo>
                  <a:lnTo>
                    <a:pt x="7" y="5"/>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 name="未知">
              <a:extLst>
                <a:ext uri="{FF2B5EF4-FFF2-40B4-BE49-F238E27FC236}">
                  <a16:creationId xmlns:a16="http://schemas.microsoft.com/office/drawing/2014/main" id="{4529DF2C-0D8E-4BBB-AE81-6EDC64A1FE23}"/>
                </a:ext>
              </a:extLst>
            </p:cNvPr>
            <p:cNvSpPr>
              <a:spLocks/>
            </p:cNvSpPr>
            <p:nvPr/>
          </p:nvSpPr>
          <p:spPr bwMode="auto">
            <a:xfrm>
              <a:off x="141" y="274"/>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9" y="17"/>
                  </a:moveTo>
                  <a:lnTo>
                    <a:pt x="29" y="24"/>
                  </a:lnTo>
                  <a:lnTo>
                    <a:pt x="19" y="18"/>
                  </a:lnTo>
                  <a:lnTo>
                    <a:pt x="19" y="51"/>
                  </a:lnTo>
                  <a:lnTo>
                    <a:pt x="11" y="46"/>
                  </a:lnTo>
                  <a:lnTo>
                    <a:pt x="11" y="14"/>
                  </a:lnTo>
                  <a:lnTo>
                    <a:pt x="0" y="7"/>
                  </a:lnTo>
                  <a:lnTo>
                    <a:pt x="0" y="0"/>
                  </a:lnTo>
                  <a:lnTo>
                    <a:pt x="29" y="17"/>
                  </a:lnTo>
                  <a:lnTo>
                    <a:pt x="29" y="17"/>
                  </a:lnTo>
                  <a:lnTo>
                    <a:pt x="29" y="17"/>
                  </a:lnTo>
                  <a:lnTo>
                    <a:pt x="29" y="17"/>
                  </a:lnTo>
                  <a:lnTo>
                    <a:pt x="29" y="17"/>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 name="未知">
              <a:extLst>
                <a:ext uri="{FF2B5EF4-FFF2-40B4-BE49-F238E27FC236}">
                  <a16:creationId xmlns:a16="http://schemas.microsoft.com/office/drawing/2014/main" id="{D9C70EF2-7776-4FD5-91E8-0100106D1F15}"/>
                </a:ext>
              </a:extLst>
            </p:cNvPr>
            <p:cNvSpPr>
              <a:spLocks/>
            </p:cNvSpPr>
            <p:nvPr/>
          </p:nvSpPr>
          <p:spPr bwMode="auto">
            <a:xfrm>
              <a:off x="172" y="298"/>
              <a:ext cx="33" cy="48"/>
            </a:xfrm>
            <a:custGeom>
              <a:avLst/>
              <a:gdLst>
                <a:gd name="T0" fmla="*/ 33 w 62"/>
                <a:gd name="T1" fmla="*/ 7 h 92"/>
                <a:gd name="T2" fmla="*/ 52 w 62"/>
                <a:gd name="T3" fmla="*/ 25 h 92"/>
                <a:gd name="T4" fmla="*/ 62 w 62"/>
                <a:gd name="T5" fmla="*/ 50 h 92"/>
                <a:gd name="T6" fmla="*/ 48 w 62"/>
                <a:gd name="T7" fmla="*/ 42 h 92"/>
                <a:gd name="T8" fmla="*/ 43 w 62"/>
                <a:gd name="T9" fmla="*/ 30 h 92"/>
                <a:gd name="T10" fmla="*/ 33 w 62"/>
                <a:gd name="T11" fmla="*/ 21 h 92"/>
                <a:gd name="T12" fmla="*/ 19 w 62"/>
                <a:gd name="T13" fmla="*/ 21 h 92"/>
                <a:gd name="T14" fmla="*/ 15 w 62"/>
                <a:gd name="T15" fmla="*/ 36 h 92"/>
                <a:gd name="T16" fmla="*/ 19 w 62"/>
                <a:gd name="T17" fmla="*/ 56 h 92"/>
                <a:gd name="T18" fmla="*/ 33 w 62"/>
                <a:gd name="T19" fmla="*/ 72 h 92"/>
                <a:gd name="T20" fmla="*/ 43 w 62"/>
                <a:gd name="T21" fmla="*/ 74 h 92"/>
                <a:gd name="T22" fmla="*/ 48 w 62"/>
                <a:gd name="T23" fmla="*/ 64 h 92"/>
                <a:gd name="T24" fmla="*/ 62 w 62"/>
                <a:gd name="T25" fmla="*/ 72 h 92"/>
                <a:gd name="T26" fmla="*/ 53 w 62"/>
                <a:gd name="T27" fmla="*/ 90 h 92"/>
                <a:gd name="T28" fmla="*/ 33 w 62"/>
                <a:gd name="T29" fmla="*/ 86 h 92"/>
                <a:gd name="T30" fmla="*/ 9 w 62"/>
                <a:gd name="T31" fmla="*/ 61 h 92"/>
                <a:gd name="T32" fmla="*/ 0 w 62"/>
                <a:gd name="T33" fmla="*/ 28 h 92"/>
                <a:gd name="T34" fmla="*/ 9 w 62"/>
                <a:gd name="T35" fmla="*/ 4 h 92"/>
                <a:gd name="T36" fmla="*/ 33 w 62"/>
                <a:gd name="T37" fmla="*/ 7 h 92"/>
                <a:gd name="T38" fmla="*/ 33 w 62"/>
                <a:gd name="T39" fmla="*/ 7 h 92"/>
                <a:gd name="T40" fmla="*/ 33 w 62"/>
                <a:gd name="T41" fmla="*/ 7 h 92"/>
                <a:gd name="T42" fmla="*/ 33 w 62"/>
                <a:gd name="T43" fmla="*/ 7 h 92"/>
                <a:gd name="T44" fmla="*/ 33 w 62"/>
                <a:gd name="T45"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4" name="未知">
              <a:extLst>
                <a:ext uri="{FF2B5EF4-FFF2-40B4-BE49-F238E27FC236}">
                  <a16:creationId xmlns:a16="http://schemas.microsoft.com/office/drawing/2014/main" id="{E49D9439-408D-461D-9AB8-464B6A005325}"/>
                </a:ext>
              </a:extLst>
            </p:cNvPr>
            <p:cNvSpPr>
              <a:spLocks/>
            </p:cNvSpPr>
            <p:nvPr/>
          </p:nvSpPr>
          <p:spPr bwMode="auto">
            <a:xfrm>
              <a:off x="210" y="314"/>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lnTo>
                    <a:pt x="30" y="17"/>
                  </a:lnTo>
                  <a:lnTo>
                    <a:pt x="30" y="17"/>
                  </a:lnTo>
                  <a:lnTo>
                    <a:pt x="30" y="17"/>
                  </a:lnTo>
                  <a:lnTo>
                    <a:pt x="30" y="17"/>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65" name="Line 71">
            <a:extLst>
              <a:ext uri="{FF2B5EF4-FFF2-40B4-BE49-F238E27FC236}">
                <a16:creationId xmlns:a16="http://schemas.microsoft.com/office/drawing/2014/main" id="{32C78605-5C68-4519-B39A-550709A5E945}"/>
              </a:ext>
            </a:extLst>
          </p:cNvPr>
          <p:cNvSpPr>
            <a:spLocks noChangeShapeType="1"/>
          </p:cNvSpPr>
          <p:nvPr/>
        </p:nvSpPr>
        <p:spPr bwMode="auto">
          <a:xfrm>
            <a:off x="5203554" y="5035322"/>
            <a:ext cx="1728787" cy="0"/>
          </a:xfrm>
          <a:prstGeom prst="line">
            <a:avLst/>
          </a:prstGeom>
          <a:noFill/>
          <a:ln w="38100" cmpd="sng">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166" name="Text Box 72">
            <a:extLst>
              <a:ext uri="{FF2B5EF4-FFF2-40B4-BE49-F238E27FC236}">
                <a16:creationId xmlns:a16="http://schemas.microsoft.com/office/drawing/2014/main" id="{17AE32B3-674F-440A-A132-390C515B0C39}"/>
              </a:ext>
            </a:extLst>
          </p:cNvPr>
          <p:cNvSpPr txBox="1">
            <a:spLocks noChangeArrowheads="1"/>
          </p:cNvSpPr>
          <p:nvPr/>
        </p:nvSpPr>
        <p:spPr bwMode="auto">
          <a:xfrm>
            <a:off x="5616191" y="5203597"/>
            <a:ext cx="9162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600">
                <a:solidFill>
                  <a:srgbClr val="CC0000"/>
                </a:solidFill>
                <a:latin typeface="微软雅黑" panose="020B0503020204020204" pitchFamily="34" charset="-122"/>
                <a:ea typeface="微软雅黑" panose="020B0503020204020204" pitchFamily="34" charset="-122"/>
              </a:rPr>
              <a:t>Tag=20</a:t>
            </a:r>
          </a:p>
        </p:txBody>
      </p:sp>
      <p:sp>
        <p:nvSpPr>
          <p:cNvPr id="167" name="Text Box 73">
            <a:extLst>
              <a:ext uri="{FF2B5EF4-FFF2-40B4-BE49-F238E27FC236}">
                <a16:creationId xmlns:a16="http://schemas.microsoft.com/office/drawing/2014/main" id="{471EA27F-33FC-4665-B393-61A02D6DE1A0}"/>
              </a:ext>
            </a:extLst>
          </p:cNvPr>
          <p:cNvSpPr txBox="1">
            <a:spLocks noChangeArrowheads="1"/>
          </p:cNvSpPr>
          <p:nvPr/>
        </p:nvSpPr>
        <p:spPr bwMode="auto">
          <a:xfrm>
            <a:off x="5616191" y="4460647"/>
            <a:ext cx="9162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600" dirty="0">
                <a:solidFill>
                  <a:srgbClr val="CC0000"/>
                </a:solidFill>
                <a:latin typeface="微软雅黑" panose="020B0503020204020204" pitchFamily="34" charset="-122"/>
                <a:ea typeface="微软雅黑" panose="020B0503020204020204" pitchFamily="34" charset="-122"/>
              </a:rPr>
              <a:t>Tag=10</a:t>
            </a:r>
          </a:p>
        </p:txBody>
      </p:sp>
      <p:sp>
        <p:nvSpPr>
          <p:cNvPr id="168" name="Text Box 74">
            <a:extLst>
              <a:ext uri="{FF2B5EF4-FFF2-40B4-BE49-F238E27FC236}">
                <a16:creationId xmlns:a16="http://schemas.microsoft.com/office/drawing/2014/main" id="{0D52F26C-D3C5-492E-A944-08B284010298}"/>
              </a:ext>
            </a:extLst>
          </p:cNvPr>
          <p:cNvSpPr txBox="1">
            <a:spLocks noChangeArrowheads="1"/>
          </p:cNvSpPr>
          <p:nvPr/>
        </p:nvSpPr>
        <p:spPr bwMode="auto">
          <a:xfrm>
            <a:off x="5153755" y="4794353"/>
            <a:ext cx="863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b="1" dirty="0">
                <a:latin typeface="微软雅黑" panose="020B0503020204020204" pitchFamily="34" charset="-122"/>
                <a:ea typeface="微软雅黑" panose="020B0503020204020204" pitchFamily="34" charset="-122"/>
              </a:rPr>
              <a:t>F</a:t>
            </a:r>
            <a:r>
              <a:rPr lang="zh-CN" altLang="zh-CN" sz="1200" b="1" dirty="0">
                <a:latin typeface="微软雅黑" panose="020B0503020204020204" pitchFamily="34" charset="-122"/>
                <a:ea typeface="微软雅黑" panose="020B0503020204020204" pitchFamily="34" charset="-122"/>
              </a:rPr>
              <a:t>0/</a:t>
            </a:r>
            <a:r>
              <a:rPr lang="en-US" altLang="zh-CN" sz="1200" b="1" dirty="0">
                <a:latin typeface="微软雅黑" panose="020B0503020204020204" pitchFamily="34" charset="-122"/>
                <a:ea typeface="微软雅黑" panose="020B0503020204020204" pitchFamily="34" charset="-122"/>
              </a:rPr>
              <a:t>1</a:t>
            </a:r>
            <a:endParaRPr lang="zh-CN" altLang="zh-CN" sz="1200" b="1" dirty="0">
              <a:latin typeface="微软雅黑" panose="020B0503020204020204" pitchFamily="34" charset="-122"/>
              <a:ea typeface="微软雅黑" panose="020B0503020204020204" pitchFamily="34" charset="-122"/>
            </a:endParaRPr>
          </a:p>
        </p:txBody>
      </p:sp>
      <p:sp>
        <p:nvSpPr>
          <p:cNvPr id="169" name="Text Box 75">
            <a:extLst>
              <a:ext uri="{FF2B5EF4-FFF2-40B4-BE49-F238E27FC236}">
                <a16:creationId xmlns:a16="http://schemas.microsoft.com/office/drawing/2014/main" id="{54609534-115F-47A0-9647-08134A1C6356}"/>
              </a:ext>
            </a:extLst>
          </p:cNvPr>
          <p:cNvSpPr txBox="1">
            <a:spLocks noChangeArrowheads="1"/>
          </p:cNvSpPr>
          <p:nvPr/>
        </p:nvSpPr>
        <p:spPr bwMode="auto">
          <a:xfrm>
            <a:off x="3928821" y="5140901"/>
            <a:ext cx="863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b="1" dirty="0">
                <a:latin typeface="微软雅黑" panose="020B0503020204020204" pitchFamily="34" charset="-122"/>
                <a:ea typeface="微软雅黑" panose="020B0503020204020204" pitchFamily="34" charset="-122"/>
              </a:rPr>
              <a:t>F</a:t>
            </a:r>
            <a:r>
              <a:rPr lang="zh-CN" altLang="zh-CN" sz="1200" b="1" dirty="0">
                <a:latin typeface="微软雅黑" panose="020B0503020204020204" pitchFamily="34" charset="-122"/>
                <a:ea typeface="微软雅黑" panose="020B0503020204020204" pitchFamily="34" charset="-122"/>
              </a:rPr>
              <a:t>0/</a:t>
            </a:r>
            <a:r>
              <a:rPr lang="en-US" altLang="zh-CN" sz="1200" b="1" dirty="0">
                <a:latin typeface="微软雅黑" panose="020B0503020204020204" pitchFamily="34" charset="-122"/>
                <a:ea typeface="微软雅黑" panose="020B0503020204020204" pitchFamily="34" charset="-122"/>
              </a:rPr>
              <a:t>3</a:t>
            </a:r>
            <a:endParaRPr lang="zh-CN" altLang="zh-CN" sz="1200" b="1" dirty="0">
              <a:latin typeface="微软雅黑" panose="020B0503020204020204" pitchFamily="34" charset="-122"/>
              <a:ea typeface="微软雅黑" panose="020B0503020204020204" pitchFamily="34" charset="-122"/>
            </a:endParaRPr>
          </a:p>
        </p:txBody>
      </p:sp>
      <p:sp>
        <p:nvSpPr>
          <p:cNvPr id="174" name="Text Box 80">
            <a:extLst>
              <a:ext uri="{FF2B5EF4-FFF2-40B4-BE49-F238E27FC236}">
                <a16:creationId xmlns:a16="http://schemas.microsoft.com/office/drawing/2014/main" id="{5943DDFA-22AC-4BC9-9B91-1D794575F230}"/>
              </a:ext>
            </a:extLst>
          </p:cNvPr>
          <p:cNvSpPr txBox="1">
            <a:spLocks noChangeArrowheads="1"/>
          </p:cNvSpPr>
          <p:nvPr/>
        </p:nvSpPr>
        <p:spPr bwMode="auto">
          <a:xfrm>
            <a:off x="4547729" y="4382205"/>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S</a:t>
            </a:r>
            <a:r>
              <a:rPr lang="en-US" altLang="zh-CN" sz="1600" dirty="0">
                <a:latin typeface="微软雅黑" panose="020B0503020204020204" pitchFamily="34" charset="-122"/>
                <a:ea typeface="微软雅黑" panose="020B0503020204020204" pitchFamily="34" charset="-122"/>
              </a:rPr>
              <a:t>1</a:t>
            </a:r>
            <a:endParaRPr lang="zh-CN" altLang="zh-CN" sz="1600" dirty="0">
              <a:latin typeface="微软雅黑" panose="020B0503020204020204" pitchFamily="34" charset="-122"/>
              <a:ea typeface="微软雅黑" panose="020B0503020204020204" pitchFamily="34" charset="-122"/>
            </a:endParaRPr>
          </a:p>
        </p:txBody>
      </p:sp>
      <p:sp>
        <p:nvSpPr>
          <p:cNvPr id="175" name="Text Box 81">
            <a:extLst>
              <a:ext uri="{FF2B5EF4-FFF2-40B4-BE49-F238E27FC236}">
                <a16:creationId xmlns:a16="http://schemas.microsoft.com/office/drawing/2014/main" id="{535088EA-EAA3-4F0D-86A5-5FD1ACE831C2}"/>
              </a:ext>
            </a:extLst>
          </p:cNvPr>
          <p:cNvSpPr txBox="1">
            <a:spLocks noChangeArrowheads="1"/>
          </p:cNvSpPr>
          <p:nvPr/>
        </p:nvSpPr>
        <p:spPr bwMode="auto">
          <a:xfrm>
            <a:off x="7192967" y="4392055"/>
            <a:ext cx="43388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1600" dirty="0">
                <a:latin typeface="微软雅黑" panose="020B0503020204020204" pitchFamily="34" charset="-122"/>
                <a:ea typeface="微软雅黑" panose="020B0503020204020204" pitchFamily="34" charset="-122"/>
              </a:rPr>
              <a:t>S</a:t>
            </a:r>
            <a:r>
              <a:rPr lang="en-US" altLang="zh-CN" sz="1600" dirty="0">
                <a:latin typeface="微软雅黑" panose="020B0503020204020204" pitchFamily="34" charset="-122"/>
                <a:ea typeface="微软雅黑" panose="020B0503020204020204" pitchFamily="34" charset="-122"/>
              </a:rPr>
              <a:t>2</a:t>
            </a:r>
            <a:endParaRPr lang="zh-CN" altLang="zh-CN" sz="1600" dirty="0">
              <a:latin typeface="微软雅黑" panose="020B0503020204020204" pitchFamily="34" charset="-122"/>
              <a:ea typeface="微软雅黑" panose="020B0503020204020204" pitchFamily="34" charset="-122"/>
            </a:endParaRPr>
          </a:p>
        </p:txBody>
      </p:sp>
      <p:sp>
        <p:nvSpPr>
          <p:cNvPr id="181" name="Text Box 74">
            <a:extLst>
              <a:ext uri="{FF2B5EF4-FFF2-40B4-BE49-F238E27FC236}">
                <a16:creationId xmlns:a16="http://schemas.microsoft.com/office/drawing/2014/main" id="{20B35688-7B97-468F-963B-B6DB0BE770DE}"/>
              </a:ext>
            </a:extLst>
          </p:cNvPr>
          <p:cNvSpPr txBox="1">
            <a:spLocks noChangeArrowheads="1"/>
          </p:cNvSpPr>
          <p:nvPr/>
        </p:nvSpPr>
        <p:spPr bwMode="auto">
          <a:xfrm>
            <a:off x="3931273" y="4651029"/>
            <a:ext cx="863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b="1" dirty="0">
                <a:latin typeface="微软雅黑" panose="020B0503020204020204" pitchFamily="34" charset="-122"/>
                <a:ea typeface="微软雅黑" panose="020B0503020204020204" pitchFamily="34" charset="-122"/>
              </a:rPr>
              <a:t>F</a:t>
            </a:r>
            <a:r>
              <a:rPr lang="zh-CN" altLang="zh-CN" sz="1200" b="1" dirty="0">
                <a:latin typeface="微软雅黑" panose="020B0503020204020204" pitchFamily="34" charset="-122"/>
                <a:ea typeface="微软雅黑" panose="020B0503020204020204" pitchFamily="34" charset="-122"/>
              </a:rPr>
              <a:t>0/</a:t>
            </a:r>
            <a:r>
              <a:rPr lang="en-US" altLang="zh-CN" sz="1200" b="1" dirty="0">
                <a:latin typeface="微软雅黑" panose="020B0503020204020204" pitchFamily="34" charset="-122"/>
                <a:ea typeface="微软雅黑" panose="020B0503020204020204" pitchFamily="34" charset="-122"/>
              </a:rPr>
              <a:t>2</a:t>
            </a:r>
            <a:endParaRPr lang="zh-CN" altLang="zh-CN" sz="1200" b="1" dirty="0">
              <a:latin typeface="微软雅黑" panose="020B0503020204020204" pitchFamily="34" charset="-122"/>
              <a:ea typeface="微软雅黑" panose="020B0503020204020204" pitchFamily="34" charset="-122"/>
            </a:endParaRPr>
          </a:p>
        </p:txBody>
      </p:sp>
      <p:sp>
        <p:nvSpPr>
          <p:cNvPr id="182" name="Text Box 74">
            <a:extLst>
              <a:ext uri="{FF2B5EF4-FFF2-40B4-BE49-F238E27FC236}">
                <a16:creationId xmlns:a16="http://schemas.microsoft.com/office/drawing/2014/main" id="{91A5ADA3-909A-4D11-A48F-4C92DA4A8A7E}"/>
              </a:ext>
            </a:extLst>
          </p:cNvPr>
          <p:cNvSpPr txBox="1">
            <a:spLocks noChangeArrowheads="1"/>
          </p:cNvSpPr>
          <p:nvPr/>
        </p:nvSpPr>
        <p:spPr bwMode="auto">
          <a:xfrm>
            <a:off x="6498919" y="4800041"/>
            <a:ext cx="863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b="1" dirty="0">
                <a:latin typeface="微软雅黑" panose="020B0503020204020204" pitchFamily="34" charset="-122"/>
                <a:ea typeface="微软雅黑" panose="020B0503020204020204" pitchFamily="34" charset="-122"/>
              </a:rPr>
              <a:t>F</a:t>
            </a:r>
            <a:r>
              <a:rPr lang="zh-CN" altLang="zh-CN" sz="1200" b="1" dirty="0">
                <a:latin typeface="微软雅黑" panose="020B0503020204020204" pitchFamily="34" charset="-122"/>
                <a:ea typeface="微软雅黑" panose="020B0503020204020204" pitchFamily="34" charset="-122"/>
              </a:rPr>
              <a:t>0/</a:t>
            </a:r>
            <a:r>
              <a:rPr lang="en-US" altLang="zh-CN" sz="1200" b="1" dirty="0">
                <a:latin typeface="微软雅黑" panose="020B0503020204020204" pitchFamily="34" charset="-122"/>
                <a:ea typeface="微软雅黑" panose="020B0503020204020204" pitchFamily="34" charset="-122"/>
              </a:rPr>
              <a:t>1</a:t>
            </a:r>
            <a:endParaRPr lang="zh-CN" altLang="zh-CN" sz="1200" b="1" dirty="0">
              <a:latin typeface="微软雅黑" panose="020B0503020204020204" pitchFamily="34" charset="-122"/>
              <a:ea typeface="微软雅黑" panose="020B0503020204020204" pitchFamily="34" charset="-122"/>
            </a:endParaRPr>
          </a:p>
        </p:txBody>
      </p:sp>
      <p:sp>
        <p:nvSpPr>
          <p:cNvPr id="183" name="Text Box 74">
            <a:extLst>
              <a:ext uri="{FF2B5EF4-FFF2-40B4-BE49-F238E27FC236}">
                <a16:creationId xmlns:a16="http://schemas.microsoft.com/office/drawing/2014/main" id="{28A1B5ED-805B-4470-9222-D41691C54030}"/>
              </a:ext>
            </a:extLst>
          </p:cNvPr>
          <p:cNvSpPr txBox="1">
            <a:spLocks noChangeArrowheads="1"/>
          </p:cNvSpPr>
          <p:nvPr/>
        </p:nvSpPr>
        <p:spPr bwMode="auto">
          <a:xfrm>
            <a:off x="7748754" y="4649511"/>
            <a:ext cx="863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b="1" dirty="0">
                <a:latin typeface="微软雅黑" panose="020B0503020204020204" pitchFamily="34" charset="-122"/>
                <a:ea typeface="微软雅黑" panose="020B0503020204020204" pitchFamily="34" charset="-122"/>
              </a:rPr>
              <a:t>F</a:t>
            </a:r>
            <a:r>
              <a:rPr lang="zh-CN" altLang="zh-CN" sz="1200" b="1" dirty="0">
                <a:latin typeface="微软雅黑" panose="020B0503020204020204" pitchFamily="34" charset="-122"/>
                <a:ea typeface="微软雅黑" panose="020B0503020204020204" pitchFamily="34" charset="-122"/>
              </a:rPr>
              <a:t>0/</a:t>
            </a:r>
            <a:r>
              <a:rPr lang="en-US" altLang="zh-CN" sz="1200" b="1" dirty="0">
                <a:latin typeface="微软雅黑" panose="020B0503020204020204" pitchFamily="34" charset="-122"/>
                <a:ea typeface="微软雅黑" panose="020B0503020204020204" pitchFamily="34" charset="-122"/>
              </a:rPr>
              <a:t>2</a:t>
            </a:r>
            <a:endParaRPr lang="zh-CN" altLang="zh-CN" sz="1200" b="1" dirty="0">
              <a:latin typeface="微软雅黑" panose="020B0503020204020204" pitchFamily="34" charset="-122"/>
              <a:ea typeface="微软雅黑" panose="020B0503020204020204" pitchFamily="34" charset="-122"/>
            </a:endParaRPr>
          </a:p>
        </p:txBody>
      </p:sp>
      <p:sp>
        <p:nvSpPr>
          <p:cNvPr id="184" name="Text Box 75">
            <a:extLst>
              <a:ext uri="{FF2B5EF4-FFF2-40B4-BE49-F238E27FC236}">
                <a16:creationId xmlns:a16="http://schemas.microsoft.com/office/drawing/2014/main" id="{C26405AA-8813-4808-98A4-566065199C80}"/>
              </a:ext>
            </a:extLst>
          </p:cNvPr>
          <p:cNvSpPr txBox="1">
            <a:spLocks noChangeArrowheads="1"/>
          </p:cNvSpPr>
          <p:nvPr/>
        </p:nvSpPr>
        <p:spPr bwMode="auto">
          <a:xfrm>
            <a:off x="7761016" y="5149621"/>
            <a:ext cx="863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b="1" dirty="0">
                <a:latin typeface="微软雅黑" panose="020B0503020204020204" pitchFamily="34" charset="-122"/>
                <a:ea typeface="微软雅黑" panose="020B0503020204020204" pitchFamily="34" charset="-122"/>
              </a:rPr>
              <a:t>F</a:t>
            </a:r>
            <a:r>
              <a:rPr lang="zh-CN" altLang="zh-CN" sz="1200" b="1" dirty="0">
                <a:latin typeface="微软雅黑" panose="020B0503020204020204" pitchFamily="34" charset="-122"/>
                <a:ea typeface="微软雅黑" panose="020B0503020204020204" pitchFamily="34" charset="-122"/>
              </a:rPr>
              <a:t>0/</a:t>
            </a:r>
            <a:r>
              <a:rPr lang="en-US" altLang="zh-CN" sz="1200" b="1" dirty="0">
                <a:latin typeface="微软雅黑" panose="020B0503020204020204" pitchFamily="34" charset="-122"/>
                <a:ea typeface="微软雅黑" panose="020B0503020204020204" pitchFamily="34" charset="-122"/>
              </a:rPr>
              <a:t>3</a:t>
            </a:r>
            <a:endParaRPr lang="zh-CN" altLang="zh-CN" sz="1200" b="1" dirty="0">
              <a:latin typeface="微软雅黑" panose="020B0503020204020204" pitchFamily="34" charset="-122"/>
              <a:ea typeface="微软雅黑" panose="020B0503020204020204" pitchFamily="34" charset="-122"/>
            </a:endParaRPr>
          </a:p>
        </p:txBody>
      </p:sp>
      <p:sp>
        <p:nvSpPr>
          <p:cNvPr id="185" name="Text Box 38">
            <a:extLst>
              <a:ext uri="{FF2B5EF4-FFF2-40B4-BE49-F238E27FC236}">
                <a16:creationId xmlns:a16="http://schemas.microsoft.com/office/drawing/2014/main" id="{00563DD6-B1E8-4B01-8292-297543BA4289}"/>
              </a:ext>
            </a:extLst>
          </p:cNvPr>
          <p:cNvSpPr txBox="1">
            <a:spLocks noChangeArrowheads="1"/>
          </p:cNvSpPr>
          <p:nvPr/>
        </p:nvSpPr>
        <p:spPr bwMode="auto">
          <a:xfrm>
            <a:off x="2770241" y="4302425"/>
            <a:ext cx="347916"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p>
        </p:txBody>
      </p:sp>
      <p:sp>
        <p:nvSpPr>
          <p:cNvPr id="186" name="Text Box 39">
            <a:extLst>
              <a:ext uri="{FF2B5EF4-FFF2-40B4-BE49-F238E27FC236}">
                <a16:creationId xmlns:a16="http://schemas.microsoft.com/office/drawing/2014/main" id="{E490A522-59A5-47C5-B7DF-7A5065F67568}"/>
              </a:ext>
            </a:extLst>
          </p:cNvPr>
          <p:cNvSpPr txBox="1">
            <a:spLocks noChangeArrowheads="1"/>
          </p:cNvSpPr>
          <p:nvPr/>
        </p:nvSpPr>
        <p:spPr bwMode="auto">
          <a:xfrm>
            <a:off x="2777241" y="5755055"/>
            <a:ext cx="35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p>
        </p:txBody>
      </p:sp>
      <p:sp>
        <p:nvSpPr>
          <p:cNvPr id="187" name="Text Box 40">
            <a:extLst>
              <a:ext uri="{FF2B5EF4-FFF2-40B4-BE49-F238E27FC236}">
                <a16:creationId xmlns:a16="http://schemas.microsoft.com/office/drawing/2014/main" id="{8572C0E9-6F98-4C6B-B02D-E8B64E0696AC}"/>
              </a:ext>
            </a:extLst>
          </p:cNvPr>
          <p:cNvSpPr txBox="1">
            <a:spLocks noChangeArrowheads="1"/>
          </p:cNvSpPr>
          <p:nvPr/>
        </p:nvSpPr>
        <p:spPr bwMode="auto">
          <a:xfrm>
            <a:off x="9224209" y="4292032"/>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p>
        </p:txBody>
      </p:sp>
      <p:sp>
        <p:nvSpPr>
          <p:cNvPr id="188" name="Text Box 41">
            <a:extLst>
              <a:ext uri="{FF2B5EF4-FFF2-40B4-BE49-F238E27FC236}">
                <a16:creationId xmlns:a16="http://schemas.microsoft.com/office/drawing/2014/main" id="{80B710DC-CEB8-4F11-8C80-283F4B15EAE5}"/>
              </a:ext>
            </a:extLst>
          </p:cNvPr>
          <p:cNvSpPr txBox="1">
            <a:spLocks noChangeArrowheads="1"/>
          </p:cNvSpPr>
          <p:nvPr/>
        </p:nvSpPr>
        <p:spPr bwMode="auto">
          <a:xfrm>
            <a:off x="9293348" y="5741044"/>
            <a:ext cx="371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a:t>
            </a:r>
          </a:p>
        </p:txBody>
      </p:sp>
      <p:graphicFrame>
        <p:nvGraphicFramePr>
          <p:cNvPr id="84" name="Group 42">
            <a:extLst>
              <a:ext uri="{FF2B5EF4-FFF2-40B4-BE49-F238E27FC236}">
                <a16:creationId xmlns:a16="http://schemas.microsoft.com/office/drawing/2014/main" id="{8C1C6BEC-B8F5-4811-9281-C1CE8F3DEAA3}"/>
              </a:ext>
            </a:extLst>
          </p:cNvPr>
          <p:cNvGraphicFramePr>
            <a:graphicFrameLocks noGrp="1"/>
          </p:cNvGraphicFramePr>
          <p:nvPr/>
        </p:nvGraphicFramePr>
        <p:xfrm>
          <a:off x="288623" y="4179268"/>
          <a:ext cx="1953080" cy="1219200"/>
        </p:xfrm>
        <a:graphic>
          <a:graphicData uri="http://schemas.openxmlformats.org/drawingml/2006/table">
            <a:tbl>
              <a:tblPr/>
              <a:tblGrid>
                <a:gridCol w="928090">
                  <a:extLst>
                    <a:ext uri="{9D8B030D-6E8A-4147-A177-3AD203B41FA5}">
                      <a16:colId xmlns:a16="http://schemas.microsoft.com/office/drawing/2014/main" val="2139839732"/>
                    </a:ext>
                  </a:extLst>
                </a:gridCol>
                <a:gridCol w="1024990">
                  <a:extLst>
                    <a:ext uri="{9D8B030D-6E8A-4147-A177-3AD203B41FA5}">
                      <a16:colId xmlns:a16="http://schemas.microsoft.com/office/drawing/2014/main" val="380892775"/>
                    </a:ext>
                  </a:extLst>
                </a:gridCol>
              </a:tblGrid>
              <a:tr h="276656">
                <a:tc gridSpan="2">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b="0" kern="1200" dirty="0">
                          <a:solidFill>
                            <a:schemeClr val="tx1"/>
                          </a:solidFill>
                          <a:latin typeface="Microsoft YaHei" panose="020B0503020204020204" pitchFamily="34" charset="-122"/>
                          <a:ea typeface="Microsoft YaHei" panose="020B0503020204020204" pitchFamily="34" charset="-122"/>
                          <a:cs typeface="+mn-cs"/>
                        </a:rPr>
                        <a:t>S1</a:t>
                      </a:r>
                      <a:r>
                        <a:rPr lang="zh-CN" altLang="en-US" sz="1400" b="0" kern="1200" dirty="0">
                          <a:solidFill>
                            <a:schemeClr val="tx1"/>
                          </a:solidFill>
                          <a:latin typeface="Microsoft YaHei" panose="020B0503020204020204" pitchFamily="34" charset="-122"/>
                          <a:ea typeface="Microsoft YaHei" panose="020B0503020204020204" pitchFamily="34" charset="-122"/>
                          <a:cs typeface="+mn-cs"/>
                        </a:rPr>
                        <a:t> </a:t>
                      </a:r>
                      <a:r>
                        <a:rPr lang="zh-CN" altLang="zh-CN" sz="1400" b="0" kern="1200" dirty="0">
                          <a:solidFill>
                            <a:schemeClr val="tx1"/>
                          </a:solidFill>
                          <a:latin typeface="Microsoft YaHei" panose="020B0503020204020204" pitchFamily="34" charset="-122"/>
                          <a:ea typeface="Microsoft YaHei" panose="020B0503020204020204" pitchFamily="34" charset="-122"/>
                          <a:cs typeface="+mn-cs"/>
                        </a:rPr>
                        <a:t>VLAN Table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141992365"/>
                  </a:ext>
                </a:extLst>
              </a:tr>
              <a:tr h="276656">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zh-CN" sz="1400" b="0" kern="1200" dirty="0">
                          <a:solidFill>
                            <a:schemeClr val="tx1"/>
                          </a:solidFill>
                          <a:latin typeface="Microsoft YaHei" panose="020B0503020204020204" pitchFamily="34" charset="-122"/>
                          <a:ea typeface="Microsoft YaHei" panose="020B0503020204020204" pitchFamily="34" charset="-122"/>
                          <a:cs typeface="+mn-cs"/>
                        </a:rPr>
                        <a:t>VLAN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zh-CN" sz="1400" b="0" kern="1200" dirty="0">
                          <a:solidFill>
                            <a:schemeClr val="tx1"/>
                          </a:solidFill>
                          <a:latin typeface="Microsoft YaHei" panose="020B0503020204020204" pitchFamily="34" charset="-122"/>
                          <a:ea typeface="Microsoft YaHei" panose="020B0503020204020204" pitchFamily="34" charset="-122"/>
                          <a:cs typeface="+mn-cs"/>
                        </a:rPr>
                        <a:t>Port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80851886"/>
                  </a:ext>
                </a:extLst>
              </a:tr>
              <a:tr h="27770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zh-CN" sz="1400" b="0" kern="1200" dirty="0">
                          <a:solidFill>
                            <a:schemeClr val="accent2">
                              <a:lumMod val="75000"/>
                            </a:schemeClr>
                          </a:solidFill>
                          <a:latin typeface="Microsoft YaHei" panose="020B0503020204020204" pitchFamily="34" charset="-122"/>
                          <a:ea typeface="Microsoft YaHei" panose="020B0503020204020204" pitchFamily="34" charset="-122"/>
                          <a:cs typeface="+mn-cs"/>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b="0" kern="1200" dirty="0">
                          <a:solidFill>
                            <a:schemeClr val="accent2">
                              <a:lumMod val="75000"/>
                            </a:schemeClr>
                          </a:solidFill>
                          <a:latin typeface="Microsoft YaHei" panose="020B0503020204020204" pitchFamily="34" charset="-122"/>
                          <a:ea typeface="Microsoft YaHei" panose="020B0503020204020204" pitchFamily="34" charset="-122"/>
                          <a:cs typeface="+mn-cs"/>
                        </a:rPr>
                        <a:t>F0/2</a:t>
                      </a:r>
                      <a:endParaRPr lang="zh-CN" altLang="zh-CN" sz="1400" b="0" kern="1200" dirty="0">
                        <a:solidFill>
                          <a:schemeClr val="accent2">
                            <a:lumMod val="75000"/>
                          </a:schemeClr>
                        </a:solidFill>
                        <a:latin typeface="Microsoft YaHei" panose="020B0503020204020204" pitchFamily="34" charset="-122"/>
                        <a:ea typeface="Microsoft YaHei" panose="020B0503020204020204" pitchFamily="34" charset="-122"/>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910235261"/>
                  </a:ext>
                </a:extLst>
              </a:tr>
              <a:tr h="276656">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zh-CN" sz="1400" b="0" kern="1200" dirty="0">
                          <a:solidFill>
                            <a:srgbClr val="0070C0"/>
                          </a:solidFill>
                          <a:latin typeface="Microsoft YaHei" panose="020B0503020204020204" pitchFamily="34" charset="-122"/>
                          <a:ea typeface="Microsoft YaHei" panose="020B0503020204020204" pitchFamily="34" charset="-122"/>
                          <a:cs typeface="+mn-cs"/>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b="0" kern="1200" dirty="0">
                          <a:solidFill>
                            <a:srgbClr val="0070C0"/>
                          </a:solidFill>
                          <a:latin typeface="Microsoft YaHei" panose="020B0503020204020204" pitchFamily="34" charset="-122"/>
                          <a:ea typeface="Microsoft YaHei" panose="020B0503020204020204" pitchFamily="34" charset="-122"/>
                          <a:cs typeface="+mn-cs"/>
                        </a:rPr>
                        <a:t>F0/3</a:t>
                      </a:r>
                      <a:endParaRPr lang="zh-CN" altLang="zh-CN" sz="1400" b="0" kern="1200" dirty="0">
                        <a:solidFill>
                          <a:srgbClr val="0070C0"/>
                        </a:solidFill>
                        <a:latin typeface="Microsoft YaHei" panose="020B0503020204020204" pitchFamily="34" charset="-122"/>
                        <a:ea typeface="Microsoft YaHei" panose="020B0503020204020204" pitchFamily="34" charset="-122"/>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93898397"/>
                  </a:ext>
                </a:extLst>
              </a:tr>
            </a:tbl>
          </a:graphicData>
        </a:graphic>
      </p:graphicFrame>
      <p:sp>
        <p:nvSpPr>
          <p:cNvPr id="93" name="日期占位符 36">
            <a:extLst>
              <a:ext uri="{FF2B5EF4-FFF2-40B4-BE49-F238E27FC236}">
                <a16:creationId xmlns:a16="http://schemas.microsoft.com/office/drawing/2014/main" id="{75CB642A-9106-489D-9F44-109E6E52890F}"/>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4" name="灯片编号占位符 38">
            <a:extLst>
              <a:ext uri="{FF2B5EF4-FFF2-40B4-BE49-F238E27FC236}">
                <a16:creationId xmlns:a16="http://schemas.microsoft.com/office/drawing/2014/main" id="{F72D8274-9C9F-4EC8-B82B-EFFA1EDEDEF3}"/>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135</a:t>
            </a:fld>
            <a:endParaRPr kumimoji="1" lang="zh-CN" altLang="en-US" dirty="0"/>
          </a:p>
        </p:txBody>
      </p:sp>
      <p:sp>
        <p:nvSpPr>
          <p:cNvPr id="95" name="Line 41">
            <a:extLst>
              <a:ext uri="{FF2B5EF4-FFF2-40B4-BE49-F238E27FC236}">
                <a16:creationId xmlns:a16="http://schemas.microsoft.com/office/drawing/2014/main" id="{165BD959-5CFF-40E7-940A-E83C36744BB1}"/>
              </a:ext>
            </a:extLst>
          </p:cNvPr>
          <p:cNvSpPr>
            <a:spLocks noChangeShapeType="1"/>
          </p:cNvSpPr>
          <p:nvPr/>
        </p:nvSpPr>
        <p:spPr bwMode="auto">
          <a:xfrm flipH="1" flipV="1">
            <a:off x="6917337" y="5177177"/>
            <a:ext cx="0" cy="55245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96" name="Line 42">
            <a:extLst>
              <a:ext uri="{FF2B5EF4-FFF2-40B4-BE49-F238E27FC236}">
                <a16:creationId xmlns:a16="http://schemas.microsoft.com/office/drawing/2014/main" id="{D38C6A2E-72A2-431B-9C0C-BBAE179E5638}"/>
              </a:ext>
            </a:extLst>
          </p:cNvPr>
          <p:cNvSpPr>
            <a:spLocks noChangeShapeType="1"/>
          </p:cNvSpPr>
          <p:nvPr/>
        </p:nvSpPr>
        <p:spPr bwMode="auto">
          <a:xfrm flipH="1">
            <a:off x="4400877" y="3676150"/>
            <a:ext cx="0" cy="987425"/>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8" name="Text Box 71">
            <a:extLst>
              <a:ext uri="{FF2B5EF4-FFF2-40B4-BE49-F238E27FC236}">
                <a16:creationId xmlns:a16="http://schemas.microsoft.com/office/drawing/2014/main" id="{FED5C2CE-87A4-44F3-B0B6-93BBB5A35BC2}"/>
              </a:ext>
            </a:extLst>
          </p:cNvPr>
          <p:cNvSpPr txBox="1">
            <a:spLocks noChangeArrowheads="1"/>
          </p:cNvSpPr>
          <p:nvPr/>
        </p:nvSpPr>
        <p:spPr bwMode="auto">
          <a:xfrm>
            <a:off x="6282991" y="5739319"/>
            <a:ext cx="11368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dirty="0">
                <a:solidFill>
                  <a:srgbClr val="333399"/>
                </a:solidFill>
                <a:latin typeface="微软雅黑" panose="020B0503020204020204" pitchFamily="34" charset="-122"/>
                <a:ea typeface="微软雅黑" panose="020B0503020204020204" pitchFamily="34" charset="-122"/>
              </a:rPr>
              <a:t>Trunk</a:t>
            </a:r>
            <a:r>
              <a:rPr lang="zh-CN" altLang="en-US" sz="1600" dirty="0">
                <a:solidFill>
                  <a:srgbClr val="333399"/>
                </a:solidFill>
                <a:latin typeface="微软雅黑" panose="020B0503020204020204" pitchFamily="34" charset="-122"/>
                <a:ea typeface="微软雅黑" panose="020B0503020204020204" pitchFamily="34" charset="-122"/>
              </a:rPr>
              <a:t>端口</a:t>
            </a:r>
          </a:p>
          <a:p>
            <a:pPr algn="ctr"/>
            <a:r>
              <a:rPr lang="zh-CN" altLang="en-US" sz="1600" dirty="0">
                <a:solidFill>
                  <a:srgbClr val="333399"/>
                </a:solidFill>
                <a:latin typeface="微软雅黑" panose="020B0503020204020204" pitchFamily="34" charset="-122"/>
                <a:ea typeface="微软雅黑" panose="020B0503020204020204" pitchFamily="34" charset="-122"/>
              </a:rPr>
              <a:t>PVID:</a:t>
            </a:r>
            <a:r>
              <a:rPr lang="en-US" altLang="zh-CN" sz="1600" dirty="0">
                <a:solidFill>
                  <a:srgbClr val="333399"/>
                </a:solidFill>
                <a:latin typeface="微软雅黑" panose="020B0503020204020204" pitchFamily="34" charset="-122"/>
                <a:ea typeface="微软雅黑" panose="020B0503020204020204" pitchFamily="34" charset="-122"/>
              </a:rPr>
              <a:t>1</a:t>
            </a:r>
            <a:endParaRPr lang="zh-CN" altLang="en-US" sz="1600" dirty="0">
              <a:solidFill>
                <a:srgbClr val="333399"/>
              </a:solidFill>
              <a:latin typeface="微软雅黑" panose="020B0503020204020204" pitchFamily="34" charset="-122"/>
              <a:ea typeface="微软雅黑" panose="020B0503020204020204" pitchFamily="34" charset="-122"/>
            </a:endParaRPr>
          </a:p>
        </p:txBody>
      </p:sp>
      <p:sp>
        <p:nvSpPr>
          <p:cNvPr id="109" name="Line 72">
            <a:extLst>
              <a:ext uri="{FF2B5EF4-FFF2-40B4-BE49-F238E27FC236}">
                <a16:creationId xmlns:a16="http://schemas.microsoft.com/office/drawing/2014/main" id="{4BC93F18-7BA2-4BB8-B4E9-E3CD070449A2}"/>
              </a:ext>
            </a:extLst>
          </p:cNvPr>
          <p:cNvSpPr>
            <a:spLocks noChangeShapeType="1"/>
          </p:cNvSpPr>
          <p:nvPr/>
        </p:nvSpPr>
        <p:spPr bwMode="auto">
          <a:xfrm flipH="1">
            <a:off x="7713990" y="3749175"/>
            <a:ext cx="0" cy="11303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0" name="Line 73">
            <a:extLst>
              <a:ext uri="{FF2B5EF4-FFF2-40B4-BE49-F238E27FC236}">
                <a16:creationId xmlns:a16="http://schemas.microsoft.com/office/drawing/2014/main" id="{20E99C6A-6448-4504-ABA0-A37BF3EEB7EB}"/>
              </a:ext>
            </a:extLst>
          </p:cNvPr>
          <p:cNvSpPr>
            <a:spLocks noChangeShapeType="1"/>
          </p:cNvSpPr>
          <p:nvPr/>
        </p:nvSpPr>
        <p:spPr bwMode="auto">
          <a:xfrm flipH="1" flipV="1">
            <a:off x="4435718" y="5305593"/>
            <a:ext cx="0" cy="9144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1" name="Line 74">
            <a:extLst>
              <a:ext uri="{FF2B5EF4-FFF2-40B4-BE49-F238E27FC236}">
                <a16:creationId xmlns:a16="http://schemas.microsoft.com/office/drawing/2014/main" id="{CE44579A-2CDE-47B6-9AAE-877F2ABA0C4F}"/>
              </a:ext>
            </a:extLst>
          </p:cNvPr>
          <p:cNvSpPr>
            <a:spLocks noChangeShapeType="1"/>
          </p:cNvSpPr>
          <p:nvPr/>
        </p:nvSpPr>
        <p:spPr bwMode="auto">
          <a:xfrm flipH="1" flipV="1">
            <a:off x="7713990" y="5311275"/>
            <a:ext cx="0" cy="888999"/>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2" name="Text Box 75">
            <a:extLst>
              <a:ext uri="{FF2B5EF4-FFF2-40B4-BE49-F238E27FC236}">
                <a16:creationId xmlns:a16="http://schemas.microsoft.com/office/drawing/2014/main" id="{3EAC63D7-0A29-4567-88AF-01CAF99D7ED2}"/>
              </a:ext>
            </a:extLst>
          </p:cNvPr>
          <p:cNvSpPr txBox="1">
            <a:spLocks noChangeArrowheads="1"/>
          </p:cNvSpPr>
          <p:nvPr/>
        </p:nvSpPr>
        <p:spPr bwMode="auto">
          <a:xfrm>
            <a:off x="3829087" y="6141863"/>
            <a:ext cx="1244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dirty="0">
                <a:solidFill>
                  <a:srgbClr val="333399"/>
                </a:solidFill>
                <a:latin typeface="微软雅黑" panose="020B0503020204020204" pitchFamily="34" charset="-122"/>
                <a:ea typeface="微软雅黑" panose="020B0503020204020204" pitchFamily="34" charset="-122"/>
              </a:rPr>
              <a:t>Access</a:t>
            </a:r>
            <a:r>
              <a:rPr lang="zh-CN" altLang="en-US" sz="1600" dirty="0">
                <a:solidFill>
                  <a:srgbClr val="333399"/>
                </a:solidFill>
                <a:latin typeface="微软雅黑" panose="020B0503020204020204" pitchFamily="34" charset="-122"/>
                <a:ea typeface="微软雅黑" panose="020B0503020204020204" pitchFamily="34" charset="-122"/>
              </a:rPr>
              <a:t>端口</a:t>
            </a:r>
          </a:p>
          <a:p>
            <a:pPr algn="ctr"/>
            <a:r>
              <a:rPr lang="zh-CN" altLang="en-US" sz="1600" dirty="0">
                <a:solidFill>
                  <a:srgbClr val="333399"/>
                </a:solidFill>
                <a:latin typeface="微软雅黑" panose="020B0503020204020204" pitchFamily="34" charset="-122"/>
                <a:ea typeface="微软雅黑" panose="020B0503020204020204" pitchFamily="34" charset="-122"/>
              </a:rPr>
              <a:t>PVID:20</a:t>
            </a:r>
          </a:p>
        </p:txBody>
      </p:sp>
      <p:sp>
        <p:nvSpPr>
          <p:cNvPr id="113" name="Text Box 76">
            <a:extLst>
              <a:ext uri="{FF2B5EF4-FFF2-40B4-BE49-F238E27FC236}">
                <a16:creationId xmlns:a16="http://schemas.microsoft.com/office/drawing/2014/main" id="{CC3A9B97-635D-41D2-92D1-5436DA3E669B}"/>
              </a:ext>
            </a:extLst>
          </p:cNvPr>
          <p:cNvSpPr txBox="1">
            <a:spLocks noChangeArrowheads="1"/>
          </p:cNvSpPr>
          <p:nvPr/>
        </p:nvSpPr>
        <p:spPr bwMode="auto">
          <a:xfrm>
            <a:off x="3756352" y="3150687"/>
            <a:ext cx="1244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dirty="0">
                <a:solidFill>
                  <a:srgbClr val="333399"/>
                </a:solidFill>
                <a:latin typeface="微软雅黑" panose="020B0503020204020204" pitchFamily="34" charset="-122"/>
                <a:ea typeface="微软雅黑" panose="020B0503020204020204" pitchFamily="34" charset="-122"/>
              </a:rPr>
              <a:t>Access</a:t>
            </a:r>
            <a:r>
              <a:rPr lang="zh-CN" altLang="en-US" sz="1600" dirty="0">
                <a:solidFill>
                  <a:srgbClr val="333399"/>
                </a:solidFill>
                <a:latin typeface="微软雅黑" panose="020B0503020204020204" pitchFamily="34" charset="-122"/>
                <a:ea typeface="微软雅黑" panose="020B0503020204020204" pitchFamily="34" charset="-122"/>
              </a:rPr>
              <a:t>端口</a:t>
            </a:r>
          </a:p>
          <a:p>
            <a:pPr algn="ctr"/>
            <a:r>
              <a:rPr lang="zh-CN" altLang="en-US" sz="1600" dirty="0">
                <a:solidFill>
                  <a:srgbClr val="333399"/>
                </a:solidFill>
                <a:latin typeface="微软雅黑" panose="020B0503020204020204" pitchFamily="34" charset="-122"/>
                <a:ea typeface="微软雅黑" panose="020B0503020204020204" pitchFamily="34" charset="-122"/>
              </a:rPr>
              <a:t>PVID:10</a:t>
            </a:r>
          </a:p>
        </p:txBody>
      </p:sp>
      <p:sp>
        <p:nvSpPr>
          <p:cNvPr id="114" name="Text Box 77">
            <a:extLst>
              <a:ext uri="{FF2B5EF4-FFF2-40B4-BE49-F238E27FC236}">
                <a16:creationId xmlns:a16="http://schemas.microsoft.com/office/drawing/2014/main" id="{9438D9FB-6EAA-483F-B1AD-4EF6F3AB0F1D}"/>
              </a:ext>
            </a:extLst>
          </p:cNvPr>
          <p:cNvSpPr txBox="1">
            <a:spLocks noChangeArrowheads="1"/>
          </p:cNvSpPr>
          <p:nvPr/>
        </p:nvSpPr>
        <p:spPr bwMode="auto">
          <a:xfrm>
            <a:off x="7122813" y="3109767"/>
            <a:ext cx="1244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dirty="0">
                <a:solidFill>
                  <a:srgbClr val="333399"/>
                </a:solidFill>
                <a:latin typeface="微软雅黑" panose="020B0503020204020204" pitchFamily="34" charset="-122"/>
                <a:ea typeface="微软雅黑" panose="020B0503020204020204" pitchFamily="34" charset="-122"/>
              </a:rPr>
              <a:t>Access</a:t>
            </a:r>
            <a:r>
              <a:rPr lang="zh-CN" altLang="en-US" sz="1600" dirty="0">
                <a:solidFill>
                  <a:srgbClr val="333399"/>
                </a:solidFill>
                <a:latin typeface="微软雅黑" panose="020B0503020204020204" pitchFamily="34" charset="-122"/>
                <a:ea typeface="微软雅黑" panose="020B0503020204020204" pitchFamily="34" charset="-122"/>
              </a:rPr>
              <a:t>端口</a:t>
            </a:r>
          </a:p>
          <a:p>
            <a:pPr algn="ctr"/>
            <a:r>
              <a:rPr lang="zh-CN" altLang="en-US" sz="1600" dirty="0">
                <a:solidFill>
                  <a:srgbClr val="333399"/>
                </a:solidFill>
                <a:latin typeface="微软雅黑" panose="020B0503020204020204" pitchFamily="34" charset="-122"/>
                <a:ea typeface="微软雅黑" panose="020B0503020204020204" pitchFamily="34" charset="-122"/>
              </a:rPr>
              <a:t>PVID:10</a:t>
            </a:r>
          </a:p>
        </p:txBody>
      </p:sp>
      <p:sp>
        <p:nvSpPr>
          <p:cNvPr id="115" name="Text Box 78">
            <a:extLst>
              <a:ext uri="{FF2B5EF4-FFF2-40B4-BE49-F238E27FC236}">
                <a16:creationId xmlns:a16="http://schemas.microsoft.com/office/drawing/2014/main" id="{5A59D049-F68C-4AE0-9422-9305C8A07F8C}"/>
              </a:ext>
            </a:extLst>
          </p:cNvPr>
          <p:cNvSpPr txBox="1">
            <a:spLocks noChangeArrowheads="1"/>
          </p:cNvSpPr>
          <p:nvPr/>
        </p:nvSpPr>
        <p:spPr bwMode="auto">
          <a:xfrm>
            <a:off x="7220901" y="6143299"/>
            <a:ext cx="1244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dirty="0">
                <a:solidFill>
                  <a:srgbClr val="333399"/>
                </a:solidFill>
                <a:latin typeface="微软雅黑" panose="020B0503020204020204" pitchFamily="34" charset="-122"/>
                <a:ea typeface="微软雅黑" panose="020B0503020204020204" pitchFamily="34" charset="-122"/>
              </a:rPr>
              <a:t>Access</a:t>
            </a:r>
            <a:r>
              <a:rPr lang="zh-CN" altLang="en-US" sz="1600" dirty="0">
                <a:solidFill>
                  <a:srgbClr val="333399"/>
                </a:solidFill>
                <a:latin typeface="微软雅黑" panose="020B0503020204020204" pitchFamily="34" charset="-122"/>
                <a:ea typeface="微软雅黑" panose="020B0503020204020204" pitchFamily="34" charset="-122"/>
              </a:rPr>
              <a:t>端口</a:t>
            </a:r>
          </a:p>
          <a:p>
            <a:pPr algn="ctr"/>
            <a:r>
              <a:rPr lang="zh-CN" altLang="en-US" sz="1600" dirty="0">
                <a:solidFill>
                  <a:srgbClr val="333399"/>
                </a:solidFill>
                <a:latin typeface="微软雅黑" panose="020B0503020204020204" pitchFamily="34" charset="-122"/>
                <a:ea typeface="微软雅黑" panose="020B0503020204020204" pitchFamily="34" charset="-122"/>
              </a:rPr>
              <a:t>PVID:20</a:t>
            </a:r>
          </a:p>
        </p:txBody>
      </p:sp>
      <p:sp>
        <p:nvSpPr>
          <p:cNvPr id="116" name="Text Box 39">
            <a:extLst>
              <a:ext uri="{FF2B5EF4-FFF2-40B4-BE49-F238E27FC236}">
                <a16:creationId xmlns:a16="http://schemas.microsoft.com/office/drawing/2014/main" id="{B574A943-8C28-4A13-B80E-E33A050A3067}"/>
              </a:ext>
            </a:extLst>
          </p:cNvPr>
          <p:cNvSpPr txBox="1">
            <a:spLocks noChangeArrowheads="1"/>
          </p:cNvSpPr>
          <p:nvPr/>
        </p:nvSpPr>
        <p:spPr bwMode="auto">
          <a:xfrm>
            <a:off x="4791004" y="3670826"/>
            <a:ext cx="11368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dirty="0">
                <a:solidFill>
                  <a:srgbClr val="333399"/>
                </a:solidFill>
                <a:latin typeface="微软雅黑" panose="020B0503020204020204" pitchFamily="34" charset="-122"/>
                <a:ea typeface="微软雅黑" panose="020B0503020204020204" pitchFamily="34" charset="-122"/>
              </a:rPr>
              <a:t>Trunk</a:t>
            </a:r>
            <a:r>
              <a:rPr lang="zh-CN" altLang="en-US" sz="1600" dirty="0">
                <a:solidFill>
                  <a:srgbClr val="333399"/>
                </a:solidFill>
                <a:latin typeface="微软雅黑" panose="020B0503020204020204" pitchFamily="34" charset="-122"/>
                <a:ea typeface="微软雅黑" panose="020B0503020204020204" pitchFamily="34" charset="-122"/>
              </a:rPr>
              <a:t>端口</a:t>
            </a:r>
          </a:p>
          <a:p>
            <a:pPr algn="ctr"/>
            <a:r>
              <a:rPr lang="zh-CN" altLang="en-US" sz="1600" dirty="0">
                <a:solidFill>
                  <a:srgbClr val="333399"/>
                </a:solidFill>
                <a:latin typeface="微软雅黑" panose="020B0503020204020204" pitchFamily="34" charset="-122"/>
                <a:ea typeface="微软雅黑" panose="020B0503020204020204" pitchFamily="34" charset="-122"/>
              </a:rPr>
              <a:t>PVID:</a:t>
            </a:r>
            <a:r>
              <a:rPr lang="en-US" altLang="zh-CN" sz="1600" dirty="0">
                <a:solidFill>
                  <a:srgbClr val="333399"/>
                </a:solidFill>
                <a:latin typeface="微软雅黑" panose="020B0503020204020204" pitchFamily="34" charset="-122"/>
                <a:ea typeface="微软雅黑" panose="020B0503020204020204" pitchFamily="34" charset="-122"/>
              </a:rPr>
              <a:t>1</a:t>
            </a:r>
            <a:endParaRPr lang="zh-CN" altLang="en-US" sz="1600" dirty="0">
              <a:solidFill>
                <a:srgbClr val="333399"/>
              </a:solidFill>
              <a:latin typeface="微软雅黑" panose="020B0503020204020204" pitchFamily="34" charset="-122"/>
              <a:ea typeface="微软雅黑" panose="020B0503020204020204" pitchFamily="34" charset="-122"/>
            </a:endParaRPr>
          </a:p>
        </p:txBody>
      </p:sp>
      <p:sp>
        <p:nvSpPr>
          <p:cNvPr id="117" name="Line 40">
            <a:extLst>
              <a:ext uri="{FF2B5EF4-FFF2-40B4-BE49-F238E27FC236}">
                <a16:creationId xmlns:a16="http://schemas.microsoft.com/office/drawing/2014/main" id="{C3F4D09F-3CA4-4712-9CA9-2121B6FBA80E}"/>
              </a:ext>
            </a:extLst>
          </p:cNvPr>
          <p:cNvSpPr>
            <a:spLocks noChangeShapeType="1"/>
          </p:cNvSpPr>
          <p:nvPr/>
        </p:nvSpPr>
        <p:spPr bwMode="auto">
          <a:xfrm>
            <a:off x="5236398" y="4205513"/>
            <a:ext cx="0" cy="598487"/>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aphicFrame>
        <p:nvGraphicFramePr>
          <p:cNvPr id="118" name="Group 42">
            <a:extLst>
              <a:ext uri="{FF2B5EF4-FFF2-40B4-BE49-F238E27FC236}">
                <a16:creationId xmlns:a16="http://schemas.microsoft.com/office/drawing/2014/main" id="{EC3354E2-29AB-4C3C-AD52-328C1985A155}"/>
              </a:ext>
            </a:extLst>
          </p:cNvPr>
          <p:cNvGraphicFramePr>
            <a:graphicFrameLocks noGrp="1"/>
          </p:cNvGraphicFramePr>
          <p:nvPr/>
        </p:nvGraphicFramePr>
        <p:xfrm>
          <a:off x="10039243" y="4128433"/>
          <a:ext cx="1953080" cy="1219200"/>
        </p:xfrm>
        <a:graphic>
          <a:graphicData uri="http://schemas.openxmlformats.org/drawingml/2006/table">
            <a:tbl>
              <a:tblPr/>
              <a:tblGrid>
                <a:gridCol w="928090">
                  <a:extLst>
                    <a:ext uri="{9D8B030D-6E8A-4147-A177-3AD203B41FA5}">
                      <a16:colId xmlns:a16="http://schemas.microsoft.com/office/drawing/2014/main" val="2139839732"/>
                    </a:ext>
                  </a:extLst>
                </a:gridCol>
                <a:gridCol w="1024990">
                  <a:extLst>
                    <a:ext uri="{9D8B030D-6E8A-4147-A177-3AD203B41FA5}">
                      <a16:colId xmlns:a16="http://schemas.microsoft.com/office/drawing/2014/main" val="380892775"/>
                    </a:ext>
                  </a:extLst>
                </a:gridCol>
              </a:tblGrid>
              <a:tr h="276656">
                <a:tc gridSpan="2">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b="0" kern="1200" dirty="0">
                          <a:solidFill>
                            <a:schemeClr val="tx1"/>
                          </a:solidFill>
                          <a:latin typeface="Microsoft YaHei" panose="020B0503020204020204" pitchFamily="34" charset="-122"/>
                          <a:ea typeface="Microsoft YaHei" panose="020B0503020204020204" pitchFamily="34" charset="-122"/>
                          <a:cs typeface="+mn-cs"/>
                        </a:rPr>
                        <a:t>S2</a:t>
                      </a:r>
                      <a:r>
                        <a:rPr lang="zh-CN" altLang="en-US" sz="1400" b="0" kern="1200" dirty="0">
                          <a:solidFill>
                            <a:schemeClr val="tx1"/>
                          </a:solidFill>
                          <a:latin typeface="Microsoft YaHei" panose="020B0503020204020204" pitchFamily="34" charset="-122"/>
                          <a:ea typeface="Microsoft YaHei" panose="020B0503020204020204" pitchFamily="34" charset="-122"/>
                          <a:cs typeface="+mn-cs"/>
                        </a:rPr>
                        <a:t> </a:t>
                      </a:r>
                      <a:r>
                        <a:rPr lang="zh-CN" altLang="zh-CN" sz="1400" b="0" kern="1200" dirty="0">
                          <a:solidFill>
                            <a:schemeClr val="tx1"/>
                          </a:solidFill>
                          <a:latin typeface="Microsoft YaHei" panose="020B0503020204020204" pitchFamily="34" charset="-122"/>
                          <a:ea typeface="Microsoft YaHei" panose="020B0503020204020204" pitchFamily="34" charset="-122"/>
                          <a:cs typeface="+mn-cs"/>
                        </a:rPr>
                        <a:t>VLAN Table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141992365"/>
                  </a:ext>
                </a:extLst>
              </a:tr>
              <a:tr h="276656">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zh-CN" sz="1400" b="0" kern="1200" dirty="0">
                          <a:solidFill>
                            <a:schemeClr val="tx1"/>
                          </a:solidFill>
                          <a:latin typeface="Microsoft YaHei" panose="020B0503020204020204" pitchFamily="34" charset="-122"/>
                          <a:ea typeface="Microsoft YaHei" panose="020B0503020204020204" pitchFamily="34" charset="-122"/>
                          <a:cs typeface="+mn-cs"/>
                        </a:rPr>
                        <a:t>VLAN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zh-CN" sz="1400" b="0" kern="1200" dirty="0">
                          <a:solidFill>
                            <a:schemeClr val="tx1"/>
                          </a:solidFill>
                          <a:latin typeface="Microsoft YaHei" panose="020B0503020204020204" pitchFamily="34" charset="-122"/>
                          <a:ea typeface="Microsoft YaHei" panose="020B0503020204020204" pitchFamily="34" charset="-122"/>
                          <a:cs typeface="+mn-cs"/>
                        </a:rPr>
                        <a:t>Port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80851886"/>
                  </a:ext>
                </a:extLst>
              </a:tr>
              <a:tr h="277703">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zh-CN" sz="1400" b="0" kern="1200" dirty="0">
                          <a:solidFill>
                            <a:schemeClr val="accent2">
                              <a:lumMod val="75000"/>
                            </a:schemeClr>
                          </a:solidFill>
                          <a:latin typeface="Microsoft YaHei" panose="020B0503020204020204" pitchFamily="34" charset="-122"/>
                          <a:ea typeface="Microsoft YaHei" panose="020B0503020204020204" pitchFamily="34" charset="-122"/>
                          <a:cs typeface="+mn-cs"/>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b="0" kern="1200" dirty="0">
                          <a:solidFill>
                            <a:schemeClr val="accent2">
                              <a:lumMod val="75000"/>
                            </a:schemeClr>
                          </a:solidFill>
                          <a:latin typeface="Microsoft YaHei" panose="020B0503020204020204" pitchFamily="34" charset="-122"/>
                          <a:ea typeface="Microsoft YaHei" panose="020B0503020204020204" pitchFamily="34" charset="-122"/>
                          <a:cs typeface="+mn-cs"/>
                        </a:rPr>
                        <a:t>F0/2</a:t>
                      </a:r>
                      <a:endParaRPr lang="zh-CN" altLang="zh-CN" sz="1400" b="0" kern="1200" dirty="0">
                        <a:solidFill>
                          <a:schemeClr val="accent2">
                            <a:lumMod val="75000"/>
                          </a:schemeClr>
                        </a:solidFill>
                        <a:latin typeface="Microsoft YaHei" panose="020B0503020204020204" pitchFamily="34" charset="-122"/>
                        <a:ea typeface="Microsoft YaHei" panose="020B0503020204020204" pitchFamily="34" charset="-122"/>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910235261"/>
                  </a:ext>
                </a:extLst>
              </a:tr>
              <a:tr h="276656">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zh-CN" sz="1400" b="0" kern="1200" dirty="0">
                          <a:solidFill>
                            <a:srgbClr val="0070C0"/>
                          </a:solidFill>
                          <a:latin typeface="Microsoft YaHei" panose="020B0503020204020204" pitchFamily="34" charset="-122"/>
                          <a:ea typeface="Microsoft YaHei" panose="020B0503020204020204" pitchFamily="34" charset="-122"/>
                          <a:cs typeface="+mn-cs"/>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10000"/>
                        </a:spcBef>
                        <a:spcAft>
                          <a:spcPct val="25000"/>
                        </a:spcAft>
                        <a:buClr>
                          <a:schemeClr val="tx1"/>
                        </a:buClr>
                        <a:buSzPct val="80000"/>
                        <a:buFont typeface="Wingdings" panose="05000000000000000000" pitchFamily="2" charset="2"/>
                        <a:defRPr sz="2600" b="1">
                          <a:solidFill>
                            <a:srgbClr val="000000"/>
                          </a:solidFill>
                          <a:latin typeface="Arial" panose="020B0604020202020204" pitchFamily="34" charset="0"/>
                          <a:ea typeface="华文细黑" panose="02010600040101010101" pitchFamily="2" charset="-122"/>
                        </a:defRPr>
                      </a:lvl1pPr>
                      <a:lvl2pPr marL="385763" indent="71438">
                        <a:spcBef>
                          <a:spcPct val="10000"/>
                        </a:spcBef>
                        <a:spcAft>
                          <a:spcPct val="25000"/>
                        </a:spcAft>
                        <a:buClr>
                          <a:schemeClr val="tx1"/>
                        </a:buClr>
                        <a:buSzPct val="80000"/>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862013" indent="52388">
                        <a:spcBef>
                          <a:spcPct val="10000"/>
                        </a:spcBef>
                        <a:spcAft>
                          <a:spcPct val="25000"/>
                        </a:spcAft>
                        <a:buClr>
                          <a:schemeClr val="tx1"/>
                        </a:buClr>
                        <a:buFont typeface="Times New Roman" panose="02020603050405020304" pitchFamily="18" charset="0"/>
                        <a:defRPr sz="2000">
                          <a:solidFill>
                            <a:srgbClr val="000000"/>
                          </a:solidFill>
                          <a:latin typeface="Arial" panose="020B0604020202020204" pitchFamily="34" charset="0"/>
                          <a:ea typeface="华文细黑" panose="02010600040101010101" pitchFamily="2" charset="-122"/>
                        </a:defRPr>
                      </a:lvl3pPr>
                      <a:lvl4pPr marL="1281113" indent="90488">
                        <a:spcBef>
                          <a:spcPct val="10000"/>
                        </a:spcBef>
                        <a:spcAft>
                          <a:spcPct val="25000"/>
                        </a:spcAft>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marL="1700213" indent="128588">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1574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6146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0718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529013" indent="128588" fontAlgn="base">
                        <a:spcBef>
                          <a:spcPct val="10000"/>
                        </a:spcBef>
                        <a:spcAft>
                          <a:spcPct val="2500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1400" b="0" kern="1200" dirty="0">
                          <a:solidFill>
                            <a:srgbClr val="0070C0"/>
                          </a:solidFill>
                          <a:latin typeface="Microsoft YaHei" panose="020B0503020204020204" pitchFamily="34" charset="-122"/>
                          <a:ea typeface="Microsoft YaHei" panose="020B0503020204020204" pitchFamily="34" charset="-122"/>
                          <a:cs typeface="+mn-cs"/>
                        </a:rPr>
                        <a:t>F0/3</a:t>
                      </a:r>
                      <a:endParaRPr lang="zh-CN" altLang="zh-CN" sz="1400" b="0" kern="1200" dirty="0">
                        <a:solidFill>
                          <a:srgbClr val="0070C0"/>
                        </a:solidFill>
                        <a:latin typeface="Microsoft YaHei" panose="020B0503020204020204" pitchFamily="34" charset="-122"/>
                        <a:ea typeface="Microsoft YaHei" panose="020B0503020204020204" pitchFamily="34" charset="-122"/>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93898397"/>
                  </a:ext>
                </a:extLst>
              </a:tr>
            </a:tbl>
          </a:graphicData>
        </a:graphic>
      </p:graphicFrame>
      <p:graphicFrame>
        <p:nvGraphicFramePr>
          <p:cNvPr id="119" name="Object 38">
            <a:extLst>
              <a:ext uri="{FF2B5EF4-FFF2-40B4-BE49-F238E27FC236}">
                <a16:creationId xmlns:a16="http://schemas.microsoft.com/office/drawing/2014/main" id="{F576C967-DC07-4C21-98B3-62AF7A31830E}"/>
              </a:ext>
            </a:extLst>
          </p:cNvPr>
          <p:cNvGraphicFramePr>
            <a:graphicFrameLocks noChangeAspect="1"/>
          </p:cNvGraphicFramePr>
          <p:nvPr/>
        </p:nvGraphicFramePr>
        <p:xfrm>
          <a:off x="10199278" y="1939400"/>
          <a:ext cx="792163" cy="123825"/>
        </p:xfrm>
        <a:graphic>
          <a:graphicData uri="http://schemas.openxmlformats.org/presentationml/2006/ole">
            <mc:AlternateContent xmlns:mc="http://schemas.openxmlformats.org/markup-compatibility/2006">
              <mc:Choice xmlns:v="urn:schemas-microsoft-com:vml" Requires="v">
                <p:oleObj spid="_x0000_s54448" r:id="rId10" imgW="1152755" imgH="183826" progId="Visio.Drawing.6">
                  <p:embed/>
                </p:oleObj>
              </mc:Choice>
              <mc:Fallback>
                <p:oleObj r:id="rId10" imgW="1152755" imgH="183826" progId="Visio.Drawing.6">
                  <p:embed/>
                  <p:pic>
                    <p:nvPicPr>
                      <p:cNvPr id="119" name="Object 38">
                        <a:extLst>
                          <a:ext uri="{FF2B5EF4-FFF2-40B4-BE49-F238E27FC236}">
                            <a16:creationId xmlns:a16="http://schemas.microsoft.com/office/drawing/2014/main" id="{F576C967-DC07-4C21-98B3-62AF7A3183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99278" y="1939400"/>
                        <a:ext cx="792163"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 name="Object 23">
            <a:extLst>
              <a:ext uri="{FF2B5EF4-FFF2-40B4-BE49-F238E27FC236}">
                <a16:creationId xmlns:a16="http://schemas.microsoft.com/office/drawing/2014/main" id="{F0FA2373-D22F-47B5-8FEB-807420C00DBD}"/>
              </a:ext>
            </a:extLst>
          </p:cNvPr>
          <p:cNvGraphicFramePr>
            <a:graphicFrameLocks noChangeAspect="1"/>
          </p:cNvGraphicFramePr>
          <p:nvPr/>
        </p:nvGraphicFramePr>
        <p:xfrm>
          <a:off x="10148708" y="2332931"/>
          <a:ext cx="936625" cy="166687"/>
        </p:xfrm>
        <a:graphic>
          <a:graphicData uri="http://schemas.openxmlformats.org/presentationml/2006/ole">
            <mc:AlternateContent xmlns:mc="http://schemas.openxmlformats.org/markup-compatibility/2006">
              <mc:Choice xmlns:v="urn:schemas-microsoft-com:vml" Requires="v">
                <p:oleObj spid="_x0000_s54449" r:id="rId5" imgW="1277709" imgH="227054" progId="FLW3Drawing">
                  <p:embed/>
                </p:oleObj>
              </mc:Choice>
              <mc:Fallback>
                <p:oleObj r:id="rId5" imgW="1277709" imgH="227054" progId="FLW3Drawing">
                  <p:embed/>
                  <p:pic>
                    <p:nvPicPr>
                      <p:cNvPr id="120" name="Object 23">
                        <a:extLst>
                          <a:ext uri="{FF2B5EF4-FFF2-40B4-BE49-F238E27FC236}">
                            <a16:creationId xmlns:a16="http://schemas.microsoft.com/office/drawing/2014/main" id="{F0FA2373-D22F-47B5-8FEB-807420C00D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8708" y="2332931"/>
                        <a:ext cx="936625" cy="16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文本框 2">
            <a:extLst>
              <a:ext uri="{FF2B5EF4-FFF2-40B4-BE49-F238E27FC236}">
                <a16:creationId xmlns:a16="http://schemas.microsoft.com/office/drawing/2014/main" id="{0CC4A487-BF40-4EE3-A6DA-EBDACB97A799}"/>
              </a:ext>
            </a:extLst>
          </p:cNvPr>
          <p:cNvSpPr txBox="1"/>
          <p:nvPr/>
        </p:nvSpPr>
        <p:spPr>
          <a:xfrm>
            <a:off x="11065170" y="1849307"/>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无标记帧</a:t>
            </a:r>
          </a:p>
        </p:txBody>
      </p:sp>
      <p:sp>
        <p:nvSpPr>
          <p:cNvPr id="121" name="文本框 120">
            <a:extLst>
              <a:ext uri="{FF2B5EF4-FFF2-40B4-BE49-F238E27FC236}">
                <a16:creationId xmlns:a16="http://schemas.microsoft.com/office/drawing/2014/main" id="{2938E230-5F61-4CB7-819D-76BD98B70189}"/>
              </a:ext>
            </a:extLst>
          </p:cNvPr>
          <p:cNvSpPr txBox="1"/>
          <p:nvPr/>
        </p:nvSpPr>
        <p:spPr>
          <a:xfrm>
            <a:off x="11065669" y="2241514"/>
            <a:ext cx="723275"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标记帧</a:t>
            </a:r>
          </a:p>
        </p:txBody>
      </p:sp>
      <p:sp>
        <p:nvSpPr>
          <p:cNvPr id="4" name="矩形 3">
            <a:extLst>
              <a:ext uri="{FF2B5EF4-FFF2-40B4-BE49-F238E27FC236}">
                <a16:creationId xmlns:a16="http://schemas.microsoft.com/office/drawing/2014/main" id="{A05B3AE3-48EF-4240-905D-105AC513369F}"/>
              </a:ext>
            </a:extLst>
          </p:cNvPr>
          <p:cNvSpPr/>
          <p:nvPr/>
        </p:nvSpPr>
        <p:spPr>
          <a:xfrm>
            <a:off x="10063585" y="1756974"/>
            <a:ext cx="1904396" cy="853403"/>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9226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虚拟局域网</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a:ln>
            <a:noFill/>
          </a:ln>
        </p:spPr>
        <p:txBody>
          <a:bodyPr>
            <a:normAutofit/>
          </a:bodyPr>
          <a:lstStyle/>
          <a:p>
            <a:pPr>
              <a:lnSpc>
                <a:spcPct val="120000"/>
              </a:lnSpc>
            </a:pPr>
            <a:r>
              <a:rPr kumimoji="1" lang="en-US" altLang="zh-CN" dirty="0">
                <a:latin typeface="微软雅黑" panose="020B0503020204020204" pitchFamily="34" charset="-122"/>
                <a:ea typeface="微软雅黑" panose="020B0503020204020204" pitchFamily="34" charset="-122"/>
              </a:rPr>
              <a:t>VLAN</a:t>
            </a:r>
            <a:r>
              <a:rPr kumimoji="1" lang="zh-CN" altLang="en-US" dirty="0">
                <a:latin typeface="微软雅黑" panose="020B0503020204020204" pitchFamily="34" charset="-122"/>
                <a:ea typeface="微软雅黑" panose="020B0503020204020204" pitchFamily="34" charset="-122"/>
              </a:rPr>
              <a:t>优点</a:t>
            </a:r>
            <a:endParaRPr kumimoji="1" lang="en-US" altLang="zh-CN" dirty="0">
              <a:latin typeface="微软雅黑" panose="020B0503020204020204" pitchFamily="34" charset="-122"/>
              <a:ea typeface="微软雅黑" panose="020B0503020204020204" pitchFamily="34" charset="-122"/>
            </a:endParaRPr>
          </a:p>
          <a:p>
            <a:pPr lvl="1">
              <a:lnSpc>
                <a:spcPct val="120000"/>
              </a:lnSpc>
            </a:pPr>
            <a:r>
              <a:rPr kumimoji="1" lang="zh-CN" altLang="en-US" dirty="0">
                <a:latin typeface="微软雅黑" panose="020B0503020204020204" pitchFamily="34" charset="-122"/>
                <a:ea typeface="微软雅黑" panose="020B0503020204020204" pitchFamily="34" charset="-122"/>
              </a:rPr>
              <a:t>有效控制广播域范围</a:t>
            </a:r>
            <a:endParaRPr kumimoji="1" lang="en-US" altLang="zh-CN" dirty="0">
              <a:latin typeface="微软雅黑" panose="020B0503020204020204" pitchFamily="34" charset="-122"/>
              <a:ea typeface="微软雅黑" panose="020B0503020204020204" pitchFamily="34" charset="-122"/>
            </a:endParaRPr>
          </a:p>
          <a:p>
            <a:pPr lvl="2">
              <a:lnSpc>
                <a:spcPct val="120000"/>
              </a:lnSpc>
            </a:pPr>
            <a:r>
              <a:rPr kumimoji="1" lang="zh-CN" altLang="en-US" sz="2400" dirty="0">
                <a:latin typeface="微软雅黑" panose="020B0503020204020204" pitchFamily="34" charset="-122"/>
                <a:ea typeface="微软雅黑" panose="020B0503020204020204" pitchFamily="34" charset="-122"/>
              </a:rPr>
              <a:t>广播流量被限制在一个</a:t>
            </a:r>
            <a:r>
              <a:rPr kumimoji="1" lang="en-US" altLang="zh-CN" sz="2400" dirty="0">
                <a:latin typeface="微软雅黑" panose="020B0503020204020204" pitchFamily="34" charset="-122"/>
                <a:ea typeface="微软雅黑" panose="020B0503020204020204" pitchFamily="34" charset="-122"/>
              </a:rPr>
              <a:t>VLAN</a:t>
            </a:r>
            <a:r>
              <a:rPr kumimoji="1" lang="zh-CN" altLang="en-US" sz="2400" dirty="0">
                <a:latin typeface="微软雅黑" panose="020B0503020204020204" pitchFamily="34" charset="-122"/>
                <a:ea typeface="微软雅黑" panose="020B0503020204020204" pitchFamily="34" charset="-122"/>
              </a:rPr>
              <a:t>内；</a:t>
            </a:r>
          </a:p>
          <a:p>
            <a:pPr lvl="1">
              <a:lnSpc>
                <a:spcPct val="120000"/>
              </a:lnSpc>
            </a:pPr>
            <a:r>
              <a:rPr kumimoji="1" lang="zh-CN" altLang="en-US" dirty="0">
                <a:latin typeface="微软雅黑" panose="020B0503020204020204" pitchFamily="34" charset="-122"/>
                <a:ea typeface="微软雅黑" panose="020B0503020204020204" pitchFamily="34" charset="-122"/>
              </a:rPr>
              <a:t>增强网络的安全性</a:t>
            </a:r>
            <a:endParaRPr kumimoji="1" lang="en-US" altLang="zh-CN" dirty="0">
              <a:latin typeface="微软雅黑" panose="020B0503020204020204" pitchFamily="34" charset="-122"/>
              <a:ea typeface="微软雅黑" panose="020B0503020204020204" pitchFamily="34" charset="-122"/>
            </a:endParaRPr>
          </a:p>
          <a:p>
            <a:pPr lvl="2">
              <a:lnSpc>
                <a:spcPct val="120000"/>
              </a:lnSpc>
            </a:pPr>
            <a:r>
              <a:rPr kumimoji="1" lang="en-US" altLang="zh-CN" sz="2400" dirty="0">
                <a:latin typeface="微软雅黑" panose="020B0503020204020204" pitchFamily="34" charset="-122"/>
                <a:ea typeface="微软雅黑" panose="020B0503020204020204" pitchFamily="34" charset="-122"/>
              </a:rPr>
              <a:t>VLAN</a:t>
            </a:r>
            <a:r>
              <a:rPr kumimoji="1" lang="zh-CN" altLang="en-US" sz="2400" dirty="0">
                <a:latin typeface="微软雅黑" panose="020B0503020204020204" pitchFamily="34" charset="-122"/>
                <a:ea typeface="微软雅黑" panose="020B0503020204020204" pitchFamily="34" charset="-122"/>
              </a:rPr>
              <a:t>间相互隔离</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无法进行二层通信</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不同</a:t>
            </a:r>
            <a:r>
              <a:rPr kumimoji="1" lang="en-US" altLang="zh-CN" sz="2400" dirty="0">
                <a:latin typeface="微软雅黑" panose="020B0503020204020204" pitchFamily="34" charset="-122"/>
                <a:ea typeface="微软雅黑" panose="020B0503020204020204" pitchFamily="34" charset="-122"/>
              </a:rPr>
              <a:t>VLAN</a:t>
            </a:r>
            <a:r>
              <a:rPr kumimoji="1" lang="zh-CN" altLang="en-US" sz="2400" dirty="0">
                <a:latin typeface="微软雅黑" panose="020B0503020204020204" pitchFamily="34" charset="-122"/>
                <a:ea typeface="微软雅黑" panose="020B0503020204020204" pitchFamily="34" charset="-122"/>
              </a:rPr>
              <a:t>需通过三层设备通信；</a:t>
            </a:r>
          </a:p>
          <a:p>
            <a:pPr lvl="1">
              <a:lnSpc>
                <a:spcPct val="120000"/>
              </a:lnSpc>
            </a:pPr>
            <a:r>
              <a:rPr kumimoji="1" lang="zh-CN" altLang="en-US" dirty="0">
                <a:latin typeface="微软雅黑" panose="020B0503020204020204" pitchFamily="34" charset="-122"/>
                <a:ea typeface="微软雅黑" panose="020B0503020204020204" pitchFamily="34" charset="-122"/>
              </a:rPr>
              <a:t>灵活构建虚拟工作组</a:t>
            </a:r>
            <a:endParaRPr kumimoji="1" lang="en-US" altLang="zh-CN" dirty="0">
              <a:latin typeface="微软雅黑" panose="020B0503020204020204" pitchFamily="34" charset="-122"/>
              <a:ea typeface="微软雅黑" panose="020B0503020204020204" pitchFamily="34" charset="-122"/>
            </a:endParaRPr>
          </a:p>
          <a:p>
            <a:pPr lvl="2">
              <a:lnSpc>
                <a:spcPct val="120000"/>
              </a:lnSpc>
            </a:pPr>
            <a:r>
              <a:rPr kumimoji="1" lang="zh-CN" altLang="en-US" sz="2400" dirty="0">
                <a:latin typeface="微软雅黑" panose="020B0503020204020204" pitchFamily="34" charset="-122"/>
                <a:ea typeface="微软雅黑" panose="020B0503020204020204" pitchFamily="34" charset="-122"/>
              </a:rPr>
              <a:t>同一工作组的用户不必局限于同一物理范围；</a:t>
            </a:r>
            <a:endParaRPr kumimoji="1" lang="en-US" altLang="zh-CN" sz="2400" dirty="0">
              <a:latin typeface="微软雅黑" panose="020B0503020204020204" pitchFamily="34" charset="-122"/>
              <a:ea typeface="微软雅黑" panose="020B0503020204020204" pitchFamily="34" charset="-122"/>
            </a:endParaRPr>
          </a:p>
          <a:p>
            <a:pPr lvl="1">
              <a:lnSpc>
                <a:spcPct val="120000"/>
              </a:lnSpc>
            </a:pPr>
            <a:r>
              <a:rPr kumimoji="1" lang="zh-CN" altLang="en-US" dirty="0">
                <a:latin typeface="微软雅黑" panose="020B0503020204020204" pitchFamily="34" charset="-122"/>
                <a:ea typeface="微软雅黑" panose="020B0503020204020204" pitchFamily="34" charset="-122"/>
              </a:rPr>
              <a:t>提高网络的可管理性</a:t>
            </a:r>
            <a:endParaRPr kumimoji="1" lang="en-US" altLang="zh-CN" dirty="0">
              <a:latin typeface="微软雅黑" panose="020B0503020204020204" pitchFamily="34" charset="-122"/>
              <a:ea typeface="微软雅黑" panose="020B0503020204020204" pitchFamily="34" charset="-122"/>
            </a:endParaRPr>
          </a:p>
          <a:p>
            <a:pPr lvl="2">
              <a:lnSpc>
                <a:spcPct val="120000"/>
              </a:lnSpc>
            </a:pPr>
            <a:r>
              <a:rPr kumimoji="1" lang="zh-CN" altLang="en-US" sz="2400" dirty="0">
                <a:latin typeface="微软雅黑" panose="020B0503020204020204" pitchFamily="34" charset="-122"/>
                <a:ea typeface="微软雅黑" panose="020B0503020204020204" pitchFamily="34" charset="-122"/>
              </a:rPr>
              <a:t>将不同的业务规划到不同</a:t>
            </a:r>
            <a:r>
              <a:rPr kumimoji="1" lang="en-US" altLang="zh-CN" sz="2400" dirty="0">
                <a:latin typeface="微软雅黑" panose="020B0503020204020204" pitchFamily="34" charset="-122"/>
                <a:ea typeface="微软雅黑" panose="020B0503020204020204" pitchFamily="34" charset="-122"/>
              </a:rPr>
              <a:t>VLAN</a:t>
            </a:r>
            <a:r>
              <a:rPr kumimoji="1" lang="zh-CN" altLang="en-US" sz="2400" dirty="0">
                <a:latin typeface="微软雅黑" panose="020B0503020204020204" pitchFamily="34" charset="-122"/>
                <a:ea typeface="微软雅黑" panose="020B0503020204020204" pitchFamily="34" charset="-122"/>
              </a:rPr>
              <a:t>便于管理。</a:t>
            </a:r>
            <a:endParaRPr kumimoji="1" lang="en-US" altLang="zh-CN" sz="2400" dirty="0">
              <a:latin typeface="微软雅黑" panose="020B0503020204020204" pitchFamily="34" charset="-122"/>
              <a:ea typeface="微软雅黑" panose="020B0503020204020204" pitchFamily="34" charset="-122"/>
            </a:endParaRPr>
          </a:p>
          <a:p>
            <a:pPr lvl="2">
              <a:lnSpc>
                <a:spcPct val="120000"/>
              </a:lnSpc>
            </a:pPr>
            <a:endParaRPr kumimoji="1" lang="zh-CN" altLang="en-US" dirty="0">
              <a:latin typeface="微软雅黑" panose="020B0503020204020204" pitchFamily="34" charset="-122"/>
              <a:ea typeface="微软雅黑" panose="020B0503020204020204" pitchFamily="34" charset="-122"/>
            </a:endParaRPr>
          </a:p>
          <a:p>
            <a:pPr>
              <a:lnSpc>
                <a:spcPct val="120000"/>
              </a:lnSpc>
            </a:pPr>
            <a:endParaRPr kumimoji="1" lang="zh-CN" altLang="en-US" dirty="0">
              <a:latin typeface="微软雅黑" panose="020B0503020204020204" pitchFamily="34" charset="-122"/>
              <a:ea typeface="微软雅黑" panose="020B0503020204020204" pitchFamily="34" charset="-122"/>
            </a:endParaRPr>
          </a:p>
          <a:p>
            <a:pPr>
              <a:lnSpc>
                <a:spcPct val="120000"/>
              </a:lnSpc>
            </a:pPr>
            <a:endParaRPr lang="en-US" altLang="zh-CN" sz="2800" dirty="0">
              <a:latin typeface="微软雅黑" panose="020B0503020204020204" pitchFamily="34" charset="-122"/>
              <a:ea typeface="微软雅黑" panose="020B0503020204020204" pitchFamily="34" charset="-122"/>
            </a:endParaRPr>
          </a:p>
        </p:txBody>
      </p:sp>
      <p:sp>
        <p:nvSpPr>
          <p:cNvPr id="8" name="日期占位符 36">
            <a:extLst>
              <a:ext uri="{FF2B5EF4-FFF2-40B4-BE49-F238E27FC236}">
                <a16:creationId xmlns:a16="http://schemas.microsoft.com/office/drawing/2014/main" id="{16BA0637-6387-419E-B7AF-16F23C4EF0FB}"/>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0EB9344C-4524-4692-8588-50F4DF523FC6}"/>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136</a:t>
            </a:fld>
            <a:endParaRPr kumimoji="1" lang="zh-CN" altLang="en-US" dirty="0"/>
          </a:p>
        </p:txBody>
      </p:sp>
    </p:spTree>
    <p:extLst>
      <p:ext uri="{BB962C8B-B14F-4D97-AF65-F5344CB8AC3E}">
        <p14:creationId xmlns:p14="http://schemas.microsoft.com/office/powerpoint/2010/main" val="38832083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p:txBody>
          <a:bodyPr>
            <a:normAutofit/>
          </a:bodyPr>
          <a:lstStyle/>
          <a:p>
            <a:pPr>
              <a:lnSpc>
                <a:spcPct val="130000"/>
              </a:lnSpc>
            </a:pPr>
            <a:r>
              <a:rPr kumimoji="1" lang="en-US" altLang="zh-CN" dirty="0"/>
              <a:t>4.1 </a:t>
            </a:r>
            <a:r>
              <a:rPr kumimoji="1" lang="zh-CN" altLang="en-US" dirty="0"/>
              <a:t>信道分配问题 （</a:t>
            </a:r>
            <a:r>
              <a:rPr kumimoji="1" lang="en-US" altLang="zh-CN" dirty="0"/>
              <a:t>P4</a:t>
            </a:r>
            <a:r>
              <a:rPr kumimoji="1" lang="zh-CN" altLang="en-US" dirty="0"/>
              <a:t>）</a:t>
            </a:r>
            <a:endParaRPr kumimoji="1" lang="en-US" altLang="zh-CN" dirty="0"/>
          </a:p>
          <a:p>
            <a:pPr>
              <a:lnSpc>
                <a:spcPct val="130000"/>
              </a:lnSpc>
            </a:pPr>
            <a:r>
              <a:rPr kumimoji="1" lang="en-US" altLang="zh-CN" dirty="0"/>
              <a:t>4.2 </a:t>
            </a:r>
            <a:r>
              <a:rPr kumimoji="1" lang="zh-CN" altLang="en-US" dirty="0"/>
              <a:t>多路访问协议 （</a:t>
            </a:r>
            <a:r>
              <a:rPr kumimoji="1" lang="en-US" altLang="zh-CN" dirty="0"/>
              <a:t>P11</a:t>
            </a:r>
            <a:r>
              <a:rPr kumimoji="1" lang="zh-CN" altLang="en-US" dirty="0"/>
              <a:t>）</a:t>
            </a:r>
            <a:endParaRPr kumimoji="1" lang="en-US" altLang="zh-CN" dirty="0"/>
          </a:p>
          <a:p>
            <a:pPr>
              <a:lnSpc>
                <a:spcPct val="130000"/>
              </a:lnSpc>
            </a:pPr>
            <a:r>
              <a:rPr kumimoji="1" lang="en-US" altLang="zh-CN" dirty="0"/>
              <a:t>4.3 </a:t>
            </a:r>
            <a:r>
              <a:rPr kumimoji="1" lang="zh-CN" altLang="en-US" dirty="0"/>
              <a:t>以太网 （</a:t>
            </a:r>
            <a:r>
              <a:rPr kumimoji="1" lang="en-US" altLang="zh-CN" dirty="0"/>
              <a:t>P44</a:t>
            </a:r>
            <a:r>
              <a:rPr kumimoji="1" lang="zh-CN" altLang="en-US" dirty="0"/>
              <a:t>）</a:t>
            </a:r>
            <a:endParaRPr kumimoji="1" lang="en-US" altLang="zh-CN" dirty="0"/>
          </a:p>
          <a:p>
            <a:pPr>
              <a:lnSpc>
                <a:spcPct val="130000"/>
              </a:lnSpc>
            </a:pPr>
            <a:r>
              <a:rPr kumimoji="1" lang="en-US" altLang="zh-CN" dirty="0"/>
              <a:t>4.4 </a:t>
            </a:r>
            <a:r>
              <a:rPr kumimoji="1" lang="zh-CN" altLang="en-US" dirty="0"/>
              <a:t>数据链路层交换（</a:t>
            </a:r>
            <a:r>
              <a:rPr kumimoji="1" lang="en-US" altLang="zh-CN" dirty="0"/>
              <a:t>P73</a:t>
            </a:r>
            <a:r>
              <a:rPr kumimoji="1" lang="zh-CN" altLang="en-US" dirty="0"/>
              <a:t>）</a:t>
            </a:r>
            <a:endParaRPr kumimoji="1" lang="en-US" altLang="zh-CN" dirty="0"/>
          </a:p>
          <a:p>
            <a:pPr>
              <a:lnSpc>
                <a:spcPct val="130000"/>
              </a:lnSpc>
            </a:pPr>
            <a:r>
              <a:rPr kumimoji="1" lang="en-US" altLang="zh-CN" dirty="0">
                <a:solidFill>
                  <a:srgbClr val="C00000"/>
                </a:solidFill>
              </a:rPr>
              <a:t>4.5 </a:t>
            </a:r>
            <a:r>
              <a:rPr kumimoji="1" lang="zh-CN" altLang="en-US" dirty="0">
                <a:solidFill>
                  <a:srgbClr val="C00000"/>
                </a:solidFill>
              </a:rPr>
              <a:t>无线局域网（</a:t>
            </a:r>
            <a:r>
              <a:rPr kumimoji="1" lang="en-US" altLang="zh-CN" dirty="0">
                <a:solidFill>
                  <a:srgbClr val="C00000"/>
                </a:solidFill>
              </a:rPr>
              <a:t>P133</a:t>
            </a:r>
            <a:r>
              <a:rPr kumimoji="1" lang="zh-CN" altLang="en-US" dirty="0">
                <a:solidFill>
                  <a:srgbClr val="C00000"/>
                </a:solidFill>
              </a:rPr>
              <a:t>）</a:t>
            </a:r>
          </a:p>
        </p:txBody>
      </p:sp>
      <p:sp>
        <p:nvSpPr>
          <p:cNvPr id="5" name="矩形标注 6">
            <a:extLst>
              <a:ext uri="{FF2B5EF4-FFF2-40B4-BE49-F238E27FC236}">
                <a16:creationId xmlns:a16="http://schemas.microsoft.com/office/drawing/2014/main" id="{DDA88367-9ACE-45B8-BF0F-B69D7C46F136}"/>
              </a:ext>
            </a:extLst>
          </p:cNvPr>
          <p:cNvSpPr/>
          <p:nvPr/>
        </p:nvSpPr>
        <p:spPr>
          <a:xfrm>
            <a:off x="6530029" y="2566221"/>
            <a:ext cx="4313561" cy="4004256"/>
          </a:xfrm>
          <a:prstGeom prst="wedgeRectCallout">
            <a:avLst>
              <a:gd name="adj1" fmla="val -79280"/>
              <a:gd name="adj2" fmla="val -389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en-US" altLang="zh-CN" sz="2400" b="1" dirty="0">
                <a:solidFill>
                  <a:schemeClr val="tx1"/>
                </a:solidFill>
                <a:latin typeface="+mn-ea"/>
              </a:rPr>
              <a:t>1. </a:t>
            </a:r>
            <a:r>
              <a:rPr kumimoji="1" lang="zh-CN" altLang="en-US" sz="2400" b="1" dirty="0">
                <a:solidFill>
                  <a:schemeClr val="tx1"/>
                </a:solidFill>
                <a:latin typeface="+mn-ea"/>
              </a:rPr>
              <a:t>无线局域网概述</a:t>
            </a:r>
            <a:endParaRPr kumimoji="1" lang="en-US" altLang="zh-CN" sz="2400" b="1" dirty="0">
              <a:solidFill>
                <a:schemeClr val="tx1"/>
              </a:solidFill>
              <a:latin typeface="+mn-ea"/>
            </a:endParaRPr>
          </a:p>
          <a:p>
            <a:pPr>
              <a:lnSpc>
                <a:spcPct val="130000"/>
              </a:lnSpc>
            </a:pPr>
            <a:r>
              <a:rPr kumimoji="1" lang="en-US" altLang="zh-CN" sz="2400" b="1" dirty="0">
                <a:solidFill>
                  <a:schemeClr val="tx1"/>
                </a:solidFill>
                <a:latin typeface="+mn-ea"/>
              </a:rPr>
              <a:t>2. </a:t>
            </a:r>
            <a:r>
              <a:rPr kumimoji="1" lang="zh-CN" altLang="en-US" sz="2400" b="1" dirty="0">
                <a:solidFill>
                  <a:schemeClr val="tx1"/>
                </a:solidFill>
                <a:latin typeface="+mn-ea"/>
              </a:rPr>
              <a:t>无线局域网组网模式</a:t>
            </a:r>
            <a:endParaRPr kumimoji="1" lang="en-US" altLang="zh-CN" sz="2400" b="1" dirty="0">
              <a:solidFill>
                <a:schemeClr val="tx1"/>
              </a:solidFill>
              <a:latin typeface="+mn-ea"/>
            </a:endParaRPr>
          </a:p>
          <a:p>
            <a:pPr>
              <a:lnSpc>
                <a:spcPct val="130000"/>
              </a:lnSpc>
            </a:pPr>
            <a:r>
              <a:rPr kumimoji="1" lang="en-US" altLang="zh-CN" sz="2400" b="1" dirty="0">
                <a:solidFill>
                  <a:schemeClr val="tx1"/>
                </a:solidFill>
                <a:latin typeface="+mn-ea"/>
              </a:rPr>
              <a:t>3. </a:t>
            </a:r>
            <a:r>
              <a:rPr kumimoji="1" lang="zh-CN" altLang="en-US" sz="2400" b="1" dirty="0">
                <a:solidFill>
                  <a:schemeClr val="tx1"/>
                </a:solidFill>
                <a:latin typeface="+mn-ea"/>
              </a:rPr>
              <a:t>无线局域网体系结构</a:t>
            </a:r>
          </a:p>
          <a:p>
            <a:pPr>
              <a:lnSpc>
                <a:spcPct val="130000"/>
              </a:lnSpc>
            </a:pPr>
            <a:r>
              <a:rPr kumimoji="1" lang="en-US" altLang="zh-CN" sz="2400" b="1" dirty="0">
                <a:solidFill>
                  <a:schemeClr val="tx1"/>
                </a:solidFill>
                <a:latin typeface="+mn-ea"/>
              </a:rPr>
              <a:t>4. 802.11</a:t>
            </a:r>
            <a:r>
              <a:rPr kumimoji="1" lang="zh-CN" altLang="en-US" sz="2400" b="1" dirty="0">
                <a:solidFill>
                  <a:schemeClr val="tx1"/>
                </a:solidFill>
                <a:latin typeface="+mn-ea"/>
              </a:rPr>
              <a:t>物理层</a:t>
            </a:r>
            <a:endParaRPr kumimoji="1" lang="en-US" altLang="zh-CN" sz="2400" b="1" dirty="0">
              <a:solidFill>
                <a:schemeClr val="tx1"/>
              </a:solidFill>
              <a:latin typeface="+mn-ea"/>
            </a:endParaRPr>
          </a:p>
          <a:p>
            <a:pPr>
              <a:lnSpc>
                <a:spcPct val="130000"/>
              </a:lnSpc>
            </a:pPr>
            <a:r>
              <a:rPr kumimoji="1" lang="en-US" altLang="zh-CN" sz="2400" b="1" dirty="0">
                <a:solidFill>
                  <a:schemeClr val="tx1"/>
                </a:solidFill>
                <a:latin typeface="+mn-ea"/>
              </a:rPr>
              <a:t>5. 802.11</a:t>
            </a:r>
            <a:r>
              <a:rPr kumimoji="1" lang="zh-CN" altLang="en-US" sz="2400" b="1" dirty="0">
                <a:solidFill>
                  <a:schemeClr val="tx1"/>
                </a:solidFill>
                <a:latin typeface="+mn-ea"/>
              </a:rPr>
              <a:t>介质访问控制</a:t>
            </a:r>
            <a:endParaRPr kumimoji="1" lang="en-US" altLang="zh-CN" sz="2400" b="1" dirty="0">
              <a:solidFill>
                <a:schemeClr val="tx1"/>
              </a:solidFill>
              <a:latin typeface="+mn-ea"/>
            </a:endParaRPr>
          </a:p>
          <a:p>
            <a:pPr>
              <a:lnSpc>
                <a:spcPct val="130000"/>
              </a:lnSpc>
            </a:pPr>
            <a:r>
              <a:rPr kumimoji="1" lang="en-US" altLang="zh-CN" sz="2400" b="1" dirty="0">
                <a:solidFill>
                  <a:schemeClr val="tx1"/>
                </a:solidFill>
                <a:latin typeface="+mn-ea"/>
              </a:rPr>
              <a:t>6. 802.11</a:t>
            </a:r>
            <a:r>
              <a:rPr kumimoji="1" lang="zh-CN" altLang="zh-CN" sz="2400" b="1" dirty="0">
                <a:solidFill>
                  <a:schemeClr val="tx1"/>
                </a:solidFill>
                <a:latin typeface="+mn-ea"/>
              </a:rPr>
              <a:t>帧结构</a:t>
            </a:r>
            <a:endParaRPr kumimoji="1" lang="en-US" altLang="zh-CN" sz="2400" b="1" dirty="0">
              <a:solidFill>
                <a:schemeClr val="tx1"/>
              </a:solidFill>
              <a:latin typeface="+mn-ea"/>
            </a:endParaRPr>
          </a:p>
          <a:p>
            <a:pPr>
              <a:lnSpc>
                <a:spcPct val="130000"/>
              </a:lnSpc>
            </a:pPr>
            <a:r>
              <a:rPr kumimoji="1" lang="en-US" altLang="zh-CN" sz="2400" b="1" dirty="0">
                <a:solidFill>
                  <a:schemeClr val="tx1"/>
                </a:solidFill>
                <a:latin typeface="+mn-ea"/>
              </a:rPr>
              <a:t>7. </a:t>
            </a:r>
            <a:r>
              <a:rPr kumimoji="1" lang="zh-CN" altLang="zh-CN" sz="2400" b="1" dirty="0">
                <a:solidFill>
                  <a:schemeClr val="tx1"/>
                </a:solidFill>
                <a:latin typeface="+mn-ea"/>
              </a:rPr>
              <a:t>无线局域网的构建</a:t>
            </a:r>
            <a:r>
              <a:rPr lang="zh-CN" altLang="en-US" sz="2400" b="1" dirty="0">
                <a:latin typeface="+mn-ea"/>
              </a:rPr>
              <a:t>与管理</a:t>
            </a:r>
            <a:endParaRPr lang="en-US" altLang="zh-CN" sz="2400" b="1" dirty="0">
              <a:latin typeface="+mn-ea"/>
            </a:endParaRPr>
          </a:p>
        </p:txBody>
      </p:sp>
      <p:sp>
        <p:nvSpPr>
          <p:cNvPr id="6" name="灯片编号占位符 3">
            <a:extLst>
              <a:ext uri="{FF2B5EF4-FFF2-40B4-BE49-F238E27FC236}">
                <a16:creationId xmlns:a16="http://schemas.microsoft.com/office/drawing/2014/main" id="{281A46A0-3132-7443-A257-D5F81C28A3EE}"/>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137</a:t>
            </a:fld>
            <a:endParaRPr kumimoji="1" lang="zh-CN" altLang="en-US" dirty="0"/>
          </a:p>
        </p:txBody>
      </p:sp>
    </p:spTree>
    <p:extLst>
      <p:ext uri="{BB962C8B-B14F-4D97-AF65-F5344CB8AC3E}">
        <p14:creationId xmlns:p14="http://schemas.microsoft.com/office/powerpoint/2010/main" val="38323039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无线局域网概述</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2796209"/>
            <a:ext cx="10515600" cy="3624470"/>
          </a:xfrm>
        </p:spPr>
        <p:txBody>
          <a:bodyPr>
            <a:normAutofit/>
          </a:bodyPr>
          <a:lstStyle/>
          <a:p>
            <a:pPr>
              <a:spcBef>
                <a:spcPts val="1200"/>
              </a:spcBef>
            </a:pPr>
            <a:r>
              <a:rPr lang="zh-CN" altLang="en-US" dirty="0">
                <a:latin typeface="微软雅黑" panose="020B0503020204020204" pitchFamily="34" charset="-122"/>
                <a:ea typeface="微软雅黑" panose="020B0503020204020204" pitchFamily="34" charset="-122"/>
              </a:rPr>
              <a:t>设计目标</a:t>
            </a:r>
            <a:endParaRPr lang="en-US" altLang="zh-CN" dirty="0">
              <a:latin typeface="微软雅黑" panose="020B0503020204020204" pitchFamily="34" charset="-122"/>
              <a:ea typeface="微软雅黑" panose="020B0503020204020204" pitchFamily="34" charset="-122"/>
            </a:endParaRPr>
          </a:p>
          <a:p>
            <a:pPr lvl="1">
              <a:lnSpc>
                <a:spcPts val="3000"/>
              </a:lnSpc>
              <a:spcBef>
                <a:spcPts val="1200"/>
              </a:spcBef>
            </a:pPr>
            <a:r>
              <a:rPr lang="zh-CN" altLang="en-US" dirty="0">
                <a:latin typeface="微软雅黑" panose="020B0503020204020204" pitchFamily="34" charset="-122"/>
                <a:ea typeface="微软雅黑" panose="020B0503020204020204" pitchFamily="34" charset="-122"/>
              </a:rPr>
              <a:t>针对小的覆盖范围（受限的发射功率）</a:t>
            </a:r>
            <a:endParaRPr lang="en-US" altLang="zh-CN" dirty="0">
              <a:latin typeface="微软雅黑" panose="020B0503020204020204" pitchFamily="34" charset="-122"/>
              <a:ea typeface="微软雅黑" panose="020B0503020204020204" pitchFamily="34" charset="-122"/>
            </a:endParaRPr>
          </a:p>
          <a:p>
            <a:pPr lvl="1">
              <a:spcBef>
                <a:spcPts val="1200"/>
              </a:spcBef>
            </a:pPr>
            <a:r>
              <a:rPr lang="zh-CN" altLang="en-US" dirty="0">
                <a:latin typeface="微软雅黑" panose="020B0503020204020204" pitchFamily="34" charset="-122"/>
                <a:ea typeface="微软雅黑" panose="020B0503020204020204" pitchFamily="34" charset="-122"/>
              </a:rPr>
              <a:t>使用无需授权的频谱（</a:t>
            </a:r>
            <a:r>
              <a:rPr lang="en-US" altLang="zh-CN" dirty="0">
                <a:latin typeface="微软雅黑" panose="020B0503020204020204" pitchFamily="34" charset="-122"/>
                <a:ea typeface="微软雅黑" panose="020B0503020204020204" pitchFamily="34" charset="-122"/>
              </a:rPr>
              <a:t>ISM</a:t>
            </a:r>
            <a:r>
              <a:rPr lang="zh-CN" altLang="en-US" dirty="0">
                <a:latin typeface="微软雅黑" panose="020B0503020204020204" pitchFamily="34" charset="-122"/>
                <a:ea typeface="微软雅黑" panose="020B0503020204020204" pitchFamily="34" charset="-122"/>
              </a:rPr>
              <a:t>频段</a:t>
            </a:r>
            <a:r>
              <a:rPr lang="en-US" altLang="zh-CN" dirty="0">
                <a:latin typeface="微软雅黑" panose="020B0503020204020204" pitchFamily="34" charset="-122"/>
                <a:ea typeface="微软雅黑" panose="020B0503020204020204" pitchFamily="34" charset="-122"/>
              </a:rPr>
              <a:t>)</a:t>
            </a:r>
          </a:p>
          <a:p>
            <a:pPr lvl="1">
              <a:spcBef>
                <a:spcPts val="1200"/>
              </a:spcBef>
            </a:pPr>
            <a:r>
              <a:rPr lang="zh-CN" altLang="en-US" dirty="0">
                <a:latin typeface="微软雅黑" panose="020B0503020204020204" pitchFamily="34" charset="-122"/>
                <a:ea typeface="微软雅黑" panose="020B0503020204020204" pitchFamily="34" charset="-122"/>
              </a:rPr>
              <a:t>面向高速率应用</a:t>
            </a:r>
            <a:endParaRPr lang="en-US" altLang="zh-CN" dirty="0">
              <a:latin typeface="微软雅黑" panose="020B0503020204020204" pitchFamily="34" charset="-122"/>
              <a:ea typeface="微软雅黑" panose="020B0503020204020204" pitchFamily="34" charset="-122"/>
            </a:endParaRPr>
          </a:p>
          <a:p>
            <a:pPr lvl="1">
              <a:spcBef>
                <a:spcPts val="1200"/>
              </a:spcBef>
            </a:pPr>
            <a:r>
              <a:rPr lang="zh-CN" altLang="en-US" dirty="0">
                <a:latin typeface="微软雅黑" panose="020B0503020204020204" pitchFamily="34" charset="-122"/>
                <a:ea typeface="微软雅黑" panose="020B0503020204020204" pitchFamily="34" charset="-122"/>
              </a:rPr>
              <a:t>能够支持实时和非实时应用</a:t>
            </a:r>
            <a:endParaRPr lang="en-US" altLang="zh-CN" dirty="0">
              <a:latin typeface="微软雅黑" panose="020B0503020204020204" pitchFamily="34" charset="-122"/>
              <a:ea typeface="微软雅黑" panose="020B0503020204020204" pitchFamily="34" charset="-122"/>
            </a:endParaRPr>
          </a:p>
          <a:p>
            <a:pPr marL="0" indent="0">
              <a:lnSpc>
                <a:spcPct val="120000"/>
              </a:lnSpc>
              <a:buNone/>
            </a:pPr>
            <a:endParaRPr kumimoji="1" lang="zh-CN" altLang="en-US"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138</a:t>
            </a:fld>
            <a:endParaRPr kumimoji="1" lang="zh-CN" altLang="en-US" dirty="0"/>
          </a:p>
        </p:txBody>
      </p:sp>
      <p:sp>
        <p:nvSpPr>
          <p:cNvPr id="5" name="文本框 4">
            <a:extLst>
              <a:ext uri="{FF2B5EF4-FFF2-40B4-BE49-F238E27FC236}">
                <a16:creationId xmlns:a16="http://schemas.microsoft.com/office/drawing/2014/main" id="{F8EDE069-AE3D-4AB1-B6F5-308A75518016}"/>
              </a:ext>
            </a:extLst>
          </p:cNvPr>
          <p:cNvSpPr txBox="1"/>
          <p:nvPr/>
        </p:nvSpPr>
        <p:spPr>
          <a:xfrm>
            <a:off x="913828" y="1489337"/>
            <a:ext cx="10364344" cy="1005788"/>
          </a:xfrm>
          <a:prstGeom prst="rect">
            <a:avLst/>
          </a:prstGeom>
          <a:solidFill>
            <a:schemeClr val="accent5">
              <a:lumMod val="20000"/>
              <a:lumOff val="80000"/>
            </a:schemeClr>
          </a:solidFill>
          <a:ln w="12700">
            <a:solidFill>
              <a:schemeClr val="accent2">
                <a:lumMod val="75000"/>
              </a:schemeClr>
            </a:solidFill>
          </a:ln>
        </p:spPr>
        <p:txBody>
          <a:bodyPr wrap="square" rtlCol="0">
            <a:spAutoFit/>
          </a:bodyPr>
          <a:lstStyle/>
          <a:p>
            <a:pPr algn="l">
              <a:lnSpc>
                <a:spcPct val="130000"/>
              </a:lnSpc>
            </a:pPr>
            <a:r>
              <a:rPr lang="zh-CN" altLang="en-US" sz="2400" dirty="0">
                <a:solidFill>
                  <a:srgbClr val="C00000"/>
                </a:solidFill>
                <a:latin typeface="微软雅黑" panose="020B0503020204020204" pitchFamily="34" charset="-122"/>
                <a:ea typeface="微软雅黑" panose="020B0503020204020204" pitchFamily="34" charset="-122"/>
              </a:rPr>
              <a:t>无线局域网（</a:t>
            </a:r>
            <a:r>
              <a:rPr lang="en-US" altLang="zh-CN" sz="2400" dirty="0">
                <a:solidFill>
                  <a:srgbClr val="C00000"/>
                </a:solidFill>
                <a:latin typeface="微软雅黑" panose="020B0503020204020204" pitchFamily="34" charset="-122"/>
                <a:ea typeface="微软雅黑" panose="020B0503020204020204" pitchFamily="34" charset="-122"/>
              </a:rPr>
              <a:t>Wireless Local Area Network</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WLAN)</a:t>
            </a:r>
            <a:r>
              <a:rPr lang="zh-CN" altLang="en-US" sz="2400" dirty="0">
                <a:solidFill>
                  <a:srgbClr val="C00000"/>
                </a:solidFill>
                <a:latin typeface="微软雅黑" panose="020B0503020204020204" pitchFamily="34" charset="-122"/>
                <a:ea typeface="微软雅黑" panose="020B0503020204020204" pitchFamily="34" charset="-122"/>
              </a:rPr>
              <a:t>：指以无线信道作为传输介质的计算机局域网</a:t>
            </a:r>
          </a:p>
        </p:txBody>
      </p:sp>
      <p:sp>
        <p:nvSpPr>
          <p:cNvPr id="6" name="文本框 5">
            <a:extLst>
              <a:ext uri="{FF2B5EF4-FFF2-40B4-BE49-F238E27FC236}">
                <a16:creationId xmlns:a16="http://schemas.microsoft.com/office/drawing/2014/main" id="{DB65ED19-DD66-4F86-88FB-CAA726499A13}"/>
              </a:ext>
            </a:extLst>
          </p:cNvPr>
          <p:cNvSpPr txBox="1"/>
          <p:nvPr/>
        </p:nvSpPr>
        <p:spPr>
          <a:xfrm>
            <a:off x="1340879" y="5759467"/>
            <a:ext cx="9510241" cy="489558"/>
          </a:xfrm>
          <a:prstGeom prst="rect">
            <a:avLst/>
          </a:prstGeom>
          <a:noFill/>
          <a:ln w="12700">
            <a:solidFill>
              <a:schemeClr val="accent1">
                <a:lumMod val="60000"/>
                <a:lumOff val="40000"/>
              </a:schemeClr>
            </a:solidFill>
          </a:ln>
        </p:spPr>
        <p:txBody>
          <a:bodyPr wrap="square" rtlCol="0">
            <a:spAutoFit/>
          </a:bodyPr>
          <a:lstStyle/>
          <a:p>
            <a:pPr algn="ctr">
              <a:lnSpc>
                <a:spcPct val="130000"/>
              </a:lnSpc>
            </a:pPr>
            <a:r>
              <a:rPr lang="zh-CN" altLang="en-US" sz="2200" dirty="0">
                <a:solidFill>
                  <a:srgbClr val="5B307E"/>
                </a:solidFill>
                <a:latin typeface="微软雅黑" panose="020B0503020204020204" pitchFamily="34" charset="-122"/>
                <a:ea typeface="微软雅黑" panose="020B0503020204020204" pitchFamily="34" charset="-122"/>
              </a:rPr>
              <a:t>两个重要组织：</a:t>
            </a:r>
            <a:r>
              <a:rPr lang="en-US" altLang="zh-CN" sz="2200" dirty="0">
                <a:solidFill>
                  <a:srgbClr val="5B307E"/>
                </a:solidFill>
                <a:latin typeface="微软雅黑" panose="020B0503020204020204" pitchFamily="34" charset="-122"/>
                <a:ea typeface="微软雅黑" panose="020B0503020204020204" pitchFamily="34" charset="-122"/>
              </a:rPr>
              <a:t>IEEE 802.11</a:t>
            </a:r>
            <a:r>
              <a:rPr lang="zh-CN" altLang="en-US" sz="2200" dirty="0">
                <a:solidFill>
                  <a:srgbClr val="5B307E"/>
                </a:solidFill>
                <a:latin typeface="微软雅黑" panose="020B0503020204020204" pitchFamily="34" charset="-122"/>
                <a:ea typeface="微软雅黑" panose="020B0503020204020204" pitchFamily="34" charset="-122"/>
              </a:rPr>
              <a:t>工作组、</a:t>
            </a:r>
            <a:r>
              <a:rPr lang="en-US" altLang="zh-CN" sz="2200" dirty="0">
                <a:solidFill>
                  <a:srgbClr val="5B307E"/>
                </a:solidFill>
                <a:latin typeface="微软雅黑" panose="020B0503020204020204" pitchFamily="34" charset="-122"/>
                <a:ea typeface="微软雅黑" panose="020B0503020204020204" pitchFamily="34" charset="-122"/>
              </a:rPr>
              <a:t>Wi-Fi</a:t>
            </a:r>
            <a:r>
              <a:rPr lang="zh-CN" altLang="en-US" sz="2200" dirty="0">
                <a:solidFill>
                  <a:srgbClr val="5B307E"/>
                </a:solidFill>
                <a:latin typeface="微软雅黑" panose="020B0503020204020204" pitchFamily="34" charset="-122"/>
                <a:ea typeface="微软雅黑" panose="020B0503020204020204" pitchFamily="34" charset="-122"/>
              </a:rPr>
              <a:t>联盟（</a:t>
            </a:r>
            <a:r>
              <a:rPr lang="en-US" altLang="zh-CN" sz="2200" dirty="0">
                <a:solidFill>
                  <a:srgbClr val="5B307E"/>
                </a:solidFill>
                <a:latin typeface="微软雅黑" panose="020B0503020204020204" pitchFamily="34" charset="-122"/>
                <a:ea typeface="微软雅黑" panose="020B0503020204020204" pitchFamily="34" charset="-122"/>
              </a:rPr>
              <a:t>Wi-Fi Alliance</a:t>
            </a:r>
            <a:r>
              <a:rPr lang="zh-CN" altLang="en-US" sz="2200" dirty="0">
                <a:solidFill>
                  <a:srgbClr val="5B307E"/>
                </a:solidFill>
                <a:latin typeface="微软雅黑" panose="020B0503020204020204" pitchFamily="34" charset="-122"/>
                <a:ea typeface="微软雅黑" panose="020B0503020204020204" pitchFamily="34" charset="-122"/>
              </a:rPr>
              <a:t>，</a:t>
            </a:r>
            <a:r>
              <a:rPr lang="en-US" altLang="zh-CN" sz="2200" dirty="0">
                <a:solidFill>
                  <a:srgbClr val="5B307E"/>
                </a:solidFill>
                <a:latin typeface="微软雅黑" panose="020B0503020204020204" pitchFamily="34" charset="-122"/>
                <a:ea typeface="微软雅黑" panose="020B0503020204020204" pitchFamily="34" charset="-122"/>
              </a:rPr>
              <a:t>WFA</a:t>
            </a:r>
            <a:r>
              <a:rPr lang="zh-CN" altLang="en-US" sz="2200" dirty="0">
                <a:solidFill>
                  <a:srgbClr val="5B307E"/>
                </a:solidFill>
                <a:latin typeface="微软雅黑" panose="020B0503020204020204" pitchFamily="34" charset="-122"/>
                <a:ea typeface="微软雅黑" panose="020B0503020204020204" pitchFamily="34" charset="-122"/>
              </a:rPr>
              <a:t>）</a:t>
            </a:r>
          </a:p>
        </p:txBody>
      </p:sp>
      <p:pic>
        <p:nvPicPr>
          <p:cNvPr id="1026" name="Picture 2" descr="Wi-Fi Alliance">
            <a:extLst>
              <a:ext uri="{FF2B5EF4-FFF2-40B4-BE49-F238E27FC236}">
                <a16:creationId xmlns:a16="http://schemas.microsoft.com/office/drawing/2014/main" id="{307607B0-C936-4E11-8EA6-D413DDCCD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9630" y="3625826"/>
            <a:ext cx="1800790" cy="146039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D03B708-B742-4A60-8E50-2A601A309609}"/>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Tree>
    <p:extLst>
      <p:ext uri="{BB962C8B-B14F-4D97-AF65-F5344CB8AC3E}">
        <p14:creationId xmlns:p14="http://schemas.microsoft.com/office/powerpoint/2010/main" val="6307968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无线局域网概述</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08770"/>
            <a:ext cx="10515600" cy="664276"/>
          </a:xfrm>
        </p:spPr>
        <p:txBody>
          <a:bodyPr>
            <a:normAutofit/>
          </a:bodyPr>
          <a:lstStyle/>
          <a:p>
            <a:pPr>
              <a:spcBef>
                <a:spcPts val="1200"/>
              </a:spcBef>
            </a:pPr>
            <a:r>
              <a:rPr lang="en-US" altLang="zh-CN" dirty="0">
                <a:latin typeface="微软雅黑" panose="020B0503020204020204" pitchFamily="34" charset="-122"/>
                <a:ea typeface="微软雅黑" panose="020B0503020204020204" pitchFamily="34" charset="-122"/>
              </a:rPr>
              <a:t>IEEE 802.11</a:t>
            </a:r>
            <a:r>
              <a:rPr lang="zh-CN" altLang="en-US" dirty="0">
                <a:latin typeface="微软雅黑" panose="020B0503020204020204" pitchFamily="34" charset="-122"/>
                <a:ea typeface="微软雅黑" panose="020B0503020204020204" pitchFamily="34" charset="-122"/>
              </a:rPr>
              <a:t>无线局域网发展历程</a:t>
            </a:r>
            <a:endParaRPr lang="en-US" altLang="zh-CN" dirty="0">
              <a:latin typeface="微软雅黑" panose="020B0503020204020204" pitchFamily="34" charset="-122"/>
              <a:ea typeface="微软雅黑" panose="020B0503020204020204" pitchFamily="34" charset="-122"/>
            </a:endParaRPr>
          </a:p>
          <a:p>
            <a:pPr marL="0" indent="0">
              <a:lnSpc>
                <a:spcPct val="120000"/>
              </a:lnSpc>
              <a:buNone/>
            </a:pPr>
            <a:endParaRPr kumimoji="1" lang="zh-CN" altLang="en-US"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139</a:t>
            </a:fld>
            <a:endParaRPr kumimoji="1" lang="zh-CN" altLang="en-US" dirty="0"/>
          </a:p>
        </p:txBody>
      </p:sp>
      <p:pic>
        <p:nvPicPr>
          <p:cNvPr id="22" name="图片 21">
            <a:extLst>
              <a:ext uri="{FF2B5EF4-FFF2-40B4-BE49-F238E27FC236}">
                <a16:creationId xmlns:a16="http://schemas.microsoft.com/office/drawing/2014/main" id="{8682904C-E04E-49AB-88A2-BF0C407EADC4}"/>
              </a:ext>
            </a:extLst>
          </p:cNvPr>
          <p:cNvPicPr>
            <a:picLocks noChangeAspect="1"/>
          </p:cNvPicPr>
          <p:nvPr/>
        </p:nvPicPr>
        <p:blipFill>
          <a:blip r:embed="rId3"/>
          <a:stretch>
            <a:fillRect/>
          </a:stretch>
        </p:blipFill>
        <p:spPr>
          <a:xfrm>
            <a:off x="921327" y="2270355"/>
            <a:ext cx="10493184" cy="3792904"/>
          </a:xfrm>
          <a:prstGeom prst="rect">
            <a:avLst/>
          </a:prstGeom>
        </p:spPr>
      </p:pic>
      <p:sp>
        <p:nvSpPr>
          <p:cNvPr id="6" name="文本框 5">
            <a:extLst>
              <a:ext uri="{FF2B5EF4-FFF2-40B4-BE49-F238E27FC236}">
                <a16:creationId xmlns:a16="http://schemas.microsoft.com/office/drawing/2014/main" id="{7171B2FB-95EE-423F-AF32-136C2AACEF05}"/>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Tree>
    <p:extLst>
      <p:ext uri="{BB962C8B-B14F-4D97-AF65-F5344CB8AC3E}">
        <p14:creationId xmlns:p14="http://schemas.microsoft.com/office/powerpoint/2010/main" val="392440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静态分配的特点</a:t>
            </a:r>
          </a:p>
        </p:txBody>
      </p:sp>
      <p:sp>
        <p:nvSpPr>
          <p:cNvPr id="3" name="内容占位符 2"/>
          <p:cNvSpPr>
            <a:spLocks noGrp="1"/>
          </p:cNvSpPr>
          <p:nvPr>
            <p:ph idx="1"/>
          </p:nvPr>
        </p:nvSpPr>
        <p:spPr>
          <a:xfrm>
            <a:off x="838200" y="1510758"/>
            <a:ext cx="5857568" cy="4586694"/>
          </a:xfrm>
        </p:spPr>
        <p:txBody>
          <a:bodyPr>
            <a:normAutofit fontScale="92500" lnSpcReduction="10000"/>
          </a:bodyPr>
          <a:lstStyle/>
          <a:p>
            <a:pPr>
              <a:lnSpc>
                <a:spcPct val="140000"/>
              </a:lnSpc>
            </a:pPr>
            <a:r>
              <a:rPr lang="zh-CN" altLang="en-US" sz="2600" dirty="0"/>
              <a:t>问题</a:t>
            </a:r>
          </a:p>
          <a:p>
            <a:pPr lvl="1">
              <a:lnSpc>
                <a:spcPct val="140000"/>
              </a:lnSpc>
            </a:pPr>
            <a:r>
              <a:rPr lang="zh-CN" altLang="en-US" sz="2200" dirty="0">
                <a:solidFill>
                  <a:srgbClr val="C00000"/>
                </a:solidFill>
              </a:rPr>
              <a:t>资源分配不合理</a:t>
            </a:r>
            <a:r>
              <a:rPr lang="zh-CN" altLang="en-US" sz="2200" dirty="0"/>
              <a:t>，不满足用户对资源占用的不同需求</a:t>
            </a:r>
          </a:p>
          <a:p>
            <a:pPr lvl="1">
              <a:lnSpc>
                <a:spcPct val="140000"/>
              </a:lnSpc>
            </a:pPr>
            <a:r>
              <a:rPr lang="zh-CN" altLang="en-US" sz="2200" dirty="0"/>
              <a:t>有资源</a:t>
            </a:r>
            <a:r>
              <a:rPr lang="zh-CN" altLang="en-US" sz="2200" dirty="0">
                <a:solidFill>
                  <a:srgbClr val="C00000"/>
                </a:solidFill>
              </a:rPr>
              <a:t>浪费</a:t>
            </a:r>
            <a:r>
              <a:rPr lang="zh-CN" altLang="en-US" sz="2200" dirty="0"/>
              <a:t>，效率低</a:t>
            </a:r>
          </a:p>
          <a:p>
            <a:pPr lvl="1">
              <a:lnSpc>
                <a:spcPct val="140000"/>
              </a:lnSpc>
            </a:pPr>
            <a:r>
              <a:rPr lang="zh-CN" altLang="en-US" sz="2200" dirty="0">
                <a:solidFill>
                  <a:srgbClr val="C00000"/>
                </a:solidFill>
              </a:rPr>
              <a:t>延迟</a:t>
            </a:r>
            <a:r>
              <a:rPr lang="zh-CN" altLang="en-US" sz="2200" dirty="0"/>
              <a:t>时间增大</a:t>
            </a:r>
            <a:r>
              <a:rPr lang="en-US" altLang="zh-CN" sz="2200" dirty="0">
                <a:solidFill>
                  <a:srgbClr val="C00000"/>
                </a:solidFill>
              </a:rPr>
              <a:t>N</a:t>
            </a:r>
            <a:r>
              <a:rPr lang="zh-CN" altLang="en-US" sz="2200" dirty="0"/>
              <a:t>倍</a:t>
            </a:r>
          </a:p>
          <a:p>
            <a:pPr>
              <a:lnSpc>
                <a:spcPct val="140000"/>
              </a:lnSpc>
            </a:pPr>
            <a:r>
              <a:rPr lang="zh-CN" altLang="en-US" sz="2600" dirty="0"/>
              <a:t>适用情况</a:t>
            </a:r>
          </a:p>
          <a:p>
            <a:pPr lvl="1">
              <a:lnSpc>
                <a:spcPct val="140000"/>
              </a:lnSpc>
            </a:pPr>
            <a:r>
              <a:rPr lang="zh-CN" altLang="en-US" sz="2200" dirty="0"/>
              <a:t>适于用户</a:t>
            </a:r>
            <a:r>
              <a:rPr lang="zh-CN" altLang="en-US" sz="2200" dirty="0">
                <a:solidFill>
                  <a:srgbClr val="C00000"/>
                </a:solidFill>
              </a:rPr>
              <a:t>数量少</a:t>
            </a:r>
            <a:r>
              <a:rPr lang="zh-CN" altLang="en-US" sz="2200" dirty="0"/>
              <a:t>且用户数目</a:t>
            </a:r>
            <a:r>
              <a:rPr lang="zh-CN" altLang="en-US" sz="2200" dirty="0">
                <a:solidFill>
                  <a:srgbClr val="C00000"/>
                </a:solidFill>
              </a:rPr>
              <a:t>固定</a:t>
            </a:r>
            <a:r>
              <a:rPr lang="zh-CN" altLang="en-US" sz="2200" dirty="0"/>
              <a:t>的情况</a:t>
            </a:r>
          </a:p>
          <a:p>
            <a:pPr lvl="1">
              <a:lnSpc>
                <a:spcPct val="140000"/>
              </a:lnSpc>
            </a:pPr>
            <a:r>
              <a:rPr lang="zh-CN" altLang="en-US" sz="2200" dirty="0"/>
              <a:t>适于通信量大且</a:t>
            </a:r>
            <a:r>
              <a:rPr lang="zh-CN" altLang="en-US" sz="2200" dirty="0">
                <a:solidFill>
                  <a:srgbClr val="C00000"/>
                </a:solidFill>
              </a:rPr>
              <a:t>流量稳定</a:t>
            </a:r>
            <a:r>
              <a:rPr lang="zh-CN" altLang="en-US" sz="2200" dirty="0"/>
              <a:t>的情况</a:t>
            </a:r>
          </a:p>
          <a:p>
            <a:pPr lvl="1">
              <a:lnSpc>
                <a:spcPct val="140000"/>
              </a:lnSpc>
            </a:pPr>
            <a:r>
              <a:rPr lang="zh-CN" altLang="en-US" sz="2200" dirty="0">
                <a:solidFill>
                  <a:srgbClr val="C00000"/>
                </a:solidFill>
              </a:rPr>
              <a:t>不适用</a:t>
            </a:r>
            <a:r>
              <a:rPr lang="zh-CN" altLang="en-US" sz="2200" dirty="0"/>
              <a:t>于突发性业务的情况</a:t>
            </a:r>
          </a:p>
          <a:p>
            <a:pPr>
              <a:lnSpc>
                <a:spcPct val="140000"/>
              </a:lnSpc>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14</a:t>
            </a:fld>
            <a:endParaRPr kumimoji="1" lang="zh-CN" altLang="en-US" dirty="0"/>
          </a:p>
        </p:txBody>
      </p:sp>
      <p:sp>
        <p:nvSpPr>
          <p:cNvPr id="6" name="日期占位符 3"/>
          <p:cNvSpPr>
            <a:spLocks noGrp="1"/>
          </p:cNvSpPr>
          <p:nvPr>
            <p:ph type="dt" sz="half" idx="10"/>
          </p:nvPr>
        </p:nvSpPr>
        <p:spPr>
          <a:xfrm>
            <a:off x="197335" y="6489303"/>
            <a:ext cx="2743200" cy="365125"/>
          </a:xfrm>
        </p:spPr>
        <p:txBody>
          <a:bodyPr/>
          <a:lstStyle/>
          <a:p>
            <a:r>
              <a:rPr kumimoji="1" lang="en-US" altLang="zh-CN" dirty="0"/>
              <a:t>4.1.2 </a:t>
            </a:r>
            <a:r>
              <a:rPr kumimoji="1" lang="zh-CN" altLang="en-US" dirty="0"/>
              <a:t>静态分配</a:t>
            </a:r>
          </a:p>
        </p:txBody>
      </p:sp>
      <p:sp>
        <p:nvSpPr>
          <p:cNvPr id="7" name="内容占位符 2"/>
          <p:cNvSpPr txBox="1">
            <a:spLocks/>
          </p:cNvSpPr>
          <p:nvPr/>
        </p:nvSpPr>
        <p:spPr>
          <a:xfrm>
            <a:off x="6695768" y="1573410"/>
            <a:ext cx="4269658" cy="4586694"/>
          </a:xfrm>
          <a:prstGeom prst="rect">
            <a:avLst/>
          </a:prstGeom>
        </p:spPr>
        <p:txBody>
          <a:bodyPr vert="horz" lIns="91440" tIns="45720" rIns="91440" bIns="45720" rtlCol="0">
            <a:norm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zh-CN" altLang="en-US" sz="2400" dirty="0"/>
              <a:t>设计动态分配的方法</a:t>
            </a:r>
            <a:endParaRPr lang="en-US" altLang="zh-CN" sz="2400" dirty="0"/>
          </a:p>
          <a:p>
            <a:pPr lvl="1">
              <a:lnSpc>
                <a:spcPct val="140000"/>
              </a:lnSpc>
            </a:pPr>
            <a:r>
              <a:rPr lang="zh-CN" altLang="en-US" sz="2000" dirty="0"/>
              <a:t>目的</a:t>
            </a:r>
            <a:r>
              <a:rPr lang="en-US" altLang="zh-CN" sz="2000" dirty="0"/>
              <a:t>1</a:t>
            </a:r>
            <a:r>
              <a:rPr lang="zh-CN" altLang="en-US" sz="2000" dirty="0"/>
              <a:t>：更好地满足需求</a:t>
            </a:r>
            <a:endParaRPr lang="en-US" altLang="zh-CN" sz="2000" dirty="0"/>
          </a:p>
          <a:p>
            <a:pPr lvl="1">
              <a:lnSpc>
                <a:spcPct val="140000"/>
              </a:lnSpc>
            </a:pPr>
            <a:r>
              <a:rPr lang="zh-CN" altLang="en-US" sz="2000" dirty="0"/>
              <a:t>目的</a:t>
            </a:r>
            <a:r>
              <a:rPr lang="en-US" altLang="zh-CN" sz="2000" dirty="0"/>
              <a:t>2</a:t>
            </a:r>
            <a:r>
              <a:rPr lang="zh-CN" altLang="en-US" sz="2000" dirty="0"/>
              <a:t>：提高信道利用率</a:t>
            </a:r>
            <a:endParaRPr lang="en-US" altLang="zh-CN" sz="2000" dirty="0"/>
          </a:p>
          <a:p>
            <a:pPr>
              <a:lnSpc>
                <a:spcPct val="140000"/>
              </a:lnSpc>
            </a:pPr>
            <a:endParaRPr lang="zh-CN" altLang="en-US" sz="2400" dirty="0"/>
          </a:p>
        </p:txBody>
      </p:sp>
    </p:spTree>
    <p:extLst>
      <p:ext uri="{BB962C8B-B14F-4D97-AF65-F5344CB8AC3E}">
        <p14:creationId xmlns:p14="http://schemas.microsoft.com/office/powerpoint/2010/main" val="36172567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无线局域网组网模式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680519"/>
            <a:ext cx="10515600" cy="3731740"/>
          </a:xfrm>
        </p:spPr>
        <p:txBody>
          <a:bodyPr>
            <a:normAutofit/>
          </a:bodyPr>
          <a:lstStyle/>
          <a:p>
            <a:pPr marL="360363" indent="-360363">
              <a:lnSpc>
                <a:spcPts val="2600"/>
              </a:lnSpc>
              <a:spcBef>
                <a:spcPts val="1200"/>
              </a:spcBef>
            </a:pPr>
            <a:r>
              <a:rPr lang="zh-CN" altLang="en-US" kern="0" dirty="0"/>
              <a:t>基础架构模式</a:t>
            </a:r>
            <a:endParaRPr lang="en-US" altLang="zh-CN" kern="0" dirty="0"/>
          </a:p>
          <a:p>
            <a:pPr marL="817563" lvl="1" indent="-360363">
              <a:lnSpc>
                <a:spcPts val="2600"/>
              </a:lnSpc>
              <a:spcBef>
                <a:spcPts val="1200"/>
              </a:spcBef>
            </a:pPr>
            <a:r>
              <a:rPr lang="zh-CN" altLang="en-US" sz="2000" kern="0" dirty="0"/>
              <a:t>分布式系统（</a:t>
            </a:r>
            <a:r>
              <a:rPr lang="en-US" altLang="zh-CN" sz="2000" kern="0" dirty="0"/>
              <a:t>DS</a:t>
            </a:r>
            <a:r>
              <a:rPr lang="zh-CN" altLang="en-US" sz="2000" kern="0" dirty="0"/>
              <a:t>）</a:t>
            </a:r>
          </a:p>
          <a:p>
            <a:pPr marL="817563" lvl="1" indent="-360363">
              <a:lnSpc>
                <a:spcPts val="2600"/>
              </a:lnSpc>
              <a:spcBef>
                <a:spcPts val="1200"/>
              </a:spcBef>
            </a:pPr>
            <a:r>
              <a:rPr lang="zh-CN" altLang="en-US" sz="2000" kern="0" dirty="0"/>
              <a:t>访问点（</a:t>
            </a:r>
            <a:r>
              <a:rPr lang="en-US" altLang="zh-CN" sz="2000" kern="0" dirty="0"/>
              <a:t>AP</a:t>
            </a:r>
            <a:r>
              <a:rPr lang="zh-CN" altLang="en-US" sz="2000" kern="0" dirty="0"/>
              <a:t>）</a:t>
            </a:r>
          </a:p>
          <a:p>
            <a:pPr marL="817563" lvl="1" indent="-360363">
              <a:lnSpc>
                <a:spcPts val="2600"/>
              </a:lnSpc>
              <a:spcBef>
                <a:spcPts val="1200"/>
              </a:spcBef>
            </a:pPr>
            <a:r>
              <a:rPr lang="zh-CN" altLang="en-US" sz="2000" kern="0" dirty="0"/>
              <a:t>站点（</a:t>
            </a:r>
            <a:r>
              <a:rPr lang="en-US" altLang="zh-CN" sz="2000" kern="0" dirty="0"/>
              <a:t>STA</a:t>
            </a:r>
            <a:r>
              <a:rPr lang="zh-CN" altLang="en-US" sz="2000" kern="0" dirty="0"/>
              <a:t>）</a:t>
            </a:r>
          </a:p>
          <a:p>
            <a:pPr marL="817563" lvl="1" indent="-360363">
              <a:lnSpc>
                <a:spcPts val="2600"/>
              </a:lnSpc>
              <a:spcBef>
                <a:spcPts val="1200"/>
              </a:spcBef>
            </a:pPr>
            <a:r>
              <a:rPr lang="zh-CN" altLang="en-US" sz="2000" kern="0" dirty="0"/>
              <a:t>基本服务集（</a:t>
            </a:r>
            <a:r>
              <a:rPr lang="en-US" altLang="zh-CN" sz="2000" kern="0" dirty="0"/>
              <a:t>BSS</a:t>
            </a:r>
            <a:r>
              <a:rPr lang="zh-CN" altLang="en-US" sz="2000" kern="0" dirty="0"/>
              <a:t>）</a:t>
            </a:r>
          </a:p>
          <a:p>
            <a:pPr marL="817563" lvl="1" indent="-360363">
              <a:lnSpc>
                <a:spcPts val="2600"/>
              </a:lnSpc>
              <a:spcBef>
                <a:spcPts val="1200"/>
              </a:spcBef>
            </a:pPr>
            <a:r>
              <a:rPr lang="zh-CN" altLang="en-US" sz="2000" kern="0" dirty="0"/>
              <a:t>扩展服务集（</a:t>
            </a:r>
            <a:r>
              <a:rPr lang="en-US" altLang="zh-CN" sz="2000" kern="0" dirty="0"/>
              <a:t>ESS</a:t>
            </a:r>
            <a:r>
              <a:rPr lang="zh-CN" altLang="en-US" sz="2000" kern="0" dirty="0"/>
              <a:t>）</a:t>
            </a:r>
            <a:endParaRPr lang="en-US" altLang="zh-CN" sz="2000" kern="0" dirty="0"/>
          </a:p>
          <a:p>
            <a:pPr marL="817563" lvl="1" indent="-360363">
              <a:lnSpc>
                <a:spcPts val="2600"/>
              </a:lnSpc>
              <a:spcBef>
                <a:spcPts val="1200"/>
              </a:spcBef>
            </a:pPr>
            <a:r>
              <a:rPr lang="zh-CN" altLang="en-US" sz="2000" kern="0" dirty="0"/>
              <a:t>站点之间通信通过</a:t>
            </a:r>
            <a:r>
              <a:rPr lang="en-US" altLang="zh-CN" sz="2000" kern="0" dirty="0"/>
              <a:t>AP</a:t>
            </a:r>
            <a:r>
              <a:rPr lang="zh-CN" altLang="en-US" sz="2000" kern="0" dirty="0"/>
              <a:t>转发</a:t>
            </a:r>
            <a:endParaRPr lang="en-US" altLang="zh-CN" sz="2000" kern="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140</a:t>
            </a:fld>
            <a:endParaRPr kumimoji="1" lang="zh-CN" altLang="en-US" dirty="0"/>
          </a:p>
        </p:txBody>
      </p:sp>
      <p:pic>
        <p:nvPicPr>
          <p:cNvPr id="9" name="图片 8">
            <a:extLst>
              <a:ext uri="{FF2B5EF4-FFF2-40B4-BE49-F238E27FC236}">
                <a16:creationId xmlns:a16="http://schemas.microsoft.com/office/drawing/2014/main" id="{7C478517-5C21-4DC9-BB34-7BD5E9AD300B}"/>
              </a:ext>
            </a:extLst>
          </p:cNvPr>
          <p:cNvPicPr>
            <a:picLocks noChangeAspect="1"/>
          </p:cNvPicPr>
          <p:nvPr/>
        </p:nvPicPr>
        <p:blipFill>
          <a:blip r:embed="rId3"/>
          <a:stretch>
            <a:fillRect/>
          </a:stretch>
        </p:blipFill>
        <p:spPr>
          <a:xfrm>
            <a:off x="5069821" y="1382635"/>
            <a:ext cx="5592295" cy="3126401"/>
          </a:xfrm>
          <a:prstGeom prst="rect">
            <a:avLst/>
          </a:prstGeom>
        </p:spPr>
      </p:pic>
      <p:grpSp>
        <p:nvGrpSpPr>
          <p:cNvPr id="6" name="组合 5">
            <a:extLst>
              <a:ext uri="{FF2B5EF4-FFF2-40B4-BE49-F238E27FC236}">
                <a16:creationId xmlns:a16="http://schemas.microsoft.com/office/drawing/2014/main" id="{663BBADA-3FF5-42E5-B653-E14166BB99E7}"/>
              </a:ext>
            </a:extLst>
          </p:cNvPr>
          <p:cNvGrpSpPr/>
          <p:nvPr/>
        </p:nvGrpSpPr>
        <p:grpSpPr>
          <a:xfrm>
            <a:off x="6096000" y="4698666"/>
            <a:ext cx="3571932" cy="1920230"/>
            <a:chOff x="6207175" y="4822666"/>
            <a:chExt cx="3571932" cy="1920230"/>
          </a:xfrm>
        </p:grpSpPr>
        <p:pic>
          <p:nvPicPr>
            <p:cNvPr id="8" name="图片 7">
              <a:extLst>
                <a:ext uri="{FF2B5EF4-FFF2-40B4-BE49-F238E27FC236}">
                  <a16:creationId xmlns:a16="http://schemas.microsoft.com/office/drawing/2014/main" id="{09CE3E20-F346-4B56-8CC5-B6DF4019471A}"/>
                </a:ext>
              </a:extLst>
            </p:cNvPr>
            <p:cNvPicPr>
              <a:picLocks noChangeAspect="1"/>
            </p:cNvPicPr>
            <p:nvPr/>
          </p:nvPicPr>
          <p:blipFill>
            <a:blip r:embed="rId4"/>
            <a:stretch>
              <a:fillRect/>
            </a:stretch>
          </p:blipFill>
          <p:spPr>
            <a:xfrm>
              <a:off x="6207175" y="4822666"/>
              <a:ext cx="3571932" cy="1920230"/>
            </a:xfrm>
            <a:prstGeom prst="rect">
              <a:avLst/>
            </a:prstGeom>
          </p:spPr>
        </p:pic>
        <p:sp>
          <p:nvSpPr>
            <p:cNvPr id="5" name="文本框 4">
              <a:extLst>
                <a:ext uri="{FF2B5EF4-FFF2-40B4-BE49-F238E27FC236}">
                  <a16:creationId xmlns:a16="http://schemas.microsoft.com/office/drawing/2014/main" id="{AC30E3E9-E934-4B0A-9B10-8FA558FB8DBA}"/>
                </a:ext>
              </a:extLst>
            </p:cNvPr>
            <p:cNvSpPr txBox="1"/>
            <p:nvPr/>
          </p:nvSpPr>
          <p:spPr>
            <a:xfrm>
              <a:off x="7498786" y="5278100"/>
              <a:ext cx="1066212" cy="369332"/>
            </a:xfrm>
            <a:prstGeom prst="rect">
              <a:avLst/>
            </a:prstGeom>
            <a:noFill/>
          </p:spPr>
          <p:txBody>
            <a:bodyPr wrap="square" rtlCol="0">
              <a:spAutoFit/>
            </a:bodyPr>
            <a:lstStyle/>
            <a:p>
              <a:pPr algn="ctr"/>
              <a:r>
                <a:rPr lang="en-US" altLang="zh-CN" dirty="0">
                  <a:solidFill>
                    <a:srgbClr val="5B307E"/>
                  </a:solidFill>
                  <a:latin typeface="微软雅黑" panose="020B0503020204020204" pitchFamily="34" charset="-122"/>
                  <a:ea typeface="微软雅黑" panose="020B0503020204020204" pitchFamily="34" charset="-122"/>
                </a:rPr>
                <a:t>AP</a:t>
              </a:r>
              <a:endParaRPr lang="zh-CN" altLang="en-US" dirty="0">
                <a:solidFill>
                  <a:srgbClr val="5B307E"/>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0E5C2981-6E8E-46FC-AE5B-1860CAA73F62}"/>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Tree>
    <p:extLst>
      <p:ext uri="{BB962C8B-B14F-4D97-AF65-F5344CB8AC3E}">
        <p14:creationId xmlns:p14="http://schemas.microsoft.com/office/powerpoint/2010/main" val="731812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无线局域网组网模式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507705"/>
            <a:ext cx="10515600" cy="4471675"/>
          </a:xfrm>
        </p:spPr>
        <p:txBody>
          <a:bodyPr>
            <a:normAutofit/>
          </a:bodyPr>
          <a:lstStyle/>
          <a:p>
            <a:pPr>
              <a:lnSpc>
                <a:spcPts val="3600"/>
              </a:lnSpc>
              <a:spcBef>
                <a:spcPts val="1200"/>
              </a:spcBef>
            </a:pPr>
            <a:r>
              <a:rPr lang="zh-CN" altLang="en-US" kern="0" dirty="0"/>
              <a:t>自组织模式（</a:t>
            </a:r>
            <a:r>
              <a:rPr lang="en-US" altLang="zh-CN" kern="0" dirty="0"/>
              <a:t>Ad hoc</a:t>
            </a:r>
            <a:r>
              <a:rPr lang="zh-CN" altLang="en-US" kern="0" dirty="0"/>
              <a:t>）</a:t>
            </a:r>
            <a:endParaRPr lang="en-US" altLang="zh-CN" kern="0" dirty="0"/>
          </a:p>
          <a:p>
            <a:pPr lvl="1">
              <a:lnSpc>
                <a:spcPts val="3600"/>
              </a:lnSpc>
              <a:spcBef>
                <a:spcPts val="1200"/>
              </a:spcBef>
            </a:pPr>
            <a:r>
              <a:rPr kumimoji="1" lang="zh-CN" altLang="en-US" dirty="0"/>
              <a:t>站点（</a:t>
            </a:r>
            <a:r>
              <a:rPr kumimoji="1" lang="en-US" altLang="zh-CN" dirty="0"/>
              <a:t>STA</a:t>
            </a:r>
            <a:r>
              <a:rPr kumimoji="1" lang="zh-CN" altLang="en-US" dirty="0"/>
              <a:t>）</a:t>
            </a:r>
          </a:p>
          <a:p>
            <a:pPr lvl="1">
              <a:lnSpc>
                <a:spcPts val="3600"/>
              </a:lnSpc>
              <a:spcBef>
                <a:spcPts val="1200"/>
              </a:spcBef>
            </a:pPr>
            <a:r>
              <a:rPr kumimoji="1" lang="zh-CN" altLang="en-US" dirty="0"/>
              <a:t>独立基本服务集（</a:t>
            </a:r>
            <a:r>
              <a:rPr kumimoji="1" lang="en-US" altLang="zh-CN" dirty="0"/>
              <a:t>IBSS</a:t>
            </a:r>
            <a:r>
              <a:rPr kumimoji="1" lang="zh-CN" altLang="en-US" dirty="0"/>
              <a:t>）</a:t>
            </a:r>
          </a:p>
          <a:p>
            <a:pPr lvl="1">
              <a:lnSpc>
                <a:spcPts val="3600"/>
              </a:lnSpc>
              <a:spcBef>
                <a:spcPts val="1200"/>
              </a:spcBef>
            </a:pPr>
            <a:r>
              <a:rPr kumimoji="1" lang="zh-CN" altLang="en-US" dirty="0"/>
              <a:t>站点之间直接通信</a:t>
            </a:r>
          </a:p>
          <a:p>
            <a:pPr lvl="1">
              <a:lnSpc>
                <a:spcPts val="3600"/>
              </a:lnSpc>
              <a:spcBef>
                <a:spcPts val="1200"/>
              </a:spcBef>
            </a:pPr>
            <a:r>
              <a:rPr kumimoji="1" lang="zh-CN" altLang="en-US" dirty="0"/>
              <a:t>共享同一无线信道</a:t>
            </a:r>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141</a:t>
            </a:fld>
            <a:endParaRPr kumimoji="1" lang="zh-CN" altLang="en-US" dirty="0"/>
          </a:p>
        </p:txBody>
      </p:sp>
      <p:pic>
        <p:nvPicPr>
          <p:cNvPr id="6" name="图片 5">
            <a:extLst>
              <a:ext uri="{FF2B5EF4-FFF2-40B4-BE49-F238E27FC236}">
                <a16:creationId xmlns:a16="http://schemas.microsoft.com/office/drawing/2014/main" id="{7A0A9C52-DE8C-4D71-8808-1971F70E6C14}"/>
              </a:ext>
            </a:extLst>
          </p:cNvPr>
          <p:cNvPicPr>
            <a:picLocks noChangeAspect="1"/>
          </p:cNvPicPr>
          <p:nvPr/>
        </p:nvPicPr>
        <p:blipFill>
          <a:blip r:embed="rId3"/>
          <a:stretch>
            <a:fillRect/>
          </a:stretch>
        </p:blipFill>
        <p:spPr>
          <a:xfrm>
            <a:off x="5760140" y="1671754"/>
            <a:ext cx="3014124" cy="2998049"/>
          </a:xfrm>
          <a:prstGeom prst="rect">
            <a:avLst/>
          </a:prstGeom>
        </p:spPr>
      </p:pic>
      <p:sp>
        <p:nvSpPr>
          <p:cNvPr id="7" name="文本框 6">
            <a:extLst>
              <a:ext uri="{FF2B5EF4-FFF2-40B4-BE49-F238E27FC236}">
                <a16:creationId xmlns:a16="http://schemas.microsoft.com/office/drawing/2014/main" id="{33A9E928-21C2-4A5A-9FDD-458AE36FD93C}"/>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Tree>
    <p:extLst>
      <p:ext uri="{BB962C8B-B14F-4D97-AF65-F5344CB8AC3E}">
        <p14:creationId xmlns:p14="http://schemas.microsoft.com/office/powerpoint/2010/main" val="13727746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a:xfrm>
            <a:off x="1307508" y="365126"/>
            <a:ext cx="8220812" cy="879086"/>
          </a:xfrm>
        </p:spPr>
        <p:txBody>
          <a:bodyPr>
            <a:normAutofit/>
          </a:bodyPr>
          <a:lstStyle/>
          <a:p>
            <a:r>
              <a:rPr kumimoji="1" lang="zh-CN" altLang="en-US" dirty="0"/>
              <a:t>无线局域网</a:t>
            </a:r>
            <a:r>
              <a:rPr lang="zh-CN" altLang="zh-CN" dirty="0"/>
              <a:t>体系结构</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08485" y="1507705"/>
            <a:ext cx="10545316" cy="4985169"/>
          </a:xfrm>
        </p:spPr>
        <p:txBody>
          <a:bodyPr>
            <a:normAutofit/>
          </a:bodyPr>
          <a:lstStyle/>
          <a:p>
            <a:pPr marL="360363" indent="-360363">
              <a:lnSpc>
                <a:spcPts val="2800"/>
              </a:lnSpc>
              <a:spcBef>
                <a:spcPts val="1200"/>
              </a:spcBef>
            </a:pPr>
            <a:r>
              <a:rPr lang="zh-CN" altLang="en-US" sz="2400" kern="0" dirty="0"/>
              <a:t>物理介质相关子层（</a:t>
            </a:r>
            <a:r>
              <a:rPr lang="en-US" altLang="zh-CN" sz="2400" kern="0" dirty="0"/>
              <a:t>PMD</a:t>
            </a:r>
            <a:r>
              <a:rPr lang="zh-CN" altLang="en-US" sz="2400" kern="0" dirty="0"/>
              <a:t>层）</a:t>
            </a:r>
          </a:p>
          <a:p>
            <a:pPr lvl="1">
              <a:lnSpc>
                <a:spcPts val="2800"/>
              </a:lnSpc>
              <a:spcBef>
                <a:spcPts val="1200"/>
              </a:spcBef>
            </a:pPr>
            <a:r>
              <a:rPr lang="zh-CN" altLang="en-US" sz="2000" kern="0" dirty="0"/>
              <a:t>调制解调、编码</a:t>
            </a:r>
            <a:r>
              <a:rPr lang="en-US" altLang="zh-CN" sz="2000" kern="0" dirty="0"/>
              <a:t>/</a:t>
            </a:r>
            <a:r>
              <a:rPr lang="zh-CN" altLang="en-US" sz="2000" kern="0" dirty="0"/>
              <a:t>解码</a:t>
            </a:r>
          </a:p>
          <a:p>
            <a:pPr>
              <a:lnSpc>
                <a:spcPts val="2800"/>
              </a:lnSpc>
              <a:spcBef>
                <a:spcPts val="1200"/>
              </a:spcBef>
            </a:pPr>
            <a:r>
              <a:rPr lang="zh-CN" altLang="en-US" sz="2400" kern="0" dirty="0"/>
              <a:t> 物理层汇聚协议（</a:t>
            </a:r>
            <a:r>
              <a:rPr lang="en-US" altLang="zh-CN" sz="2400" kern="0" dirty="0"/>
              <a:t>PLCP</a:t>
            </a:r>
            <a:r>
              <a:rPr lang="zh-CN" altLang="en-US" sz="2400" kern="0" dirty="0"/>
              <a:t>层）</a:t>
            </a:r>
          </a:p>
          <a:p>
            <a:pPr lvl="1">
              <a:lnSpc>
                <a:spcPts val="2800"/>
              </a:lnSpc>
              <a:spcBef>
                <a:spcPts val="1200"/>
              </a:spcBef>
            </a:pPr>
            <a:r>
              <a:rPr lang="zh-CN" altLang="en-US" sz="2000" kern="0" dirty="0"/>
              <a:t>向上提供独立于传输技术的物理层访问点</a:t>
            </a:r>
          </a:p>
          <a:p>
            <a:pPr>
              <a:lnSpc>
                <a:spcPts val="2800"/>
              </a:lnSpc>
              <a:spcBef>
                <a:spcPts val="1200"/>
              </a:spcBef>
            </a:pPr>
            <a:r>
              <a:rPr lang="zh-CN" altLang="en-US" sz="2400" kern="0" dirty="0"/>
              <a:t> 介质访问控制层（</a:t>
            </a:r>
            <a:r>
              <a:rPr lang="en-US" altLang="zh-CN" sz="2400" kern="0" dirty="0"/>
              <a:t>MAC</a:t>
            </a:r>
            <a:r>
              <a:rPr lang="zh-CN" altLang="en-US" sz="2400" kern="0" dirty="0"/>
              <a:t>层）</a:t>
            </a:r>
          </a:p>
          <a:p>
            <a:pPr lvl="1">
              <a:lnSpc>
                <a:spcPts val="2800"/>
              </a:lnSpc>
              <a:spcBef>
                <a:spcPts val="1200"/>
              </a:spcBef>
            </a:pPr>
            <a:r>
              <a:rPr lang="zh-CN" altLang="en-US" sz="2000" kern="0" dirty="0"/>
              <a:t>可靠数据传输</a:t>
            </a:r>
          </a:p>
          <a:p>
            <a:pPr lvl="1">
              <a:lnSpc>
                <a:spcPts val="2800"/>
              </a:lnSpc>
              <a:spcBef>
                <a:spcPts val="1200"/>
              </a:spcBef>
            </a:pPr>
            <a:r>
              <a:rPr lang="zh-CN" altLang="en-US" sz="2000" kern="0" dirty="0"/>
              <a:t>介质访问控制</a:t>
            </a:r>
          </a:p>
          <a:p>
            <a:pPr lvl="1">
              <a:lnSpc>
                <a:spcPts val="2800"/>
              </a:lnSpc>
              <a:spcBef>
                <a:spcPts val="1200"/>
              </a:spcBef>
            </a:pPr>
            <a:r>
              <a:rPr lang="zh-CN" altLang="en-US" sz="2000" kern="0" dirty="0"/>
              <a:t>安全机制</a:t>
            </a:r>
          </a:p>
          <a:p>
            <a:pPr lvl="1">
              <a:lnSpc>
                <a:spcPts val="2800"/>
              </a:lnSpc>
              <a:spcBef>
                <a:spcPts val="1200"/>
              </a:spcBef>
            </a:pPr>
            <a:r>
              <a:rPr lang="en-US" altLang="zh-CN" sz="2000" kern="0" dirty="0"/>
              <a:t>……</a:t>
            </a:r>
            <a:endParaRPr lang="en-US" altLang="zh-CN" kern="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142</a:t>
            </a:fld>
            <a:endParaRPr kumimoji="1" lang="zh-CN" altLang="en-US" dirty="0"/>
          </a:p>
        </p:txBody>
      </p:sp>
      <p:sp>
        <p:nvSpPr>
          <p:cNvPr id="11" name="文本框 10">
            <a:extLst>
              <a:ext uri="{FF2B5EF4-FFF2-40B4-BE49-F238E27FC236}">
                <a16:creationId xmlns:a16="http://schemas.microsoft.com/office/drawing/2014/main" id="{21707E44-300B-4E7D-946C-91DE5D07636F}"/>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pic>
        <p:nvPicPr>
          <p:cNvPr id="5" name="图片 4"/>
          <p:cNvPicPr>
            <a:picLocks noChangeAspect="1"/>
          </p:cNvPicPr>
          <p:nvPr/>
        </p:nvPicPr>
        <p:blipFill>
          <a:blip r:embed="rId3"/>
          <a:stretch>
            <a:fillRect/>
          </a:stretch>
        </p:blipFill>
        <p:spPr>
          <a:xfrm>
            <a:off x="7970066" y="1321835"/>
            <a:ext cx="3116507" cy="2367270"/>
          </a:xfrm>
          <a:prstGeom prst="rect">
            <a:avLst/>
          </a:prstGeom>
        </p:spPr>
      </p:pic>
      <p:pic>
        <p:nvPicPr>
          <p:cNvPr id="6" name="图片 5"/>
          <p:cNvPicPr>
            <a:picLocks noChangeAspect="1"/>
          </p:cNvPicPr>
          <p:nvPr/>
        </p:nvPicPr>
        <p:blipFill>
          <a:blip r:embed="rId4"/>
          <a:stretch>
            <a:fillRect/>
          </a:stretch>
        </p:blipFill>
        <p:spPr>
          <a:xfrm>
            <a:off x="3384476" y="3952598"/>
            <a:ext cx="8127586" cy="2719267"/>
          </a:xfrm>
          <a:prstGeom prst="rect">
            <a:avLst/>
          </a:prstGeom>
        </p:spPr>
      </p:pic>
    </p:spTree>
    <p:extLst>
      <p:ext uri="{BB962C8B-B14F-4D97-AF65-F5344CB8AC3E}">
        <p14:creationId xmlns:p14="http://schemas.microsoft.com/office/powerpoint/2010/main" val="37604987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无线局域网</a:t>
            </a:r>
            <a:r>
              <a:rPr lang="zh-CN" altLang="en-US" dirty="0"/>
              <a:t>体系结构</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5" y="1427259"/>
            <a:ext cx="10569735" cy="5245390"/>
          </a:xfrm>
        </p:spPr>
        <p:txBody>
          <a:bodyPr>
            <a:normAutofit fontScale="92500" lnSpcReduction="10000"/>
          </a:bodyPr>
          <a:lstStyle/>
          <a:p>
            <a:pPr marL="360363" indent="-360363">
              <a:spcBef>
                <a:spcPts val="1200"/>
              </a:spcBef>
            </a:pPr>
            <a:r>
              <a:rPr kumimoji="1" lang="zh-CN" altLang="en-US" dirty="0"/>
              <a:t>无线局域网需要解决的问题</a:t>
            </a:r>
            <a:endParaRPr kumimoji="1" lang="en-US" altLang="zh-CN" dirty="0"/>
          </a:p>
          <a:p>
            <a:pPr marL="817563" lvl="1" indent="-360363">
              <a:spcBef>
                <a:spcPts val="1200"/>
              </a:spcBef>
            </a:pPr>
            <a:r>
              <a:rPr lang="zh-CN" altLang="en-US" kern="0" dirty="0"/>
              <a:t>有限的无线频谱带宽资源</a:t>
            </a:r>
          </a:p>
          <a:p>
            <a:pPr marL="1274763" lvl="2" indent="-360363">
              <a:spcBef>
                <a:spcPts val="1200"/>
              </a:spcBef>
            </a:pPr>
            <a:r>
              <a:rPr lang="zh-CN" altLang="en-US" kern="0" dirty="0"/>
              <a:t>通道划分、空间重用</a:t>
            </a:r>
          </a:p>
          <a:p>
            <a:pPr marL="1274763" lvl="2" indent="-360363">
              <a:spcBef>
                <a:spcPts val="1200"/>
              </a:spcBef>
            </a:pPr>
            <a:r>
              <a:rPr lang="zh-CN" altLang="en-US" kern="0" dirty="0"/>
              <a:t>提高传输速率，解决传输问题</a:t>
            </a:r>
          </a:p>
          <a:p>
            <a:pPr marL="1274763" lvl="2" indent="-360363">
              <a:spcBef>
                <a:spcPts val="1200"/>
              </a:spcBef>
            </a:pPr>
            <a:r>
              <a:rPr lang="zh-CN" altLang="en-US" kern="0" dirty="0"/>
              <a:t>提高抗干扰能力和保密性</a:t>
            </a:r>
          </a:p>
          <a:p>
            <a:pPr marL="817563" lvl="1" indent="-360363">
              <a:spcBef>
                <a:spcPts val="1200"/>
              </a:spcBef>
            </a:pPr>
            <a:r>
              <a:rPr lang="zh-CN" altLang="en-US" kern="0" dirty="0"/>
              <a:t> 共享的无线信道</a:t>
            </a:r>
          </a:p>
          <a:p>
            <a:pPr marL="1274763" lvl="2" indent="-360363">
              <a:spcBef>
                <a:spcPts val="1200"/>
              </a:spcBef>
            </a:pPr>
            <a:r>
              <a:rPr lang="zh-CN" altLang="en-US" kern="0" dirty="0"/>
              <a:t>介质访问控制方法（</a:t>
            </a:r>
            <a:r>
              <a:rPr lang="en-US" altLang="zh-CN" kern="0" dirty="0"/>
              <a:t>CSMA/CA</a:t>
            </a:r>
            <a:r>
              <a:rPr lang="zh-CN" altLang="en-US" kern="0" dirty="0"/>
              <a:t>）</a:t>
            </a:r>
          </a:p>
          <a:p>
            <a:pPr marL="1274763" lvl="2" indent="-360363">
              <a:spcBef>
                <a:spcPts val="1200"/>
              </a:spcBef>
            </a:pPr>
            <a:r>
              <a:rPr lang="zh-CN" altLang="en-US" kern="0" dirty="0"/>
              <a:t>可靠性传输、安全性</a:t>
            </a:r>
          </a:p>
          <a:p>
            <a:pPr marL="817563" lvl="1" indent="-360363">
              <a:spcBef>
                <a:spcPts val="1200"/>
              </a:spcBef>
            </a:pPr>
            <a:r>
              <a:rPr lang="zh-CN" altLang="en-US" kern="0" dirty="0"/>
              <a:t> 组网模式管理</a:t>
            </a:r>
          </a:p>
          <a:p>
            <a:pPr marL="1274763" lvl="2" indent="-360363">
              <a:spcBef>
                <a:spcPts val="1200"/>
              </a:spcBef>
            </a:pPr>
            <a:r>
              <a:rPr lang="en-US" altLang="zh-CN" kern="0" dirty="0"/>
              <a:t>BSS</a:t>
            </a:r>
            <a:r>
              <a:rPr lang="zh-CN" altLang="en-US" kern="0" dirty="0"/>
              <a:t>构建、认证、关联</a:t>
            </a:r>
          </a:p>
          <a:p>
            <a:pPr marL="1274763" lvl="2" indent="-360363">
              <a:spcBef>
                <a:spcPts val="1200"/>
              </a:spcBef>
            </a:pPr>
            <a:r>
              <a:rPr lang="zh-CN" altLang="en-US" kern="0" dirty="0"/>
              <a:t>移动性支持（漫游）</a:t>
            </a:r>
          </a:p>
          <a:p>
            <a:pPr marL="1274763" lvl="2" indent="-360363">
              <a:spcBef>
                <a:spcPts val="1200"/>
              </a:spcBef>
            </a:pPr>
            <a:r>
              <a:rPr lang="zh-CN" altLang="en-US" kern="0" dirty="0"/>
              <a:t>睡眠管理（节能模式）</a:t>
            </a:r>
            <a:endParaRPr lang="en-US" altLang="zh-CN" kern="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143</a:t>
            </a:fld>
            <a:endParaRPr kumimoji="1" lang="zh-CN" altLang="en-US" dirty="0"/>
          </a:p>
        </p:txBody>
      </p:sp>
      <p:sp>
        <p:nvSpPr>
          <p:cNvPr id="5" name="文本框 4">
            <a:extLst>
              <a:ext uri="{FF2B5EF4-FFF2-40B4-BE49-F238E27FC236}">
                <a16:creationId xmlns:a16="http://schemas.microsoft.com/office/drawing/2014/main" id="{DF9F6162-0F4E-414A-816C-5B3E1C89488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Tree>
    <p:extLst>
      <p:ext uri="{BB962C8B-B14F-4D97-AF65-F5344CB8AC3E}">
        <p14:creationId xmlns:p14="http://schemas.microsoft.com/office/powerpoint/2010/main" val="937474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物理层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5" y="1398079"/>
                <a:ext cx="10569735" cy="2993596"/>
              </a:xfrm>
            </p:spPr>
            <p:txBody>
              <a:bodyPr>
                <a:normAutofit/>
              </a:bodyPr>
              <a:lstStyle/>
              <a:p>
                <a:pPr marL="360363" indent="-360363">
                  <a:spcBef>
                    <a:spcPts val="1200"/>
                  </a:spcBef>
                </a:pPr>
                <a:r>
                  <a:rPr kumimoji="1" lang="zh-CN" altLang="en-US" dirty="0"/>
                  <a:t>物理层技术概览</a:t>
                </a:r>
                <a:endParaRPr kumimoji="1" lang="en-US" altLang="zh-CN" dirty="0"/>
              </a:p>
              <a:p>
                <a:pPr marL="817563" lvl="1" indent="-360363">
                  <a:spcBef>
                    <a:spcPts val="1200"/>
                  </a:spcBef>
                </a:pPr>
                <a:r>
                  <a:rPr kumimoji="1" lang="zh-CN" altLang="en-US" sz="2000" dirty="0"/>
                  <a:t>频段：</a:t>
                </a:r>
                <a:r>
                  <a:rPr kumimoji="1" lang="en-US" altLang="zh-CN" sz="2000" dirty="0"/>
                  <a:t>2.4GHz</a:t>
                </a:r>
                <a:r>
                  <a:rPr kumimoji="1" lang="zh-CN" altLang="en-US" sz="2000" dirty="0"/>
                  <a:t>、</a:t>
                </a:r>
                <a:r>
                  <a:rPr kumimoji="1" lang="en-US" altLang="zh-CN" sz="2000" dirty="0"/>
                  <a:t>5GHz</a:t>
                </a:r>
                <a:r>
                  <a:rPr kumimoji="1" lang="zh-CN" altLang="en-US" sz="2000" dirty="0"/>
                  <a:t>（</a:t>
                </a:r>
                <a:r>
                  <a:rPr kumimoji="1" lang="en-US" altLang="zh-CN" sz="2000" dirty="0"/>
                  <a:t>ISM</a:t>
                </a:r>
                <a:r>
                  <a:rPr kumimoji="1" lang="zh-CN" altLang="en-US" sz="2000" dirty="0"/>
                  <a:t>频段，无需授权；限制发送功率，例如：</a:t>
                </a:r>
                <a14:m>
                  <m:oMath xmlns:m="http://schemas.openxmlformats.org/officeDocument/2006/math">
                    <m:r>
                      <a:rPr kumimoji="1" lang="zh-CN" altLang="en-US" sz="2000" i="1" smtClean="0">
                        <a:latin typeface="Cambria Math" panose="02040503050406030204" pitchFamily="18" charset="0"/>
                      </a:rPr>
                      <m:t>≤</m:t>
                    </m:r>
                    <m:r>
                      <a:rPr kumimoji="1" lang="en-US" altLang="zh-CN" sz="2000" i="1">
                        <a:latin typeface="Cambria Math" panose="02040503050406030204" pitchFamily="18" charset="0"/>
                      </a:rPr>
                      <m:t>1</m:t>
                    </m:r>
                  </m:oMath>
                </a14:m>
                <a:r>
                  <a:rPr kumimoji="1" lang="zh-CN" altLang="en-US" sz="2000" dirty="0"/>
                  <a:t>瓦）</a:t>
                </a:r>
                <a:endParaRPr kumimoji="1" lang="en-US" altLang="zh-CN" sz="2000" dirty="0"/>
              </a:p>
              <a:p>
                <a:pPr marL="817563" lvl="1" indent="-360363">
                  <a:spcBef>
                    <a:spcPts val="1200"/>
                  </a:spcBef>
                </a:pPr>
                <a:r>
                  <a:rPr kumimoji="1" lang="zh-CN" altLang="en-US" sz="2000" dirty="0"/>
                  <a:t>调制技术：</a:t>
                </a:r>
                <a:r>
                  <a:rPr kumimoji="1" lang="en-US" altLang="zh-CN" sz="2000" dirty="0"/>
                  <a:t>DPSK → QPSK → CCK → </a:t>
                </a:r>
                <a:r>
                  <a:rPr kumimoji="1" lang="en-US" altLang="zh-CN" sz="2000" dirty="0">
                    <a:solidFill>
                      <a:srgbClr val="7030A0"/>
                    </a:solidFill>
                  </a:rPr>
                  <a:t>64-QAM</a:t>
                </a:r>
                <a:r>
                  <a:rPr kumimoji="1" lang="en-US" altLang="zh-CN" sz="2000" dirty="0"/>
                  <a:t> → </a:t>
                </a:r>
                <a:r>
                  <a:rPr kumimoji="1" lang="en-US" altLang="zh-CN" sz="2000" dirty="0">
                    <a:solidFill>
                      <a:srgbClr val="7030A0"/>
                    </a:solidFill>
                  </a:rPr>
                  <a:t>256-QAM</a:t>
                </a:r>
                <a:r>
                  <a:rPr kumimoji="1" lang="en-US" altLang="zh-CN" sz="2000" dirty="0"/>
                  <a:t> → </a:t>
                </a:r>
                <a:r>
                  <a:rPr kumimoji="1" lang="en-US" altLang="zh-CN" sz="2000" dirty="0">
                    <a:solidFill>
                      <a:srgbClr val="C00000"/>
                    </a:solidFill>
                  </a:rPr>
                  <a:t>1024-QAM</a:t>
                </a:r>
              </a:p>
              <a:p>
                <a:pPr marL="817563" lvl="1" indent="-360363">
                  <a:spcBef>
                    <a:spcPts val="1200"/>
                  </a:spcBef>
                </a:pPr>
                <a:r>
                  <a:rPr kumimoji="1" lang="zh-CN" altLang="en-US" sz="2000" dirty="0"/>
                  <a:t>直接序列扩频（</a:t>
                </a:r>
                <a:r>
                  <a:rPr kumimoji="1" lang="en-US" altLang="zh-CN" sz="2000" dirty="0"/>
                  <a:t>DSSS</a:t>
                </a:r>
                <a:r>
                  <a:rPr kumimoji="1" lang="zh-CN" altLang="en-US" sz="2000" dirty="0"/>
                  <a:t>）</a:t>
                </a:r>
                <a:r>
                  <a:rPr kumimoji="1" lang="en-US" altLang="zh-CN" sz="2000" dirty="0"/>
                  <a:t>→ </a:t>
                </a:r>
                <a:r>
                  <a:rPr kumimoji="1" lang="zh-CN" altLang="en-US" sz="2000" dirty="0"/>
                  <a:t>正交频分多路复用（</a:t>
                </a:r>
                <a:r>
                  <a:rPr kumimoji="1" lang="en-US" altLang="zh-CN" sz="2000" dirty="0"/>
                  <a:t>OFDM</a:t>
                </a:r>
                <a:r>
                  <a:rPr kumimoji="1" lang="zh-CN" altLang="en-US" sz="2000" dirty="0"/>
                  <a:t>）</a:t>
                </a:r>
                <a:r>
                  <a:rPr kumimoji="1" lang="en-US" altLang="zh-CN" sz="2000" dirty="0"/>
                  <a:t>→</a:t>
                </a:r>
                <a:r>
                  <a:rPr kumimoji="1" lang="zh-CN" altLang="en-US" sz="2000" dirty="0">
                    <a:solidFill>
                      <a:srgbClr val="C00000"/>
                    </a:solidFill>
                  </a:rPr>
                  <a:t>正交频分多址（</a:t>
                </a:r>
                <a:r>
                  <a:rPr kumimoji="1" lang="en-US" altLang="zh-CN" sz="2000" dirty="0">
                    <a:solidFill>
                      <a:srgbClr val="C00000"/>
                    </a:solidFill>
                  </a:rPr>
                  <a:t>OFDMA</a:t>
                </a:r>
                <a:r>
                  <a:rPr kumimoji="1" lang="zh-CN" altLang="en-US" sz="2000" dirty="0">
                    <a:solidFill>
                      <a:srgbClr val="C00000"/>
                    </a:solidFill>
                  </a:rPr>
                  <a:t>）</a:t>
                </a:r>
                <a:endParaRPr kumimoji="1" lang="en-US" altLang="zh-CN" sz="2000" dirty="0">
                  <a:solidFill>
                    <a:srgbClr val="C00000"/>
                  </a:solidFill>
                </a:endParaRPr>
              </a:p>
              <a:p>
                <a:pPr marL="817563" lvl="1" indent="-360363">
                  <a:spcBef>
                    <a:spcPts val="1200"/>
                  </a:spcBef>
                </a:pPr>
                <a:r>
                  <a:rPr kumimoji="1" lang="zh-CN" altLang="en-US" sz="2000" dirty="0"/>
                  <a:t>单天线 </a:t>
                </a:r>
                <a:r>
                  <a:rPr kumimoji="1" lang="en-US" altLang="zh-CN" sz="2000" dirty="0"/>
                  <a:t>→ </a:t>
                </a:r>
                <a:r>
                  <a:rPr kumimoji="1" lang="zh-CN" altLang="en-US" sz="2000" dirty="0"/>
                  <a:t>单用户多入多出（</a:t>
                </a:r>
                <a:r>
                  <a:rPr kumimoji="1" lang="en-US" altLang="zh-CN" sz="2000" dirty="0"/>
                  <a:t>SU-MIMO</a:t>
                </a:r>
                <a:r>
                  <a:rPr kumimoji="1" lang="zh-CN" altLang="en-US" sz="2000" dirty="0"/>
                  <a:t>）</a:t>
                </a:r>
                <a:r>
                  <a:rPr kumimoji="1" lang="en-US" altLang="zh-CN" sz="2000" dirty="0"/>
                  <a:t>→ </a:t>
                </a:r>
                <a:r>
                  <a:rPr kumimoji="1" lang="zh-CN" altLang="en-US" sz="2000" dirty="0">
                    <a:solidFill>
                      <a:srgbClr val="C00000"/>
                    </a:solidFill>
                  </a:rPr>
                  <a:t>多用户多入多出（</a:t>
                </a:r>
                <a:r>
                  <a:rPr kumimoji="1" lang="en-US" altLang="zh-CN" sz="2000" dirty="0">
                    <a:solidFill>
                      <a:srgbClr val="C00000"/>
                    </a:solidFill>
                  </a:rPr>
                  <a:t>MU-MIMO</a:t>
                </a:r>
                <a:r>
                  <a:rPr kumimoji="1" lang="zh-CN" altLang="en-US" sz="2000" dirty="0">
                    <a:solidFill>
                      <a:srgbClr val="C00000"/>
                    </a:solidFill>
                  </a:rPr>
                  <a:t>）</a:t>
                </a:r>
                <a:endParaRPr kumimoji="1" lang="en-US" altLang="zh-CN" sz="2000" dirty="0">
                  <a:solidFill>
                    <a:srgbClr val="C00000"/>
                  </a:solidFill>
                </a:endParaRPr>
              </a:p>
              <a:p>
                <a:pPr marL="817563" lvl="1" indent="-360363">
                  <a:spcBef>
                    <a:spcPts val="1200"/>
                  </a:spcBef>
                </a:pPr>
                <a:r>
                  <a:rPr kumimoji="1" lang="zh-CN" altLang="en-US" sz="2000" dirty="0">
                    <a:solidFill>
                      <a:srgbClr val="C00000"/>
                    </a:solidFill>
                  </a:rPr>
                  <a:t>目标：提升传输速率、增强可靠性、支持高密度接入</a:t>
                </a:r>
                <a:endParaRPr kumimoji="1" lang="en-US" altLang="zh-CN" sz="2000" dirty="0">
                  <a:solidFill>
                    <a:srgbClr val="C00000"/>
                  </a:solidFill>
                </a:endParaRPr>
              </a:p>
            </p:txBody>
          </p:sp>
        </mc:Choice>
        <mc:Fallback xmlns="">
          <p:sp>
            <p:nvSpPr>
              <p:cNvPr id="3" name="内容占位符 2">
                <a:extLst>
                  <a:ext uri="{FF2B5EF4-FFF2-40B4-BE49-F238E27FC236}">
                    <a16:creationId xmlns:a16="http://schemas.microsoft.com/office/drawing/2014/main" id="{F94632E6-2D1A-4745-B0F4-BE23638BE196}"/>
                  </a:ext>
                </a:extLst>
              </p:cNvPr>
              <p:cNvSpPr>
                <a:spLocks noGrp="1" noRot="1" noChangeAspect="1" noMove="1" noResize="1" noEditPoints="1" noAdjustHandles="1" noChangeArrowheads="1" noChangeShapeType="1" noTextEdit="1"/>
              </p:cNvSpPr>
              <p:nvPr>
                <p:ph idx="1"/>
              </p:nvPr>
            </p:nvSpPr>
            <p:spPr>
              <a:xfrm>
                <a:off x="784065" y="1398079"/>
                <a:ext cx="10569735" cy="2993596"/>
              </a:xfrm>
              <a:blipFill>
                <a:blip r:embed="rId3"/>
                <a:stretch>
                  <a:fillRect l="-1038" t="-2037" r="-57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144</a:t>
            </a:fld>
            <a:endParaRPr kumimoji="1" lang="zh-CN" altLang="en-US" dirty="0"/>
          </a:p>
        </p:txBody>
      </p:sp>
      <p:sp>
        <p:nvSpPr>
          <p:cNvPr id="8" name="文本框 7">
            <a:extLst>
              <a:ext uri="{FF2B5EF4-FFF2-40B4-BE49-F238E27FC236}">
                <a16:creationId xmlns:a16="http://schemas.microsoft.com/office/drawing/2014/main" id="{E43D39FD-DAA9-438D-A9D4-1D823E8A2ECB}"/>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pic>
        <p:nvPicPr>
          <p:cNvPr id="9" name="图片 8"/>
          <p:cNvPicPr>
            <a:picLocks noChangeAspect="1"/>
          </p:cNvPicPr>
          <p:nvPr/>
        </p:nvPicPr>
        <p:blipFill>
          <a:blip r:embed="rId4"/>
          <a:stretch>
            <a:fillRect/>
          </a:stretch>
        </p:blipFill>
        <p:spPr>
          <a:xfrm>
            <a:off x="1911550" y="4333059"/>
            <a:ext cx="8301713" cy="2313925"/>
          </a:xfrm>
          <a:prstGeom prst="rect">
            <a:avLst/>
          </a:prstGeom>
        </p:spPr>
      </p:pic>
    </p:spTree>
    <p:extLst>
      <p:ext uri="{BB962C8B-B14F-4D97-AF65-F5344CB8AC3E}">
        <p14:creationId xmlns:p14="http://schemas.microsoft.com/office/powerpoint/2010/main" val="25098379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507704"/>
            <a:ext cx="10559851" cy="5107349"/>
          </a:xfrm>
        </p:spPr>
        <p:txBody>
          <a:bodyPr>
            <a:normAutofit/>
          </a:bodyPr>
          <a:lstStyle/>
          <a:p>
            <a:pPr marL="360363" indent="-360363">
              <a:spcBef>
                <a:spcPts val="1200"/>
              </a:spcBef>
            </a:pPr>
            <a:r>
              <a:rPr kumimoji="1" lang="zh-CN" altLang="en-US" dirty="0"/>
              <a:t>直接将</a:t>
            </a:r>
            <a:r>
              <a:rPr kumimoji="1" lang="en-US" altLang="zh-CN" dirty="0"/>
              <a:t>CSMA/CD</a:t>
            </a:r>
            <a:r>
              <a:rPr kumimoji="1" lang="zh-CN" altLang="en-US" dirty="0"/>
              <a:t>用于无线局域网？</a:t>
            </a:r>
          </a:p>
          <a:p>
            <a:pPr marL="817563" lvl="1" indent="-360363">
              <a:spcBef>
                <a:spcPts val="1200"/>
              </a:spcBef>
            </a:pPr>
            <a:r>
              <a:rPr kumimoji="1" lang="zh-CN" altLang="en-US" dirty="0"/>
              <a:t>冲突检测困难</a:t>
            </a:r>
          </a:p>
          <a:p>
            <a:pPr marL="1274763" lvl="2" indent="-360363">
              <a:spcBef>
                <a:spcPts val="1200"/>
              </a:spcBef>
            </a:pPr>
            <a:r>
              <a:rPr kumimoji="1" lang="zh-CN" altLang="en-US" dirty="0"/>
              <a:t>在接收端，发送功率和接收功率相差太大</a:t>
            </a:r>
          </a:p>
          <a:p>
            <a:pPr marL="1274763" lvl="2" indent="-360363">
              <a:spcBef>
                <a:spcPts val="1200"/>
              </a:spcBef>
            </a:pPr>
            <a:r>
              <a:rPr kumimoji="1" lang="zh-CN" altLang="en-US" dirty="0"/>
              <a:t>站点在发送时关闭接收功能，无法在发送时同时检测冲突</a:t>
            </a:r>
          </a:p>
          <a:p>
            <a:pPr marL="817563" lvl="1" indent="-360363">
              <a:spcBef>
                <a:spcPts val="1200"/>
              </a:spcBef>
            </a:pPr>
            <a:r>
              <a:rPr kumimoji="1" lang="zh-CN" altLang="en-US" dirty="0"/>
              <a:t>在同一</a:t>
            </a:r>
            <a:r>
              <a:rPr kumimoji="1" lang="en-US" altLang="zh-CN" dirty="0"/>
              <a:t>BSS</a:t>
            </a:r>
            <a:r>
              <a:rPr kumimoji="1" lang="zh-CN" altLang="en-US" dirty="0"/>
              <a:t>中，不是所有站点都能互相感知到对方发送的信号</a:t>
            </a:r>
          </a:p>
          <a:p>
            <a:pPr marL="1274763" lvl="2" indent="-360363">
              <a:spcBef>
                <a:spcPts val="1200"/>
              </a:spcBef>
            </a:pPr>
            <a:r>
              <a:rPr kumimoji="1" lang="zh-CN" altLang="en-US" dirty="0"/>
              <a:t>载波侦听失败，但在接收站点处发生冲突</a:t>
            </a:r>
          </a:p>
          <a:p>
            <a:pPr marL="1274763" lvl="2" indent="-360363">
              <a:spcBef>
                <a:spcPts val="1200"/>
              </a:spcBef>
            </a:pPr>
            <a:r>
              <a:rPr kumimoji="1" lang="zh-CN" altLang="en-US" dirty="0"/>
              <a:t>被称为</a:t>
            </a:r>
            <a:r>
              <a:rPr kumimoji="1" lang="zh-CN" altLang="en-US" dirty="0">
                <a:solidFill>
                  <a:srgbClr val="C00000"/>
                </a:solidFill>
              </a:rPr>
              <a:t>隐藏终端问题</a:t>
            </a:r>
          </a:p>
          <a:p>
            <a:pPr marL="817563" lvl="1" indent="-360363">
              <a:spcBef>
                <a:spcPts val="1200"/>
              </a:spcBef>
            </a:pPr>
            <a:r>
              <a:rPr kumimoji="1" lang="zh-CN" altLang="en-US" dirty="0">
                <a:solidFill>
                  <a:srgbClr val="C00000"/>
                </a:solidFill>
              </a:rPr>
              <a:t>暴露终端问题</a:t>
            </a:r>
            <a:r>
              <a:rPr kumimoji="1" lang="zh-CN" altLang="en-US" dirty="0"/>
              <a:t>，降低网络的吞吐量</a:t>
            </a:r>
          </a:p>
          <a:p>
            <a:pPr marL="817563" lvl="1" indent="-360363">
              <a:spcBef>
                <a:spcPts val="1200"/>
              </a:spcBef>
            </a:pPr>
            <a:r>
              <a:rPr kumimoji="1" lang="zh-CN" altLang="en-US" dirty="0"/>
              <a:t>信号衰落随时间发生变化，使问题变得更加复杂</a:t>
            </a:r>
            <a:endParaRPr kumimoji="1" lang="en-US" altLang="zh-CN"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145</a:t>
            </a:fld>
            <a:endParaRPr kumimoji="1" lang="zh-CN" altLang="en-US" dirty="0"/>
          </a:p>
        </p:txBody>
      </p:sp>
      <p:sp>
        <p:nvSpPr>
          <p:cNvPr id="5" name="文本框 4">
            <a:extLst>
              <a:ext uri="{FF2B5EF4-FFF2-40B4-BE49-F238E27FC236}">
                <a16:creationId xmlns:a16="http://schemas.microsoft.com/office/drawing/2014/main" id="{C60C74D3-DE6D-49E8-838E-031B52B43D31}"/>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Tree>
    <p:extLst>
      <p:ext uri="{BB962C8B-B14F-4D97-AF65-F5344CB8AC3E}">
        <p14:creationId xmlns:p14="http://schemas.microsoft.com/office/powerpoint/2010/main" val="35595454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kumimoji="1" lang="zh-CN" altLang="en-US" dirty="0"/>
              <a:t>无线传输相关的“范围”</a:t>
            </a:r>
          </a:p>
          <a:p>
            <a:pPr marL="817563" lvl="1" indent="-360363">
              <a:lnSpc>
                <a:spcPts val="3000"/>
              </a:lnSpc>
              <a:spcBef>
                <a:spcPts val="800"/>
              </a:spcBef>
            </a:pPr>
            <a:r>
              <a:rPr kumimoji="1" lang="zh-CN" altLang="en-US" sz="2000" dirty="0"/>
              <a:t>传输范围</a:t>
            </a:r>
            <a:r>
              <a:rPr kumimoji="1" lang="en-US" altLang="zh-CN" sz="2000" dirty="0"/>
              <a:t>(TX-Range)</a:t>
            </a:r>
            <a:r>
              <a:rPr kumimoji="1" lang="zh-CN" altLang="en-US" sz="2000" dirty="0"/>
              <a:t>：成功接收帧的通信范围，取决于发送功率和无线电波传输特性</a:t>
            </a:r>
          </a:p>
          <a:p>
            <a:pPr marL="817563" lvl="1" indent="-360363">
              <a:lnSpc>
                <a:spcPts val="3000"/>
              </a:lnSpc>
              <a:spcBef>
                <a:spcPts val="800"/>
              </a:spcBef>
            </a:pPr>
            <a:r>
              <a:rPr kumimoji="1" lang="zh-CN" altLang="en-US" sz="2000" dirty="0"/>
              <a:t>物理层侦听范围（</a:t>
            </a:r>
            <a:r>
              <a:rPr kumimoji="1" lang="en-US" altLang="zh-CN" sz="2000" dirty="0"/>
              <a:t>PCS-Range </a:t>
            </a:r>
            <a:r>
              <a:rPr kumimoji="1" lang="zh-CN" altLang="en-US" sz="2000" dirty="0"/>
              <a:t>）：检测到该传输的范围，取决于接收器的灵敏度和无线电波传输特性</a:t>
            </a:r>
          </a:p>
          <a:p>
            <a:pPr marL="817563" lvl="1" indent="-360363">
              <a:lnSpc>
                <a:spcPts val="3000"/>
              </a:lnSpc>
              <a:spcBef>
                <a:spcPts val="800"/>
              </a:spcBef>
            </a:pPr>
            <a:r>
              <a:rPr kumimoji="1" lang="zh-CN" altLang="en-US" sz="2000" dirty="0"/>
              <a:t>干扰范围（</a:t>
            </a:r>
            <a:r>
              <a:rPr kumimoji="1" lang="en-US" altLang="zh-CN" sz="2000" dirty="0"/>
              <a:t>IF-Range </a:t>
            </a:r>
            <a:r>
              <a:rPr kumimoji="1" lang="zh-CN" altLang="en-US" sz="2000" dirty="0"/>
              <a:t>）：在此范围内的节点如果发送不相关的帧，将干扰接收端的接收并导致丢帧</a:t>
            </a:r>
            <a:endParaRPr kumimoji="1" lang="en-US" altLang="zh-CN" sz="20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146</a:t>
            </a:fld>
            <a:endParaRPr kumimoji="1" lang="zh-CN" altLang="en-US" dirty="0"/>
          </a:p>
        </p:txBody>
      </p:sp>
      <p:pic>
        <p:nvPicPr>
          <p:cNvPr id="5" name="图片 4">
            <a:extLst>
              <a:ext uri="{FF2B5EF4-FFF2-40B4-BE49-F238E27FC236}">
                <a16:creationId xmlns:a16="http://schemas.microsoft.com/office/drawing/2014/main" id="{1191042C-935C-4CFD-BE2A-E52DCFAC66D6}"/>
              </a:ext>
            </a:extLst>
          </p:cNvPr>
          <p:cNvPicPr>
            <a:picLocks noChangeAspect="1"/>
          </p:cNvPicPr>
          <p:nvPr/>
        </p:nvPicPr>
        <p:blipFill>
          <a:blip r:embed="rId3"/>
          <a:stretch>
            <a:fillRect/>
          </a:stretch>
        </p:blipFill>
        <p:spPr>
          <a:xfrm>
            <a:off x="3292879" y="4435249"/>
            <a:ext cx="2084372" cy="2082818"/>
          </a:xfrm>
          <a:prstGeom prst="rect">
            <a:avLst/>
          </a:prstGeom>
        </p:spPr>
      </p:pic>
      <p:pic>
        <p:nvPicPr>
          <p:cNvPr id="6" name="图片 5">
            <a:extLst>
              <a:ext uri="{FF2B5EF4-FFF2-40B4-BE49-F238E27FC236}">
                <a16:creationId xmlns:a16="http://schemas.microsoft.com/office/drawing/2014/main" id="{F7D2B552-A129-4E59-BE5E-EEE2813736C3}"/>
              </a:ext>
            </a:extLst>
          </p:cNvPr>
          <p:cNvPicPr>
            <a:picLocks noChangeAspect="1"/>
          </p:cNvPicPr>
          <p:nvPr/>
        </p:nvPicPr>
        <p:blipFill>
          <a:blip r:embed="rId4"/>
          <a:stretch>
            <a:fillRect/>
          </a:stretch>
        </p:blipFill>
        <p:spPr>
          <a:xfrm>
            <a:off x="6826347" y="4650873"/>
            <a:ext cx="1471784" cy="1470687"/>
          </a:xfrm>
          <a:prstGeom prst="rect">
            <a:avLst/>
          </a:prstGeom>
        </p:spPr>
      </p:pic>
      <p:cxnSp>
        <p:nvCxnSpPr>
          <p:cNvPr id="7" name="直接箭头连接符 6">
            <a:extLst>
              <a:ext uri="{FF2B5EF4-FFF2-40B4-BE49-F238E27FC236}">
                <a16:creationId xmlns:a16="http://schemas.microsoft.com/office/drawing/2014/main" id="{7B6C7333-67F2-41F4-9B6B-AD4AFE8CD849}"/>
              </a:ext>
            </a:extLst>
          </p:cNvPr>
          <p:cNvCxnSpPr>
            <a:cxnSpLocks/>
          </p:cNvCxnSpPr>
          <p:nvPr/>
        </p:nvCxnSpPr>
        <p:spPr bwMode="auto">
          <a:xfrm>
            <a:off x="3077254" y="4866498"/>
            <a:ext cx="862499" cy="57499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8" name="文本框 7">
            <a:extLst>
              <a:ext uri="{FF2B5EF4-FFF2-40B4-BE49-F238E27FC236}">
                <a16:creationId xmlns:a16="http://schemas.microsoft.com/office/drawing/2014/main" id="{BA75FD2E-28DA-48EB-8C0D-E69FB809A5C0}"/>
              </a:ext>
            </a:extLst>
          </p:cNvPr>
          <p:cNvSpPr txBox="1"/>
          <p:nvPr/>
        </p:nvSpPr>
        <p:spPr>
          <a:xfrm>
            <a:off x="2496016" y="4528570"/>
            <a:ext cx="1018727" cy="337928"/>
          </a:xfrm>
          <a:prstGeom prst="rect">
            <a:avLst/>
          </a:prstGeom>
          <a:noFill/>
        </p:spPr>
        <p:txBody>
          <a:bodyPr wrap="square" rtlCol="0">
            <a:spAutoFit/>
          </a:bodyPr>
          <a:lstStyle/>
          <a:p>
            <a:r>
              <a:rPr lang="zh-CN" altLang="en-US" sz="1597" dirty="0"/>
              <a:t>传输范围</a:t>
            </a:r>
          </a:p>
        </p:txBody>
      </p:sp>
      <p:cxnSp>
        <p:nvCxnSpPr>
          <p:cNvPr id="9" name="直接箭头连接符 8">
            <a:extLst>
              <a:ext uri="{FF2B5EF4-FFF2-40B4-BE49-F238E27FC236}">
                <a16:creationId xmlns:a16="http://schemas.microsoft.com/office/drawing/2014/main" id="{44686FE0-6213-49E0-9B49-E59E7FF207D6}"/>
              </a:ext>
            </a:extLst>
          </p:cNvPr>
          <p:cNvCxnSpPr>
            <a:cxnSpLocks/>
          </p:cNvCxnSpPr>
          <p:nvPr/>
        </p:nvCxnSpPr>
        <p:spPr bwMode="auto">
          <a:xfrm flipH="1" flipV="1">
            <a:off x="4802252" y="5513372"/>
            <a:ext cx="862499" cy="64687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0" name="文本框 9">
            <a:extLst>
              <a:ext uri="{FF2B5EF4-FFF2-40B4-BE49-F238E27FC236}">
                <a16:creationId xmlns:a16="http://schemas.microsoft.com/office/drawing/2014/main" id="{A7B6C57E-B819-4092-B813-2419BCE7141D}"/>
              </a:ext>
            </a:extLst>
          </p:cNvPr>
          <p:cNvSpPr txBox="1"/>
          <p:nvPr/>
        </p:nvSpPr>
        <p:spPr>
          <a:xfrm>
            <a:off x="5305376" y="6160246"/>
            <a:ext cx="1018727" cy="337928"/>
          </a:xfrm>
          <a:prstGeom prst="rect">
            <a:avLst/>
          </a:prstGeom>
          <a:noFill/>
        </p:spPr>
        <p:txBody>
          <a:bodyPr wrap="square" rtlCol="0">
            <a:spAutoFit/>
          </a:bodyPr>
          <a:lstStyle/>
          <a:p>
            <a:r>
              <a:rPr lang="zh-CN" altLang="en-US" sz="1597" dirty="0"/>
              <a:t>侦听范围</a:t>
            </a:r>
          </a:p>
        </p:txBody>
      </p:sp>
      <p:cxnSp>
        <p:nvCxnSpPr>
          <p:cNvPr id="11" name="直接箭头连接符 10">
            <a:extLst>
              <a:ext uri="{FF2B5EF4-FFF2-40B4-BE49-F238E27FC236}">
                <a16:creationId xmlns:a16="http://schemas.microsoft.com/office/drawing/2014/main" id="{3A9E9704-D844-47C0-BB07-80CA1CDBD37D}"/>
              </a:ext>
            </a:extLst>
          </p:cNvPr>
          <p:cNvCxnSpPr>
            <a:cxnSpLocks/>
          </p:cNvCxnSpPr>
          <p:nvPr/>
        </p:nvCxnSpPr>
        <p:spPr bwMode="auto">
          <a:xfrm>
            <a:off x="6670999" y="4722749"/>
            <a:ext cx="646874" cy="58788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 name="文本框 11">
            <a:extLst>
              <a:ext uri="{FF2B5EF4-FFF2-40B4-BE49-F238E27FC236}">
                <a16:creationId xmlns:a16="http://schemas.microsoft.com/office/drawing/2014/main" id="{3CCC4161-FC3A-4957-9199-C8003683CFD1}"/>
              </a:ext>
            </a:extLst>
          </p:cNvPr>
          <p:cNvSpPr txBox="1"/>
          <p:nvPr/>
        </p:nvSpPr>
        <p:spPr>
          <a:xfrm>
            <a:off x="6137864" y="4400491"/>
            <a:ext cx="1018727" cy="337928"/>
          </a:xfrm>
          <a:prstGeom prst="rect">
            <a:avLst/>
          </a:prstGeom>
          <a:noFill/>
        </p:spPr>
        <p:txBody>
          <a:bodyPr wrap="square" rtlCol="0">
            <a:spAutoFit/>
          </a:bodyPr>
          <a:lstStyle/>
          <a:p>
            <a:r>
              <a:rPr lang="zh-CN" altLang="en-US" sz="1597" dirty="0"/>
              <a:t>干扰范围</a:t>
            </a:r>
          </a:p>
        </p:txBody>
      </p:sp>
      <p:sp>
        <p:nvSpPr>
          <p:cNvPr id="13" name="文本框 12">
            <a:extLst>
              <a:ext uri="{FF2B5EF4-FFF2-40B4-BE49-F238E27FC236}">
                <a16:creationId xmlns:a16="http://schemas.microsoft.com/office/drawing/2014/main" id="{CCF16DCE-0E0B-45D7-AE0B-25C5AD17A719}"/>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Tree>
    <p:extLst>
      <p:ext uri="{BB962C8B-B14F-4D97-AF65-F5344CB8AC3E}">
        <p14:creationId xmlns:p14="http://schemas.microsoft.com/office/powerpoint/2010/main" val="15310053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kumimoji="1" lang="zh-CN" altLang="en-US" dirty="0"/>
              <a:t>隐藏终端问题</a:t>
            </a:r>
          </a:p>
          <a:p>
            <a:pPr marL="817563" lvl="1" indent="-360363">
              <a:spcBef>
                <a:spcPts val="1200"/>
              </a:spcBef>
            </a:pPr>
            <a:r>
              <a:rPr kumimoji="1" lang="zh-CN" altLang="en-US" dirty="0"/>
              <a:t>由于距离太远（或障碍物）导致站点无法检测到竞争对手的存在</a:t>
            </a:r>
          </a:p>
          <a:p>
            <a:pPr marL="817563" lvl="1" indent="-360363">
              <a:spcBef>
                <a:spcPts val="1200"/>
              </a:spcBef>
            </a:pPr>
            <a:r>
              <a:rPr kumimoji="1" lang="zh-CN" altLang="en-US" dirty="0"/>
              <a:t>隐藏站点不能侦听到发送端但能干扰接收端</a:t>
            </a:r>
          </a:p>
          <a:p>
            <a:pPr marL="817563" lvl="1" indent="-360363">
              <a:spcBef>
                <a:spcPts val="1200"/>
              </a:spcBef>
            </a:pPr>
            <a:r>
              <a:rPr kumimoji="1" lang="zh-CN" altLang="en-US" dirty="0"/>
              <a:t>假设：</a:t>
            </a:r>
            <a:r>
              <a:rPr kumimoji="1" lang="en-US" altLang="zh-CN" dirty="0"/>
              <a:t>A</a:t>
            </a:r>
            <a:r>
              <a:rPr kumimoji="1" lang="zh-CN" altLang="en-US" dirty="0"/>
              <a:t>正在向</a:t>
            </a:r>
            <a:r>
              <a:rPr kumimoji="1" lang="en-US" altLang="zh-CN" dirty="0"/>
              <a:t>B</a:t>
            </a:r>
            <a:r>
              <a:rPr kumimoji="1" lang="zh-CN" altLang="en-US" dirty="0"/>
              <a:t>传输数据，</a:t>
            </a:r>
            <a:r>
              <a:rPr kumimoji="1" lang="en-US" altLang="zh-CN" dirty="0"/>
              <a:t>C</a:t>
            </a:r>
            <a:r>
              <a:rPr kumimoji="1" lang="zh-CN" altLang="en-US" dirty="0"/>
              <a:t>也要向</a:t>
            </a:r>
            <a:r>
              <a:rPr kumimoji="1" lang="en-US" altLang="zh-CN" dirty="0"/>
              <a:t>B</a:t>
            </a:r>
            <a:r>
              <a:rPr kumimoji="1" lang="zh-CN" altLang="en-US" dirty="0"/>
              <a:t>发送数据</a:t>
            </a:r>
            <a:endParaRPr kumimoji="1" lang="en-US" altLang="zh-CN"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147</a:t>
            </a:fld>
            <a:endParaRPr kumimoji="1" lang="zh-CN" altLang="en-US" dirty="0"/>
          </a:p>
        </p:txBody>
      </p:sp>
      <p:grpSp>
        <p:nvGrpSpPr>
          <p:cNvPr id="13" name="组合 12">
            <a:extLst>
              <a:ext uri="{FF2B5EF4-FFF2-40B4-BE49-F238E27FC236}">
                <a16:creationId xmlns:a16="http://schemas.microsoft.com/office/drawing/2014/main" id="{2C953E97-59F1-48DF-9629-4A1F80528901}"/>
              </a:ext>
            </a:extLst>
          </p:cNvPr>
          <p:cNvGrpSpPr/>
          <p:nvPr/>
        </p:nvGrpSpPr>
        <p:grpSpPr>
          <a:xfrm>
            <a:off x="1784140" y="3802448"/>
            <a:ext cx="4408851" cy="2633886"/>
            <a:chOff x="449366" y="2956826"/>
            <a:chExt cx="5488496" cy="3171948"/>
          </a:xfrm>
        </p:grpSpPr>
        <p:sp>
          <p:nvSpPr>
            <p:cNvPr id="14" name="Text Box 11">
              <a:extLst>
                <a:ext uri="{FF2B5EF4-FFF2-40B4-BE49-F238E27FC236}">
                  <a16:creationId xmlns:a16="http://schemas.microsoft.com/office/drawing/2014/main" id="{7E002A69-151B-48F0-9668-38D85D332FD0}"/>
                </a:ext>
              </a:extLst>
            </p:cNvPr>
            <p:cNvSpPr txBox="1">
              <a:spLocks noChangeArrowheads="1"/>
            </p:cNvSpPr>
            <p:nvPr/>
          </p:nvSpPr>
          <p:spPr bwMode="auto">
            <a:xfrm>
              <a:off x="1167077" y="2971500"/>
              <a:ext cx="1731165" cy="40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597" dirty="0">
                  <a:solidFill>
                    <a:srgbClr val="333399"/>
                  </a:solidFill>
                  <a:latin typeface="Arial" panose="020B0604020202020204" pitchFamily="34" charset="0"/>
                  <a:ea typeface="黑体" panose="02010609060101010101" pitchFamily="49" charset="-122"/>
                </a:rPr>
                <a:t>A </a:t>
              </a:r>
              <a:r>
                <a:rPr kumimoji="1" lang="zh-CN" altLang="en-US" sz="1597" dirty="0">
                  <a:solidFill>
                    <a:srgbClr val="333399"/>
                  </a:solidFill>
                  <a:latin typeface="Arial" panose="020B0604020202020204" pitchFamily="34" charset="0"/>
                  <a:ea typeface="黑体" panose="02010609060101010101" pitchFamily="49" charset="-122"/>
                </a:rPr>
                <a:t>的作用范围</a:t>
              </a:r>
            </a:p>
          </p:txBody>
        </p:sp>
        <p:sp>
          <p:nvSpPr>
            <p:cNvPr id="15" name="Oval 28">
              <a:extLst>
                <a:ext uri="{FF2B5EF4-FFF2-40B4-BE49-F238E27FC236}">
                  <a16:creationId xmlns:a16="http://schemas.microsoft.com/office/drawing/2014/main" id="{8D506D33-A16E-47CB-BC87-414D0BB52898}"/>
                </a:ext>
              </a:extLst>
            </p:cNvPr>
            <p:cNvSpPr>
              <a:spLocks noChangeArrowheads="1"/>
            </p:cNvSpPr>
            <p:nvPr/>
          </p:nvSpPr>
          <p:spPr bwMode="auto">
            <a:xfrm>
              <a:off x="449366" y="3455842"/>
              <a:ext cx="3069024" cy="2672932"/>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16" name="Freeform 12">
              <a:extLst>
                <a:ext uri="{FF2B5EF4-FFF2-40B4-BE49-F238E27FC236}">
                  <a16:creationId xmlns:a16="http://schemas.microsoft.com/office/drawing/2014/main" id="{950B1832-A73C-43DA-9918-C6EDFAC0CCF0}"/>
                </a:ext>
              </a:extLst>
            </p:cNvPr>
            <p:cNvSpPr>
              <a:spLocks/>
            </p:cNvSpPr>
            <p:nvPr/>
          </p:nvSpPr>
          <p:spPr bwMode="auto">
            <a:xfrm>
              <a:off x="1914054" y="3867398"/>
              <a:ext cx="112870" cy="567878"/>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17" name="Freeform 13">
              <a:extLst>
                <a:ext uri="{FF2B5EF4-FFF2-40B4-BE49-F238E27FC236}">
                  <a16:creationId xmlns:a16="http://schemas.microsoft.com/office/drawing/2014/main" id="{3B501713-DDA7-45AD-B2B0-118F227762BB}"/>
                </a:ext>
              </a:extLst>
            </p:cNvPr>
            <p:cNvSpPr>
              <a:spLocks/>
            </p:cNvSpPr>
            <p:nvPr/>
          </p:nvSpPr>
          <p:spPr bwMode="auto">
            <a:xfrm rot="16200000">
              <a:off x="1267739" y="4561404"/>
              <a:ext cx="98763" cy="647009"/>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18" name="Freeform 14">
              <a:extLst>
                <a:ext uri="{FF2B5EF4-FFF2-40B4-BE49-F238E27FC236}">
                  <a16:creationId xmlns:a16="http://schemas.microsoft.com/office/drawing/2014/main" id="{BBC2ABAB-92D4-4617-8CDB-354A4F7050E1}"/>
                </a:ext>
              </a:extLst>
            </p:cNvPr>
            <p:cNvSpPr>
              <a:spLocks/>
            </p:cNvSpPr>
            <p:nvPr/>
          </p:nvSpPr>
          <p:spPr bwMode="auto">
            <a:xfrm rot="13652249">
              <a:off x="1409251" y="5122203"/>
              <a:ext cx="98761" cy="650189"/>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19" name="Freeform 15">
              <a:extLst>
                <a:ext uri="{FF2B5EF4-FFF2-40B4-BE49-F238E27FC236}">
                  <a16:creationId xmlns:a16="http://schemas.microsoft.com/office/drawing/2014/main" id="{AFC3CBCD-C035-49FD-A3E7-E80415EDDC9B}"/>
                </a:ext>
              </a:extLst>
            </p:cNvPr>
            <p:cNvSpPr>
              <a:spLocks/>
            </p:cNvSpPr>
            <p:nvPr/>
          </p:nvSpPr>
          <p:spPr bwMode="auto">
            <a:xfrm rot="19320450">
              <a:off x="1317201" y="3998703"/>
              <a:ext cx="114459" cy="570782"/>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0" name="Freeform 16">
              <a:extLst>
                <a:ext uri="{FF2B5EF4-FFF2-40B4-BE49-F238E27FC236}">
                  <a16:creationId xmlns:a16="http://schemas.microsoft.com/office/drawing/2014/main" id="{D381F5EA-5637-4B5A-BCE8-D55C866E48A9}"/>
                </a:ext>
              </a:extLst>
            </p:cNvPr>
            <p:cNvSpPr>
              <a:spLocks/>
            </p:cNvSpPr>
            <p:nvPr/>
          </p:nvSpPr>
          <p:spPr bwMode="auto">
            <a:xfrm rot="5400000">
              <a:off x="2618987" y="4561404"/>
              <a:ext cx="98763" cy="647009"/>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1" name="Freeform 17">
              <a:extLst>
                <a:ext uri="{FF2B5EF4-FFF2-40B4-BE49-F238E27FC236}">
                  <a16:creationId xmlns:a16="http://schemas.microsoft.com/office/drawing/2014/main" id="{86704B6B-BB77-42A1-8F9D-810314138053}"/>
                </a:ext>
              </a:extLst>
            </p:cNvPr>
            <p:cNvSpPr>
              <a:spLocks/>
            </p:cNvSpPr>
            <p:nvPr/>
          </p:nvSpPr>
          <p:spPr bwMode="auto">
            <a:xfrm flipH="1" flipV="1">
              <a:off x="1941079" y="5383975"/>
              <a:ext cx="111279" cy="569330"/>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2" name="Freeform 18">
              <a:extLst>
                <a:ext uri="{FF2B5EF4-FFF2-40B4-BE49-F238E27FC236}">
                  <a16:creationId xmlns:a16="http://schemas.microsoft.com/office/drawing/2014/main" id="{2614E470-EED4-43D8-8A3D-3168BB712927}"/>
                </a:ext>
              </a:extLst>
            </p:cNvPr>
            <p:cNvSpPr>
              <a:spLocks/>
            </p:cNvSpPr>
            <p:nvPr/>
          </p:nvSpPr>
          <p:spPr bwMode="auto">
            <a:xfrm rot="7750291">
              <a:off x="2532343" y="5025745"/>
              <a:ext cx="101666" cy="648600"/>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3" name="Freeform 19">
              <a:extLst>
                <a:ext uri="{FF2B5EF4-FFF2-40B4-BE49-F238E27FC236}">
                  <a16:creationId xmlns:a16="http://schemas.microsoft.com/office/drawing/2014/main" id="{E6B55263-3070-4FE7-93BB-06C8C74757AA}"/>
                </a:ext>
              </a:extLst>
            </p:cNvPr>
            <p:cNvSpPr>
              <a:spLocks/>
            </p:cNvSpPr>
            <p:nvPr/>
          </p:nvSpPr>
          <p:spPr bwMode="auto">
            <a:xfrm rot="3574206">
              <a:off x="2528395" y="4065263"/>
              <a:ext cx="98761" cy="648600"/>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4" name="Freeform 30">
              <a:extLst>
                <a:ext uri="{FF2B5EF4-FFF2-40B4-BE49-F238E27FC236}">
                  <a16:creationId xmlns:a16="http://schemas.microsoft.com/office/drawing/2014/main" id="{768E4359-9947-429E-ABA4-6161BB0D67E7}"/>
                </a:ext>
              </a:extLst>
            </p:cNvPr>
            <p:cNvSpPr>
              <a:spLocks/>
            </p:cNvSpPr>
            <p:nvPr/>
          </p:nvSpPr>
          <p:spPr bwMode="auto">
            <a:xfrm rot="19320450">
              <a:off x="3683695" y="4047968"/>
              <a:ext cx="114459" cy="569330"/>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5" name="Freeform 31">
              <a:extLst>
                <a:ext uri="{FF2B5EF4-FFF2-40B4-BE49-F238E27FC236}">
                  <a16:creationId xmlns:a16="http://schemas.microsoft.com/office/drawing/2014/main" id="{5A4C0183-937C-4DD7-B470-A30403526123}"/>
                </a:ext>
              </a:extLst>
            </p:cNvPr>
            <p:cNvSpPr>
              <a:spLocks/>
            </p:cNvSpPr>
            <p:nvPr/>
          </p:nvSpPr>
          <p:spPr bwMode="auto">
            <a:xfrm>
              <a:off x="4332967" y="3841961"/>
              <a:ext cx="111279" cy="569330"/>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6" name="Freeform 32">
              <a:extLst>
                <a:ext uri="{FF2B5EF4-FFF2-40B4-BE49-F238E27FC236}">
                  <a16:creationId xmlns:a16="http://schemas.microsoft.com/office/drawing/2014/main" id="{4507DC15-A598-4CBE-A40E-B0777498B28C}"/>
                </a:ext>
              </a:extLst>
            </p:cNvPr>
            <p:cNvSpPr>
              <a:spLocks/>
            </p:cNvSpPr>
            <p:nvPr/>
          </p:nvSpPr>
          <p:spPr bwMode="auto">
            <a:xfrm rot="3574206">
              <a:off x="5122175" y="3969880"/>
              <a:ext cx="98761" cy="651779"/>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7" name="Freeform 33">
              <a:extLst>
                <a:ext uri="{FF2B5EF4-FFF2-40B4-BE49-F238E27FC236}">
                  <a16:creationId xmlns:a16="http://schemas.microsoft.com/office/drawing/2014/main" id="{1D0386AE-1BFD-4C41-B11B-4AEC58455EFC}"/>
                </a:ext>
              </a:extLst>
            </p:cNvPr>
            <p:cNvSpPr>
              <a:spLocks/>
            </p:cNvSpPr>
            <p:nvPr/>
          </p:nvSpPr>
          <p:spPr bwMode="auto">
            <a:xfrm rot="5400000">
              <a:off x="5035653" y="4577959"/>
              <a:ext cx="101668" cy="648600"/>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8" name="Freeform 34">
              <a:extLst>
                <a:ext uri="{FF2B5EF4-FFF2-40B4-BE49-F238E27FC236}">
                  <a16:creationId xmlns:a16="http://schemas.microsoft.com/office/drawing/2014/main" id="{8F6E23C2-F1B4-4E74-BA35-CA716CD54564}"/>
                </a:ext>
              </a:extLst>
            </p:cNvPr>
            <p:cNvSpPr>
              <a:spLocks/>
            </p:cNvSpPr>
            <p:nvPr/>
          </p:nvSpPr>
          <p:spPr bwMode="auto">
            <a:xfrm rot="16200000">
              <a:off x="3649431" y="4576367"/>
              <a:ext cx="101666" cy="651779"/>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29" name="Freeform 35">
              <a:extLst>
                <a:ext uri="{FF2B5EF4-FFF2-40B4-BE49-F238E27FC236}">
                  <a16:creationId xmlns:a16="http://schemas.microsoft.com/office/drawing/2014/main" id="{206216C1-EA46-4241-98A8-17C31768C106}"/>
                </a:ext>
              </a:extLst>
            </p:cNvPr>
            <p:cNvSpPr>
              <a:spLocks/>
            </p:cNvSpPr>
            <p:nvPr/>
          </p:nvSpPr>
          <p:spPr bwMode="auto">
            <a:xfrm rot="13652249">
              <a:off x="3856799" y="5083999"/>
              <a:ext cx="100215" cy="648600"/>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grpSp>
          <p:nvGrpSpPr>
            <p:cNvPr id="30" name="Group 84">
              <a:extLst>
                <a:ext uri="{FF2B5EF4-FFF2-40B4-BE49-F238E27FC236}">
                  <a16:creationId xmlns:a16="http://schemas.microsoft.com/office/drawing/2014/main" id="{BA565DF7-5948-479E-B211-0A1229FC1AD0}"/>
                </a:ext>
              </a:extLst>
            </p:cNvPr>
            <p:cNvGrpSpPr>
              <a:grpSpLocks/>
            </p:cNvGrpSpPr>
            <p:nvPr/>
          </p:nvGrpSpPr>
          <p:grpSpPr bwMode="auto">
            <a:xfrm>
              <a:off x="2870318" y="2956826"/>
              <a:ext cx="3067544" cy="3115738"/>
              <a:chOff x="2723" y="1155"/>
              <a:chExt cx="2054" cy="2303"/>
            </a:xfrm>
          </p:grpSpPr>
          <p:sp>
            <p:nvSpPr>
              <p:cNvPr id="49" name="Oval 29">
                <a:extLst>
                  <a:ext uri="{FF2B5EF4-FFF2-40B4-BE49-F238E27FC236}">
                    <a16:creationId xmlns:a16="http://schemas.microsoft.com/office/drawing/2014/main" id="{070DA3F8-1B59-463E-AE5D-CAEA585135F6}"/>
                  </a:ext>
                </a:extLst>
              </p:cNvPr>
              <p:cNvSpPr>
                <a:spLocks noChangeArrowheads="1"/>
              </p:cNvSpPr>
              <p:nvPr/>
            </p:nvSpPr>
            <p:spPr bwMode="auto">
              <a:xfrm>
                <a:off x="2723" y="1486"/>
                <a:ext cx="2054" cy="1972"/>
              </a:xfrm>
              <a:prstGeom prst="ellipse">
                <a:avLst/>
              </a:prstGeom>
              <a:solidFill>
                <a:srgbClr val="CCECFF">
                  <a:alpha val="50000"/>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50" name="Text Box 36">
                <a:extLst>
                  <a:ext uri="{FF2B5EF4-FFF2-40B4-BE49-F238E27FC236}">
                    <a16:creationId xmlns:a16="http://schemas.microsoft.com/office/drawing/2014/main" id="{90F05870-9C35-4870-B7BD-EB39D8773A42}"/>
                  </a:ext>
                </a:extLst>
              </p:cNvPr>
              <p:cNvSpPr txBox="1">
                <a:spLocks noChangeArrowheads="1"/>
              </p:cNvSpPr>
              <p:nvPr/>
            </p:nvSpPr>
            <p:spPr bwMode="auto">
              <a:xfrm>
                <a:off x="3151" y="1155"/>
                <a:ext cx="1178"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597" dirty="0">
                    <a:solidFill>
                      <a:srgbClr val="333399"/>
                    </a:solidFill>
                    <a:latin typeface="Arial" panose="020B0604020202020204" pitchFamily="34" charset="0"/>
                    <a:ea typeface="黑体" panose="02010609060101010101" pitchFamily="49" charset="-122"/>
                  </a:rPr>
                  <a:t>C </a:t>
                </a:r>
                <a:r>
                  <a:rPr kumimoji="1" lang="zh-CN" altLang="en-US" sz="1597" dirty="0">
                    <a:solidFill>
                      <a:srgbClr val="333399"/>
                    </a:solidFill>
                    <a:latin typeface="Arial" panose="020B0604020202020204" pitchFamily="34" charset="0"/>
                    <a:ea typeface="黑体" panose="02010609060101010101" pitchFamily="49" charset="-122"/>
                  </a:rPr>
                  <a:t>的作用范围</a:t>
                </a:r>
              </a:p>
            </p:txBody>
          </p:sp>
        </p:grpSp>
        <p:sp>
          <p:nvSpPr>
            <p:cNvPr id="31" name="Freeform 37">
              <a:extLst>
                <a:ext uri="{FF2B5EF4-FFF2-40B4-BE49-F238E27FC236}">
                  <a16:creationId xmlns:a16="http://schemas.microsoft.com/office/drawing/2014/main" id="{ADD5CC6F-5C18-4685-8339-D124DD130BEB}"/>
                </a:ext>
              </a:extLst>
            </p:cNvPr>
            <p:cNvSpPr>
              <a:spLocks/>
            </p:cNvSpPr>
            <p:nvPr/>
          </p:nvSpPr>
          <p:spPr bwMode="auto">
            <a:xfrm flipH="1" flipV="1">
              <a:off x="4418809" y="5382383"/>
              <a:ext cx="114459" cy="570783"/>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32" name="Freeform 38">
              <a:extLst>
                <a:ext uri="{FF2B5EF4-FFF2-40B4-BE49-F238E27FC236}">
                  <a16:creationId xmlns:a16="http://schemas.microsoft.com/office/drawing/2014/main" id="{925FA103-19C1-43AB-AF11-9B3C513412B7}"/>
                </a:ext>
              </a:extLst>
            </p:cNvPr>
            <p:cNvSpPr>
              <a:spLocks/>
            </p:cNvSpPr>
            <p:nvPr/>
          </p:nvSpPr>
          <p:spPr bwMode="auto">
            <a:xfrm rot="7750291">
              <a:off x="5021091" y="5084616"/>
              <a:ext cx="100214" cy="647010"/>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grpSp>
          <p:nvGrpSpPr>
            <p:cNvPr id="33" name="Group 42">
              <a:extLst>
                <a:ext uri="{FF2B5EF4-FFF2-40B4-BE49-F238E27FC236}">
                  <a16:creationId xmlns:a16="http://schemas.microsoft.com/office/drawing/2014/main" id="{BDB7D166-3DC8-4CB0-B41B-6DCC65088993}"/>
                </a:ext>
              </a:extLst>
            </p:cNvPr>
            <p:cNvGrpSpPr>
              <a:grpSpLocks/>
            </p:cNvGrpSpPr>
            <p:nvPr/>
          </p:nvGrpSpPr>
          <p:grpSpPr bwMode="auto">
            <a:xfrm>
              <a:off x="1745546" y="4539843"/>
              <a:ext cx="449887" cy="450236"/>
              <a:chOff x="2352" y="2061"/>
              <a:chExt cx="246" cy="237"/>
            </a:xfrm>
          </p:grpSpPr>
          <p:pic>
            <p:nvPicPr>
              <p:cNvPr id="47" name="Picture 43" descr="notebook">
                <a:extLst>
                  <a:ext uri="{FF2B5EF4-FFF2-40B4-BE49-F238E27FC236}">
                    <a16:creationId xmlns:a16="http://schemas.microsoft.com/office/drawing/2014/main" id="{9AA26786-7BB8-48BB-9104-336FE2B38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48" name="Line 44">
                <a:extLst>
                  <a:ext uri="{FF2B5EF4-FFF2-40B4-BE49-F238E27FC236}">
                    <a16:creationId xmlns:a16="http://schemas.microsoft.com/office/drawing/2014/main" id="{76106EC2-05BD-4E15-9D32-4A66A53F1F2B}"/>
                  </a:ext>
                </a:extLst>
              </p:cNvPr>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grpSp>
          <p:nvGrpSpPr>
            <p:cNvPr id="34" name="Group 50">
              <a:extLst>
                <a:ext uri="{FF2B5EF4-FFF2-40B4-BE49-F238E27FC236}">
                  <a16:creationId xmlns:a16="http://schemas.microsoft.com/office/drawing/2014/main" id="{C1A989E3-0C79-4ED9-B106-F81F5FEFA4EC}"/>
                </a:ext>
              </a:extLst>
            </p:cNvPr>
            <p:cNvGrpSpPr>
              <a:grpSpLocks/>
            </p:cNvGrpSpPr>
            <p:nvPr/>
          </p:nvGrpSpPr>
          <p:grpSpPr bwMode="auto">
            <a:xfrm>
              <a:off x="5407086" y="4515473"/>
              <a:ext cx="453066" cy="431239"/>
              <a:chOff x="2352" y="2061"/>
              <a:chExt cx="246" cy="227"/>
            </a:xfrm>
          </p:grpSpPr>
          <p:pic>
            <p:nvPicPr>
              <p:cNvPr id="45" name="Picture 51" descr="notebook">
                <a:extLst>
                  <a:ext uri="{FF2B5EF4-FFF2-40B4-BE49-F238E27FC236}">
                    <a16:creationId xmlns:a16="http://schemas.microsoft.com/office/drawing/2014/main" id="{E33F9BFD-41F0-4370-B212-A07BE2C6E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89" t="32260" r="1389" b="4477"/>
              <a:stretch>
                <a:fillRect/>
              </a:stretch>
            </p:blipFill>
            <p:spPr bwMode="auto">
              <a:xfrm>
                <a:off x="2352" y="211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46" name="Line 52">
                <a:extLst>
                  <a:ext uri="{FF2B5EF4-FFF2-40B4-BE49-F238E27FC236}">
                    <a16:creationId xmlns:a16="http://schemas.microsoft.com/office/drawing/2014/main" id="{C7D44CC2-FFD9-42DD-96B9-06CC7FB69090}"/>
                  </a:ext>
                </a:extLst>
              </p:cNvPr>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grpSp>
          <p:nvGrpSpPr>
            <p:cNvPr id="35" name="Group 53">
              <a:extLst>
                <a:ext uri="{FF2B5EF4-FFF2-40B4-BE49-F238E27FC236}">
                  <a16:creationId xmlns:a16="http://schemas.microsoft.com/office/drawing/2014/main" id="{B947A499-C49B-476B-BF14-FD581A578871}"/>
                </a:ext>
              </a:extLst>
            </p:cNvPr>
            <p:cNvGrpSpPr>
              <a:grpSpLocks/>
            </p:cNvGrpSpPr>
            <p:nvPr/>
          </p:nvGrpSpPr>
          <p:grpSpPr bwMode="auto">
            <a:xfrm>
              <a:off x="4194662" y="4515470"/>
              <a:ext cx="453066" cy="450236"/>
              <a:chOff x="2352" y="2061"/>
              <a:chExt cx="246" cy="237"/>
            </a:xfrm>
          </p:grpSpPr>
          <p:pic>
            <p:nvPicPr>
              <p:cNvPr id="43" name="Picture 54" descr="notebook">
                <a:extLst>
                  <a:ext uri="{FF2B5EF4-FFF2-40B4-BE49-F238E27FC236}">
                    <a16:creationId xmlns:a16="http://schemas.microsoft.com/office/drawing/2014/main" id="{38ED85C5-CE7E-4A5B-92BC-686733590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44" name="Line 55">
                <a:extLst>
                  <a:ext uri="{FF2B5EF4-FFF2-40B4-BE49-F238E27FC236}">
                    <a16:creationId xmlns:a16="http://schemas.microsoft.com/office/drawing/2014/main" id="{F36D051E-D9F4-4068-BAF9-3AF69D2D6581}"/>
                  </a:ext>
                </a:extLst>
              </p:cNvPr>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grpSp>
          <p:nvGrpSpPr>
            <p:cNvPr id="36" name="Group 56">
              <a:extLst>
                <a:ext uri="{FF2B5EF4-FFF2-40B4-BE49-F238E27FC236}">
                  <a16:creationId xmlns:a16="http://schemas.microsoft.com/office/drawing/2014/main" id="{5107E9E8-7E92-4E59-8D22-E8C937E24E51}"/>
                </a:ext>
              </a:extLst>
            </p:cNvPr>
            <p:cNvGrpSpPr>
              <a:grpSpLocks/>
            </p:cNvGrpSpPr>
            <p:nvPr/>
          </p:nvGrpSpPr>
          <p:grpSpPr bwMode="auto">
            <a:xfrm>
              <a:off x="2963491" y="4530478"/>
              <a:ext cx="449887" cy="450236"/>
              <a:chOff x="2352" y="2061"/>
              <a:chExt cx="246" cy="237"/>
            </a:xfrm>
          </p:grpSpPr>
          <p:pic>
            <p:nvPicPr>
              <p:cNvPr id="41" name="Picture 57" descr="notebook">
                <a:extLst>
                  <a:ext uri="{FF2B5EF4-FFF2-40B4-BE49-F238E27FC236}">
                    <a16:creationId xmlns:a16="http://schemas.microsoft.com/office/drawing/2014/main" id="{07E0C324-C61F-452C-8B76-3221405C8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42" name="Line 58">
                <a:extLst>
                  <a:ext uri="{FF2B5EF4-FFF2-40B4-BE49-F238E27FC236}">
                    <a16:creationId xmlns:a16="http://schemas.microsoft.com/office/drawing/2014/main" id="{FD4F490B-DA46-473F-B696-68D918F9D56C}"/>
                  </a:ext>
                </a:extLst>
              </p:cNvPr>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sp>
          <p:nvSpPr>
            <p:cNvPr id="37" name="Text Box 60">
              <a:extLst>
                <a:ext uri="{FF2B5EF4-FFF2-40B4-BE49-F238E27FC236}">
                  <a16:creationId xmlns:a16="http://schemas.microsoft.com/office/drawing/2014/main" id="{F7029D62-A3C7-4EF1-B779-27CC12A1BA3F}"/>
                </a:ext>
              </a:extLst>
            </p:cNvPr>
            <p:cNvSpPr txBox="1">
              <a:spLocks noChangeArrowheads="1"/>
            </p:cNvSpPr>
            <p:nvPr/>
          </p:nvSpPr>
          <p:spPr bwMode="auto">
            <a:xfrm>
              <a:off x="5412453" y="4888844"/>
              <a:ext cx="460519" cy="406423"/>
            </a:xfrm>
            <a:prstGeom prst="rect">
              <a:avLst/>
            </a:prstGeom>
            <a:noFill/>
          </p:spPr>
          <p:txBody>
            <a:bodyPr wrap="square" rtlCol="0">
              <a:spAutoFit/>
            </a:bodyPr>
            <a:lstStyle>
              <a:defPPr>
                <a:defRPr lang="en-US"/>
              </a:defPPr>
              <a:lvl1pPr>
                <a:defRPr sz="1600" b="1">
                  <a:solidFill>
                    <a:srgbClr val="C00000"/>
                  </a:solidFill>
                </a:defRPr>
              </a:lvl1pPr>
            </a:lstStyle>
            <a:p>
              <a:r>
                <a:rPr lang="en-US" altLang="zh-CN" sz="1597" dirty="0"/>
                <a:t>D</a:t>
              </a:r>
            </a:p>
          </p:txBody>
        </p:sp>
        <p:sp>
          <p:nvSpPr>
            <p:cNvPr id="38" name="文本框 37">
              <a:extLst>
                <a:ext uri="{FF2B5EF4-FFF2-40B4-BE49-F238E27FC236}">
                  <a16:creationId xmlns:a16="http://schemas.microsoft.com/office/drawing/2014/main" id="{377EF212-93B2-400C-A3BF-6E53CFDAD030}"/>
                </a:ext>
              </a:extLst>
            </p:cNvPr>
            <p:cNvSpPr txBox="1"/>
            <p:nvPr/>
          </p:nvSpPr>
          <p:spPr>
            <a:xfrm>
              <a:off x="2869808" y="4893777"/>
              <a:ext cx="631246" cy="406423"/>
            </a:xfrm>
            <a:prstGeom prst="rect">
              <a:avLst/>
            </a:prstGeom>
            <a:noFill/>
          </p:spPr>
          <p:txBody>
            <a:bodyPr wrap="square" rtlCol="0">
              <a:spAutoFit/>
            </a:bodyPr>
            <a:lstStyle>
              <a:defPPr>
                <a:defRPr lang="en-US"/>
              </a:defPPr>
              <a:lvl1pPr>
                <a:defRPr sz="1600" b="1">
                  <a:solidFill>
                    <a:srgbClr val="C00000"/>
                  </a:solidFill>
                </a:defRPr>
              </a:lvl1pPr>
            </a:lstStyle>
            <a:p>
              <a:r>
                <a:rPr lang="en-US" altLang="zh-CN" sz="1597" dirty="0"/>
                <a:t>B</a:t>
              </a:r>
              <a:endParaRPr lang="zh-CN" altLang="en-US" sz="1597" dirty="0"/>
            </a:p>
          </p:txBody>
        </p:sp>
        <p:sp>
          <p:nvSpPr>
            <p:cNvPr id="39" name="文本框 38">
              <a:extLst>
                <a:ext uri="{FF2B5EF4-FFF2-40B4-BE49-F238E27FC236}">
                  <a16:creationId xmlns:a16="http://schemas.microsoft.com/office/drawing/2014/main" id="{57DCD3A4-EAB5-490E-92C4-6C1A0B05D050}"/>
                </a:ext>
              </a:extLst>
            </p:cNvPr>
            <p:cNvSpPr txBox="1"/>
            <p:nvPr/>
          </p:nvSpPr>
          <p:spPr>
            <a:xfrm>
              <a:off x="1643731" y="4914712"/>
              <a:ext cx="631246" cy="406962"/>
            </a:xfrm>
            <a:prstGeom prst="rect">
              <a:avLst/>
            </a:prstGeom>
            <a:noFill/>
          </p:spPr>
          <p:txBody>
            <a:bodyPr wrap="square" rtlCol="0">
              <a:spAutoFit/>
            </a:bodyPr>
            <a:lstStyle/>
            <a:p>
              <a:r>
                <a:rPr lang="en-US" altLang="zh-CN" sz="1597" b="1" dirty="0">
                  <a:solidFill>
                    <a:srgbClr val="C00000"/>
                  </a:solidFill>
                </a:rPr>
                <a:t>A</a:t>
              </a:r>
              <a:endParaRPr lang="zh-CN" altLang="en-US" sz="1597" b="1" dirty="0">
                <a:solidFill>
                  <a:srgbClr val="C00000"/>
                </a:solidFill>
              </a:endParaRPr>
            </a:p>
          </p:txBody>
        </p:sp>
        <p:sp>
          <p:nvSpPr>
            <p:cNvPr id="40" name="文本框 39">
              <a:extLst>
                <a:ext uri="{FF2B5EF4-FFF2-40B4-BE49-F238E27FC236}">
                  <a16:creationId xmlns:a16="http://schemas.microsoft.com/office/drawing/2014/main" id="{D501DAEC-BE3D-4AA0-B136-8F713B9C61F2}"/>
                </a:ext>
              </a:extLst>
            </p:cNvPr>
            <p:cNvSpPr txBox="1"/>
            <p:nvPr/>
          </p:nvSpPr>
          <p:spPr>
            <a:xfrm>
              <a:off x="4204534" y="4919057"/>
              <a:ext cx="439719" cy="406423"/>
            </a:xfrm>
            <a:prstGeom prst="rect">
              <a:avLst/>
            </a:prstGeom>
            <a:noFill/>
          </p:spPr>
          <p:txBody>
            <a:bodyPr wrap="square" rtlCol="0">
              <a:spAutoFit/>
            </a:bodyPr>
            <a:lstStyle>
              <a:defPPr>
                <a:defRPr lang="en-US"/>
              </a:defPPr>
              <a:lvl1pPr>
                <a:defRPr sz="1600" b="1">
                  <a:solidFill>
                    <a:srgbClr val="C00000"/>
                  </a:solidFill>
                </a:defRPr>
              </a:lvl1pPr>
            </a:lstStyle>
            <a:p>
              <a:r>
                <a:rPr lang="en-US" altLang="zh-CN" sz="1597" dirty="0"/>
                <a:t>C</a:t>
              </a:r>
              <a:endParaRPr lang="zh-CN" altLang="en-US" sz="1597" dirty="0"/>
            </a:p>
          </p:txBody>
        </p:sp>
      </p:grpSp>
      <p:pic>
        <p:nvPicPr>
          <p:cNvPr id="51" name="图片 50">
            <a:extLst>
              <a:ext uri="{FF2B5EF4-FFF2-40B4-BE49-F238E27FC236}">
                <a16:creationId xmlns:a16="http://schemas.microsoft.com/office/drawing/2014/main" id="{0DFC6AC5-3624-4737-86A1-A6F4B454B092}"/>
              </a:ext>
            </a:extLst>
          </p:cNvPr>
          <p:cNvPicPr>
            <a:picLocks noChangeAspect="1"/>
          </p:cNvPicPr>
          <p:nvPr/>
        </p:nvPicPr>
        <p:blipFill>
          <a:blip r:embed="rId4"/>
          <a:stretch>
            <a:fillRect/>
          </a:stretch>
        </p:blipFill>
        <p:spPr>
          <a:xfrm>
            <a:off x="6654440" y="4016718"/>
            <a:ext cx="4468950" cy="2359356"/>
          </a:xfrm>
          <a:prstGeom prst="rect">
            <a:avLst/>
          </a:prstGeom>
        </p:spPr>
      </p:pic>
      <p:sp>
        <p:nvSpPr>
          <p:cNvPr id="52" name="文本框 51">
            <a:extLst>
              <a:ext uri="{FF2B5EF4-FFF2-40B4-BE49-F238E27FC236}">
                <a16:creationId xmlns:a16="http://schemas.microsoft.com/office/drawing/2014/main" id="{69F8D074-03AB-4CE8-B4A4-898BE29A4388}"/>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Tree>
    <p:extLst>
      <p:ext uri="{BB962C8B-B14F-4D97-AF65-F5344CB8AC3E}">
        <p14:creationId xmlns:p14="http://schemas.microsoft.com/office/powerpoint/2010/main" val="37314990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kumimoji="1" lang="zh-CN" altLang="en-US" dirty="0"/>
              <a:t>暴露终端问题</a:t>
            </a:r>
          </a:p>
          <a:p>
            <a:pPr marL="817563" lvl="1" indent="-360363">
              <a:spcBef>
                <a:spcPts val="1200"/>
              </a:spcBef>
            </a:pPr>
            <a:r>
              <a:rPr kumimoji="1" lang="zh-CN" altLang="en-US" dirty="0"/>
              <a:t>由于侦听到其他站点的发送而误以为信道忙导致不能发送</a:t>
            </a:r>
          </a:p>
          <a:p>
            <a:pPr marL="817563" lvl="1" indent="-360363">
              <a:spcBef>
                <a:spcPts val="1200"/>
              </a:spcBef>
            </a:pPr>
            <a:r>
              <a:rPr kumimoji="1" lang="zh-CN" altLang="en-US" dirty="0"/>
              <a:t>暴露站点能侦听到发送端但不会干扰接收端</a:t>
            </a:r>
          </a:p>
          <a:p>
            <a:pPr marL="817563" lvl="1" indent="-360363">
              <a:spcBef>
                <a:spcPts val="1200"/>
              </a:spcBef>
            </a:pPr>
            <a:r>
              <a:rPr kumimoji="1" lang="zh-CN" altLang="en-US" dirty="0"/>
              <a:t>假设：</a:t>
            </a:r>
            <a:r>
              <a:rPr kumimoji="1" lang="en-US" altLang="zh-CN" dirty="0"/>
              <a:t>B</a:t>
            </a:r>
            <a:r>
              <a:rPr kumimoji="1" lang="zh-CN" altLang="en-US" dirty="0"/>
              <a:t>正在向</a:t>
            </a:r>
            <a:r>
              <a:rPr kumimoji="1" lang="en-US" altLang="zh-CN" dirty="0"/>
              <a:t>A</a:t>
            </a:r>
            <a:r>
              <a:rPr kumimoji="1" lang="zh-CN" altLang="en-US" dirty="0"/>
              <a:t>传输数据，</a:t>
            </a:r>
            <a:r>
              <a:rPr kumimoji="1" lang="en-US" altLang="zh-CN" dirty="0"/>
              <a:t>C</a:t>
            </a:r>
            <a:r>
              <a:rPr kumimoji="1" lang="zh-CN" altLang="en-US" dirty="0"/>
              <a:t>要向</a:t>
            </a:r>
            <a:r>
              <a:rPr kumimoji="1" lang="en-US" altLang="zh-CN" dirty="0"/>
              <a:t>D</a:t>
            </a:r>
            <a:r>
              <a:rPr kumimoji="1" lang="zh-CN" altLang="en-US" dirty="0"/>
              <a:t>发送数据</a:t>
            </a:r>
          </a:p>
        </p:txBody>
      </p:sp>
      <p:grpSp>
        <p:nvGrpSpPr>
          <p:cNvPr id="52" name="组合 51">
            <a:extLst>
              <a:ext uri="{FF2B5EF4-FFF2-40B4-BE49-F238E27FC236}">
                <a16:creationId xmlns:a16="http://schemas.microsoft.com/office/drawing/2014/main" id="{D8DAC332-D30C-496A-9E55-9D6D4C3B7AB5}"/>
              </a:ext>
            </a:extLst>
          </p:cNvPr>
          <p:cNvGrpSpPr/>
          <p:nvPr/>
        </p:nvGrpSpPr>
        <p:grpSpPr>
          <a:xfrm>
            <a:off x="1324385" y="3803807"/>
            <a:ext cx="4803373" cy="2479351"/>
            <a:chOff x="1520355" y="1957252"/>
            <a:chExt cx="6262510" cy="3380468"/>
          </a:xfrm>
        </p:grpSpPr>
        <p:grpSp>
          <p:nvGrpSpPr>
            <p:cNvPr id="53" name="Group 79">
              <a:extLst>
                <a:ext uri="{FF2B5EF4-FFF2-40B4-BE49-F238E27FC236}">
                  <a16:creationId xmlns:a16="http://schemas.microsoft.com/office/drawing/2014/main" id="{0F89E293-08B9-444B-B1F6-9BA3029370F6}"/>
                </a:ext>
              </a:extLst>
            </p:cNvPr>
            <p:cNvGrpSpPr>
              <a:grpSpLocks/>
            </p:cNvGrpSpPr>
            <p:nvPr/>
          </p:nvGrpSpPr>
          <p:grpSpPr bwMode="auto">
            <a:xfrm>
              <a:off x="1520355" y="1957252"/>
              <a:ext cx="3934440" cy="3380468"/>
              <a:chOff x="842" y="1196"/>
              <a:chExt cx="2769" cy="2332"/>
            </a:xfrm>
          </p:grpSpPr>
          <p:sp>
            <p:nvSpPr>
              <p:cNvPr id="85" name="Oval 37">
                <a:extLst>
                  <a:ext uri="{FF2B5EF4-FFF2-40B4-BE49-F238E27FC236}">
                    <a16:creationId xmlns:a16="http://schemas.microsoft.com/office/drawing/2014/main" id="{C5804C5A-1F53-4B33-8228-39E0156F53D1}"/>
                  </a:ext>
                </a:extLst>
              </p:cNvPr>
              <p:cNvSpPr>
                <a:spLocks noChangeArrowheads="1"/>
              </p:cNvSpPr>
              <p:nvPr/>
            </p:nvSpPr>
            <p:spPr bwMode="auto">
              <a:xfrm>
                <a:off x="1508" y="1444"/>
                <a:ext cx="2103" cy="2084"/>
              </a:xfrm>
              <a:prstGeom prst="ellipse">
                <a:avLst/>
              </a:prstGeom>
              <a:solidFill>
                <a:srgbClr val="FFFF99"/>
              </a:solidFill>
              <a:ln w="9525">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86" name="Text Box 73">
                <a:extLst>
                  <a:ext uri="{FF2B5EF4-FFF2-40B4-BE49-F238E27FC236}">
                    <a16:creationId xmlns:a16="http://schemas.microsoft.com/office/drawing/2014/main" id="{750A4D89-2466-44EE-AFA4-6C6663F6F4DC}"/>
                  </a:ext>
                </a:extLst>
              </p:cNvPr>
              <p:cNvSpPr txBox="1">
                <a:spLocks noChangeArrowheads="1"/>
              </p:cNvSpPr>
              <p:nvPr/>
            </p:nvSpPr>
            <p:spPr bwMode="auto">
              <a:xfrm>
                <a:off x="842" y="1196"/>
                <a:ext cx="1286"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597" dirty="0">
                    <a:solidFill>
                      <a:srgbClr val="333399"/>
                    </a:solidFill>
                    <a:latin typeface="Arial" panose="020B0604020202020204" pitchFamily="34" charset="0"/>
                    <a:ea typeface="黑体" panose="02010609060101010101" pitchFamily="49" charset="-122"/>
                  </a:rPr>
                  <a:t>B </a:t>
                </a:r>
                <a:r>
                  <a:rPr kumimoji="1" lang="zh-CN" altLang="en-US" sz="1597" dirty="0">
                    <a:solidFill>
                      <a:srgbClr val="333399"/>
                    </a:solidFill>
                    <a:latin typeface="Arial" panose="020B0604020202020204" pitchFamily="34" charset="0"/>
                    <a:ea typeface="黑体" panose="02010609060101010101" pitchFamily="49" charset="-122"/>
                  </a:rPr>
                  <a:t>的作用范围</a:t>
                </a:r>
              </a:p>
            </p:txBody>
          </p:sp>
          <p:sp>
            <p:nvSpPr>
              <p:cNvPr id="87" name="Line 76">
                <a:extLst>
                  <a:ext uri="{FF2B5EF4-FFF2-40B4-BE49-F238E27FC236}">
                    <a16:creationId xmlns:a16="http://schemas.microsoft.com/office/drawing/2014/main" id="{ABEE79AF-F6C1-4DBA-9BA6-DDA6E1F525B0}"/>
                  </a:ext>
                </a:extLst>
              </p:cNvPr>
              <p:cNvSpPr>
                <a:spLocks noChangeShapeType="1"/>
              </p:cNvSpPr>
              <p:nvPr/>
            </p:nvSpPr>
            <p:spPr bwMode="auto">
              <a:xfrm rot="10800000" flipH="1" flipV="1">
                <a:off x="1442" y="1495"/>
                <a:ext cx="213" cy="438"/>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sp>
          <p:nvSpPr>
            <p:cNvPr id="54" name="Freeform 18">
              <a:extLst>
                <a:ext uri="{FF2B5EF4-FFF2-40B4-BE49-F238E27FC236}">
                  <a16:creationId xmlns:a16="http://schemas.microsoft.com/office/drawing/2014/main" id="{C4973EA9-0777-49BB-A876-4327A485C842}"/>
                </a:ext>
              </a:extLst>
            </p:cNvPr>
            <p:cNvSpPr>
              <a:spLocks/>
            </p:cNvSpPr>
            <p:nvPr/>
          </p:nvSpPr>
          <p:spPr bwMode="auto">
            <a:xfrm>
              <a:off x="3895968" y="2651760"/>
              <a:ext cx="117638" cy="658138"/>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grpSp>
          <p:nvGrpSpPr>
            <p:cNvPr id="55" name="Group 80">
              <a:extLst>
                <a:ext uri="{FF2B5EF4-FFF2-40B4-BE49-F238E27FC236}">
                  <a16:creationId xmlns:a16="http://schemas.microsoft.com/office/drawing/2014/main" id="{15F5E05C-A9FF-4545-9682-B11AB9F868FD}"/>
                </a:ext>
              </a:extLst>
            </p:cNvPr>
            <p:cNvGrpSpPr>
              <a:grpSpLocks/>
            </p:cNvGrpSpPr>
            <p:nvPr/>
          </p:nvGrpSpPr>
          <p:grpSpPr bwMode="auto">
            <a:xfrm>
              <a:off x="3774939" y="1957262"/>
              <a:ext cx="4007926" cy="3371770"/>
              <a:chOff x="2338" y="1202"/>
              <a:chExt cx="2800" cy="2326"/>
            </a:xfrm>
          </p:grpSpPr>
          <p:sp>
            <p:nvSpPr>
              <p:cNvPr id="82" name="Oval 38">
                <a:extLst>
                  <a:ext uri="{FF2B5EF4-FFF2-40B4-BE49-F238E27FC236}">
                    <a16:creationId xmlns:a16="http://schemas.microsoft.com/office/drawing/2014/main" id="{1F5C5D57-D5EE-44CD-9869-EFDA56A511F3}"/>
                  </a:ext>
                </a:extLst>
              </p:cNvPr>
              <p:cNvSpPr>
                <a:spLocks noChangeArrowheads="1"/>
              </p:cNvSpPr>
              <p:nvPr/>
            </p:nvSpPr>
            <p:spPr bwMode="auto">
              <a:xfrm>
                <a:off x="2338" y="1444"/>
                <a:ext cx="2102" cy="2084"/>
              </a:xfrm>
              <a:prstGeom prst="ellipse">
                <a:avLst/>
              </a:prstGeom>
              <a:solidFill>
                <a:srgbClr val="CCECFF">
                  <a:alpha val="48000"/>
                </a:srgbClr>
              </a:solidFill>
              <a:ln w="9525">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83" name="Text Box 74">
                <a:extLst>
                  <a:ext uri="{FF2B5EF4-FFF2-40B4-BE49-F238E27FC236}">
                    <a16:creationId xmlns:a16="http://schemas.microsoft.com/office/drawing/2014/main" id="{9D1702AA-5EAF-4EE4-9894-804720E24C03}"/>
                  </a:ext>
                </a:extLst>
              </p:cNvPr>
              <p:cNvSpPr txBox="1">
                <a:spLocks noChangeArrowheads="1"/>
              </p:cNvSpPr>
              <p:nvPr/>
            </p:nvSpPr>
            <p:spPr bwMode="auto">
              <a:xfrm>
                <a:off x="3851" y="1202"/>
                <a:ext cx="1287"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597" dirty="0">
                    <a:solidFill>
                      <a:srgbClr val="333399"/>
                    </a:solidFill>
                    <a:latin typeface="Arial" panose="020B0604020202020204" pitchFamily="34" charset="0"/>
                    <a:ea typeface="黑体" panose="02010609060101010101" pitchFamily="49" charset="-122"/>
                  </a:rPr>
                  <a:t>C </a:t>
                </a:r>
                <a:r>
                  <a:rPr kumimoji="1" lang="zh-CN" altLang="en-US" sz="1597" dirty="0">
                    <a:solidFill>
                      <a:srgbClr val="333399"/>
                    </a:solidFill>
                    <a:latin typeface="Arial" panose="020B0604020202020204" pitchFamily="34" charset="0"/>
                    <a:ea typeface="黑体" panose="02010609060101010101" pitchFamily="49" charset="-122"/>
                  </a:rPr>
                  <a:t>的作用范围</a:t>
                </a:r>
              </a:p>
            </p:txBody>
          </p:sp>
          <p:sp>
            <p:nvSpPr>
              <p:cNvPr id="84" name="Line 75">
                <a:extLst>
                  <a:ext uri="{FF2B5EF4-FFF2-40B4-BE49-F238E27FC236}">
                    <a16:creationId xmlns:a16="http://schemas.microsoft.com/office/drawing/2014/main" id="{729320DC-1C98-42F7-B064-299CF79DCA81}"/>
                  </a:ext>
                </a:extLst>
              </p:cNvPr>
              <p:cNvSpPr>
                <a:spLocks noChangeShapeType="1"/>
              </p:cNvSpPr>
              <p:nvPr/>
            </p:nvSpPr>
            <p:spPr bwMode="auto">
              <a:xfrm rot="10800000" flipV="1">
                <a:off x="4286" y="1501"/>
                <a:ext cx="282" cy="478"/>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sp>
          <p:nvSpPr>
            <p:cNvPr id="56" name="Freeform 19">
              <a:extLst>
                <a:ext uri="{FF2B5EF4-FFF2-40B4-BE49-F238E27FC236}">
                  <a16:creationId xmlns:a16="http://schemas.microsoft.com/office/drawing/2014/main" id="{3C8AE64C-608B-4A81-9A75-10DCB7CF1F96}"/>
                </a:ext>
              </a:extLst>
            </p:cNvPr>
            <p:cNvSpPr>
              <a:spLocks/>
            </p:cNvSpPr>
            <p:nvPr/>
          </p:nvSpPr>
          <p:spPr bwMode="auto">
            <a:xfrm rot="16200000">
              <a:off x="3136884" y="3547559"/>
              <a:ext cx="117638" cy="666086"/>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57" name="Freeform 20">
              <a:extLst>
                <a:ext uri="{FF2B5EF4-FFF2-40B4-BE49-F238E27FC236}">
                  <a16:creationId xmlns:a16="http://schemas.microsoft.com/office/drawing/2014/main" id="{39FA50F1-0D45-42B6-9142-6B6A713D3C96}"/>
                </a:ext>
              </a:extLst>
            </p:cNvPr>
            <p:cNvSpPr>
              <a:spLocks/>
            </p:cNvSpPr>
            <p:nvPr/>
          </p:nvSpPr>
          <p:spPr bwMode="auto">
            <a:xfrm rot="13441223">
              <a:off x="3293470" y="4025265"/>
              <a:ext cx="117638" cy="658138"/>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58" name="Freeform 21">
              <a:extLst>
                <a:ext uri="{FF2B5EF4-FFF2-40B4-BE49-F238E27FC236}">
                  <a16:creationId xmlns:a16="http://schemas.microsoft.com/office/drawing/2014/main" id="{4B795A72-7E82-45CF-A0F4-701E7B925A06}"/>
                </a:ext>
              </a:extLst>
            </p:cNvPr>
            <p:cNvSpPr>
              <a:spLocks/>
            </p:cNvSpPr>
            <p:nvPr/>
          </p:nvSpPr>
          <p:spPr bwMode="auto">
            <a:xfrm rot="19320450">
              <a:off x="3293470" y="2848884"/>
              <a:ext cx="117638" cy="658138"/>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59" name="Freeform 22">
              <a:extLst>
                <a:ext uri="{FF2B5EF4-FFF2-40B4-BE49-F238E27FC236}">
                  <a16:creationId xmlns:a16="http://schemas.microsoft.com/office/drawing/2014/main" id="{2B6EBAB0-4D2F-4B0C-8B91-63D094E076F4}"/>
                </a:ext>
              </a:extLst>
            </p:cNvPr>
            <p:cNvSpPr>
              <a:spLocks/>
            </p:cNvSpPr>
            <p:nvPr/>
          </p:nvSpPr>
          <p:spPr bwMode="auto">
            <a:xfrm rot="5400000">
              <a:off x="4650642" y="3520534"/>
              <a:ext cx="116048" cy="667676"/>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60" name="Freeform 23">
              <a:extLst>
                <a:ext uri="{FF2B5EF4-FFF2-40B4-BE49-F238E27FC236}">
                  <a16:creationId xmlns:a16="http://schemas.microsoft.com/office/drawing/2014/main" id="{CD443E9F-188A-4CDB-9BC3-79E46B80464A}"/>
                </a:ext>
              </a:extLst>
            </p:cNvPr>
            <p:cNvSpPr>
              <a:spLocks/>
            </p:cNvSpPr>
            <p:nvPr/>
          </p:nvSpPr>
          <p:spPr bwMode="auto">
            <a:xfrm flipH="1" flipV="1">
              <a:off x="3922993" y="4327309"/>
              <a:ext cx="117638" cy="658138"/>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61" name="Freeform 24">
              <a:extLst>
                <a:ext uri="{FF2B5EF4-FFF2-40B4-BE49-F238E27FC236}">
                  <a16:creationId xmlns:a16="http://schemas.microsoft.com/office/drawing/2014/main" id="{ADDDB094-7860-4807-BF4B-39B9EF5138AD}"/>
                </a:ext>
              </a:extLst>
            </p:cNvPr>
            <p:cNvSpPr>
              <a:spLocks/>
            </p:cNvSpPr>
            <p:nvPr/>
          </p:nvSpPr>
          <p:spPr bwMode="auto">
            <a:xfrm rot="7750291">
              <a:off x="4538209" y="3963267"/>
              <a:ext cx="117638" cy="664497"/>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sp>
          <p:nvSpPr>
            <p:cNvPr id="62" name="Freeform 25">
              <a:extLst>
                <a:ext uri="{FF2B5EF4-FFF2-40B4-BE49-F238E27FC236}">
                  <a16:creationId xmlns:a16="http://schemas.microsoft.com/office/drawing/2014/main" id="{DC6EAD75-B8CC-4344-A049-B585858EDD6D}"/>
                </a:ext>
              </a:extLst>
            </p:cNvPr>
            <p:cNvSpPr>
              <a:spLocks/>
            </p:cNvSpPr>
            <p:nvPr/>
          </p:nvSpPr>
          <p:spPr bwMode="auto">
            <a:xfrm rot="3574206">
              <a:off x="4520722" y="2875909"/>
              <a:ext cx="117638" cy="667676"/>
            </a:xfrm>
            <a:custGeom>
              <a:avLst/>
              <a:gdLst>
                <a:gd name="T0" fmla="*/ 4 w 52"/>
                <a:gd name="T1" fmla="*/ 0 h 296"/>
                <a:gd name="T2" fmla="*/ 0 w 52"/>
                <a:gd name="T3" fmla="*/ 192 h 296"/>
                <a:gd name="T4" fmla="*/ 52 w 52"/>
                <a:gd name="T5" fmla="*/ 160 h 296"/>
                <a:gd name="T6" fmla="*/ 52 w 52"/>
                <a:gd name="T7" fmla="*/ 296 h 296"/>
              </a:gdLst>
              <a:ahLst/>
              <a:cxnLst>
                <a:cxn ang="0">
                  <a:pos x="T0" y="T1"/>
                </a:cxn>
                <a:cxn ang="0">
                  <a:pos x="T2" y="T3"/>
                </a:cxn>
                <a:cxn ang="0">
                  <a:pos x="T4" y="T5"/>
                </a:cxn>
                <a:cxn ang="0">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500"/>
            </a:p>
          </p:txBody>
        </p:sp>
        <p:grpSp>
          <p:nvGrpSpPr>
            <p:cNvPr id="63" name="Group 45">
              <a:extLst>
                <a:ext uri="{FF2B5EF4-FFF2-40B4-BE49-F238E27FC236}">
                  <a16:creationId xmlns:a16="http://schemas.microsoft.com/office/drawing/2014/main" id="{DCB2D945-1F6D-420B-927C-9ECBC5BF61DC}"/>
                </a:ext>
              </a:extLst>
            </p:cNvPr>
            <p:cNvGrpSpPr>
              <a:grpSpLocks/>
            </p:cNvGrpSpPr>
            <p:nvPr/>
          </p:nvGrpSpPr>
          <p:grpSpPr bwMode="auto">
            <a:xfrm>
              <a:off x="2451659" y="3500662"/>
              <a:ext cx="464194" cy="521423"/>
              <a:chOff x="2352" y="2061"/>
              <a:chExt cx="246" cy="237"/>
            </a:xfrm>
          </p:grpSpPr>
          <p:pic>
            <p:nvPicPr>
              <p:cNvPr id="80" name="Picture 46" descr="notebook">
                <a:extLst>
                  <a:ext uri="{FF2B5EF4-FFF2-40B4-BE49-F238E27FC236}">
                    <a16:creationId xmlns:a16="http://schemas.microsoft.com/office/drawing/2014/main" id="{DBE5659B-CFDE-4B24-A07A-1F60D4691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81" name="Line 47">
                <a:extLst>
                  <a:ext uri="{FF2B5EF4-FFF2-40B4-BE49-F238E27FC236}">
                    <a16:creationId xmlns:a16="http://schemas.microsoft.com/office/drawing/2014/main" id="{144E1918-C12D-4E18-9B9E-DA9B871ECA9D}"/>
                  </a:ext>
                </a:extLst>
              </p:cNvPr>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sp>
          <p:nvSpPr>
            <p:cNvPr id="64" name="Text Box 59">
              <a:extLst>
                <a:ext uri="{FF2B5EF4-FFF2-40B4-BE49-F238E27FC236}">
                  <a16:creationId xmlns:a16="http://schemas.microsoft.com/office/drawing/2014/main" id="{AD3D6A66-046C-4115-9544-8D39DDF8D116}"/>
                </a:ext>
              </a:extLst>
            </p:cNvPr>
            <p:cNvSpPr txBox="1">
              <a:spLocks noChangeArrowheads="1"/>
            </p:cNvSpPr>
            <p:nvPr/>
          </p:nvSpPr>
          <p:spPr bwMode="auto">
            <a:xfrm>
              <a:off x="2483614" y="3924123"/>
              <a:ext cx="432239" cy="460748"/>
            </a:xfrm>
            <a:prstGeom prst="rect">
              <a:avLst/>
            </a:prstGeom>
            <a:noFill/>
          </p:spPr>
          <p:txBody>
            <a:bodyPr wrap="square" rtlCol="0">
              <a:spAutoFit/>
            </a:bodyPr>
            <a:lstStyle>
              <a:defPPr>
                <a:defRPr lang="en-US"/>
              </a:defPPr>
              <a:lvl1pPr>
                <a:defRPr sz="1600" b="1">
                  <a:solidFill>
                    <a:srgbClr val="C00000"/>
                  </a:solidFill>
                </a:defRPr>
              </a:lvl1pPr>
            </a:lstStyle>
            <a:p>
              <a:r>
                <a:rPr lang="en-US" altLang="zh-CN" sz="1597" dirty="0"/>
                <a:t>A</a:t>
              </a:r>
            </a:p>
          </p:txBody>
        </p:sp>
        <p:grpSp>
          <p:nvGrpSpPr>
            <p:cNvPr id="65" name="Group 60">
              <a:extLst>
                <a:ext uri="{FF2B5EF4-FFF2-40B4-BE49-F238E27FC236}">
                  <a16:creationId xmlns:a16="http://schemas.microsoft.com/office/drawing/2014/main" id="{2A00C5AA-19B2-400C-A344-52666C786C16}"/>
                </a:ext>
              </a:extLst>
            </p:cNvPr>
            <p:cNvGrpSpPr>
              <a:grpSpLocks/>
            </p:cNvGrpSpPr>
            <p:nvPr/>
          </p:nvGrpSpPr>
          <p:grpSpPr bwMode="auto">
            <a:xfrm>
              <a:off x="6391052" y="3500662"/>
              <a:ext cx="461014" cy="521423"/>
              <a:chOff x="2352" y="2061"/>
              <a:chExt cx="246" cy="237"/>
            </a:xfrm>
          </p:grpSpPr>
          <p:pic>
            <p:nvPicPr>
              <p:cNvPr id="78" name="Picture 61" descr="notebook">
                <a:extLst>
                  <a:ext uri="{FF2B5EF4-FFF2-40B4-BE49-F238E27FC236}">
                    <a16:creationId xmlns:a16="http://schemas.microsoft.com/office/drawing/2014/main" id="{9A967AAB-FE2E-499C-93EE-C8F715327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79" name="Line 62">
                <a:extLst>
                  <a:ext uri="{FF2B5EF4-FFF2-40B4-BE49-F238E27FC236}">
                    <a16:creationId xmlns:a16="http://schemas.microsoft.com/office/drawing/2014/main" id="{77802052-201D-4494-86C2-EEFCF2633973}"/>
                  </a:ext>
                </a:extLst>
              </p:cNvPr>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sp>
          <p:nvSpPr>
            <p:cNvPr id="66" name="Text Box 63">
              <a:extLst>
                <a:ext uri="{FF2B5EF4-FFF2-40B4-BE49-F238E27FC236}">
                  <a16:creationId xmlns:a16="http://schemas.microsoft.com/office/drawing/2014/main" id="{908F200B-860A-4034-A96D-7F003968C1F1}"/>
                </a:ext>
              </a:extLst>
            </p:cNvPr>
            <p:cNvSpPr txBox="1">
              <a:spLocks noChangeArrowheads="1"/>
            </p:cNvSpPr>
            <p:nvPr/>
          </p:nvSpPr>
          <p:spPr bwMode="auto">
            <a:xfrm>
              <a:off x="6474262" y="3912396"/>
              <a:ext cx="432239" cy="460748"/>
            </a:xfrm>
            <a:prstGeom prst="rect">
              <a:avLst/>
            </a:prstGeom>
            <a:noFill/>
          </p:spPr>
          <p:txBody>
            <a:bodyPr wrap="square" rtlCol="0">
              <a:spAutoFit/>
            </a:bodyPr>
            <a:lstStyle>
              <a:defPPr>
                <a:defRPr lang="en-US"/>
              </a:defPPr>
              <a:lvl1pPr>
                <a:defRPr sz="1600" b="1">
                  <a:solidFill>
                    <a:srgbClr val="C00000"/>
                  </a:solidFill>
                </a:defRPr>
              </a:lvl1pPr>
            </a:lstStyle>
            <a:p>
              <a:r>
                <a:rPr lang="en-US" altLang="zh-CN" sz="1597" dirty="0"/>
                <a:t>D</a:t>
              </a:r>
            </a:p>
          </p:txBody>
        </p:sp>
        <p:grpSp>
          <p:nvGrpSpPr>
            <p:cNvPr id="67" name="Group 64">
              <a:extLst>
                <a:ext uri="{FF2B5EF4-FFF2-40B4-BE49-F238E27FC236}">
                  <a16:creationId xmlns:a16="http://schemas.microsoft.com/office/drawing/2014/main" id="{EE71DE7A-EA18-44C1-A07F-98F6E93A1501}"/>
                </a:ext>
              </a:extLst>
            </p:cNvPr>
            <p:cNvGrpSpPr>
              <a:grpSpLocks/>
            </p:cNvGrpSpPr>
            <p:nvPr/>
          </p:nvGrpSpPr>
          <p:grpSpPr bwMode="auto">
            <a:xfrm>
              <a:off x="5022900" y="3500662"/>
              <a:ext cx="464194" cy="521423"/>
              <a:chOff x="2352" y="2061"/>
              <a:chExt cx="246" cy="237"/>
            </a:xfrm>
          </p:grpSpPr>
          <p:pic>
            <p:nvPicPr>
              <p:cNvPr id="76" name="Picture 65" descr="notebook">
                <a:extLst>
                  <a:ext uri="{FF2B5EF4-FFF2-40B4-BE49-F238E27FC236}">
                    <a16:creationId xmlns:a16="http://schemas.microsoft.com/office/drawing/2014/main" id="{ADF4DC39-96BF-4BBE-9ED4-1C3182D59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77" name="Line 66">
                <a:extLst>
                  <a:ext uri="{FF2B5EF4-FFF2-40B4-BE49-F238E27FC236}">
                    <a16:creationId xmlns:a16="http://schemas.microsoft.com/office/drawing/2014/main" id="{00E73F58-62A9-41DC-8F00-9489DABAC62C}"/>
                  </a:ext>
                </a:extLst>
              </p:cNvPr>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grpSp>
          <p:nvGrpSpPr>
            <p:cNvPr id="68" name="Group 68">
              <a:extLst>
                <a:ext uri="{FF2B5EF4-FFF2-40B4-BE49-F238E27FC236}">
                  <a16:creationId xmlns:a16="http://schemas.microsoft.com/office/drawing/2014/main" id="{25F31605-BA06-4AA6-8651-658E402EBE68}"/>
                </a:ext>
              </a:extLst>
            </p:cNvPr>
            <p:cNvGrpSpPr>
              <a:grpSpLocks/>
            </p:cNvGrpSpPr>
            <p:nvPr/>
          </p:nvGrpSpPr>
          <p:grpSpPr bwMode="auto">
            <a:xfrm>
              <a:off x="3739897" y="3512732"/>
              <a:ext cx="464194" cy="521423"/>
              <a:chOff x="2376" y="2061"/>
              <a:chExt cx="246" cy="237"/>
            </a:xfrm>
          </p:grpSpPr>
          <p:pic>
            <p:nvPicPr>
              <p:cNvPr id="74" name="Picture 69" descr="notebook">
                <a:extLst>
                  <a:ext uri="{FF2B5EF4-FFF2-40B4-BE49-F238E27FC236}">
                    <a16:creationId xmlns:a16="http://schemas.microsoft.com/office/drawing/2014/main" id="{10A31D6F-49A9-4AA5-8ACF-A588AE6EB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89" t="32260" r="1389" b="4477"/>
              <a:stretch>
                <a:fillRect/>
              </a:stretch>
            </p:blipFill>
            <p:spPr bwMode="auto">
              <a:xfrm>
                <a:off x="2376"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75" name="Line 70">
                <a:extLst>
                  <a:ext uri="{FF2B5EF4-FFF2-40B4-BE49-F238E27FC236}">
                    <a16:creationId xmlns:a16="http://schemas.microsoft.com/office/drawing/2014/main" id="{E5439086-B5F2-442B-91DB-65B96C82DAC7}"/>
                  </a:ext>
                </a:extLst>
              </p:cNvPr>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grpSp>
        <p:grpSp>
          <p:nvGrpSpPr>
            <p:cNvPr id="69" name="Group 84">
              <a:extLst>
                <a:ext uri="{FF2B5EF4-FFF2-40B4-BE49-F238E27FC236}">
                  <a16:creationId xmlns:a16="http://schemas.microsoft.com/office/drawing/2014/main" id="{63018EFB-4007-4B81-81BC-EFC4D2207ECC}"/>
                </a:ext>
              </a:extLst>
            </p:cNvPr>
            <p:cNvGrpSpPr>
              <a:grpSpLocks/>
            </p:cNvGrpSpPr>
            <p:nvPr/>
          </p:nvGrpSpPr>
          <p:grpSpPr bwMode="auto">
            <a:xfrm>
              <a:off x="5363675" y="3295594"/>
              <a:ext cx="1027378" cy="526193"/>
              <a:chOff x="3485" y="2114"/>
              <a:chExt cx="616" cy="331"/>
            </a:xfrm>
          </p:grpSpPr>
          <p:sp>
            <p:nvSpPr>
              <p:cNvPr id="72" name="Line 39">
                <a:extLst>
                  <a:ext uri="{FF2B5EF4-FFF2-40B4-BE49-F238E27FC236}">
                    <a16:creationId xmlns:a16="http://schemas.microsoft.com/office/drawing/2014/main" id="{3C551DC7-8E33-4233-93F0-476860F214F0}"/>
                  </a:ext>
                </a:extLst>
              </p:cNvPr>
              <p:cNvSpPr>
                <a:spLocks noChangeShapeType="1"/>
              </p:cNvSpPr>
              <p:nvPr/>
            </p:nvSpPr>
            <p:spPr bwMode="auto">
              <a:xfrm>
                <a:off x="3559" y="2445"/>
                <a:ext cx="542" cy="0"/>
              </a:xfrm>
              <a:prstGeom prst="line">
                <a:avLst/>
              </a:prstGeom>
              <a:noFill/>
              <a:ln w="38100">
                <a:solidFill>
                  <a:srgbClr val="FF0000"/>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500"/>
              </a:p>
            </p:txBody>
          </p:sp>
          <p:sp>
            <p:nvSpPr>
              <p:cNvPr id="73" name="Text Box 72">
                <a:extLst>
                  <a:ext uri="{FF2B5EF4-FFF2-40B4-BE49-F238E27FC236}">
                    <a16:creationId xmlns:a16="http://schemas.microsoft.com/office/drawing/2014/main" id="{56F58299-9252-4D7A-8596-740BEA1A0E8E}"/>
                  </a:ext>
                </a:extLst>
              </p:cNvPr>
              <p:cNvSpPr txBox="1">
                <a:spLocks noChangeArrowheads="1"/>
              </p:cNvSpPr>
              <p:nvPr/>
            </p:nvSpPr>
            <p:spPr bwMode="auto">
              <a:xfrm>
                <a:off x="3485" y="2114"/>
                <a:ext cx="404"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797"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p>
            </p:txBody>
          </p:sp>
        </p:grpSp>
        <p:sp>
          <p:nvSpPr>
            <p:cNvPr id="70" name="文本框 69">
              <a:extLst>
                <a:ext uri="{FF2B5EF4-FFF2-40B4-BE49-F238E27FC236}">
                  <a16:creationId xmlns:a16="http://schemas.microsoft.com/office/drawing/2014/main" id="{18F63D08-1FDE-418A-B8BA-2C1BD415F8F7}"/>
                </a:ext>
              </a:extLst>
            </p:cNvPr>
            <p:cNvSpPr txBox="1"/>
            <p:nvPr/>
          </p:nvSpPr>
          <p:spPr>
            <a:xfrm>
              <a:off x="3672675" y="3912396"/>
              <a:ext cx="631246" cy="460748"/>
            </a:xfrm>
            <a:prstGeom prst="rect">
              <a:avLst/>
            </a:prstGeom>
            <a:noFill/>
          </p:spPr>
          <p:txBody>
            <a:bodyPr wrap="square" rtlCol="0">
              <a:spAutoFit/>
            </a:bodyPr>
            <a:lstStyle/>
            <a:p>
              <a:r>
                <a:rPr lang="en-US" altLang="zh-CN" sz="1597" b="1" dirty="0">
                  <a:solidFill>
                    <a:srgbClr val="C00000"/>
                  </a:solidFill>
                </a:rPr>
                <a:t>B</a:t>
              </a:r>
              <a:endParaRPr lang="zh-CN" altLang="en-US" sz="1597" b="1" dirty="0">
                <a:solidFill>
                  <a:srgbClr val="C00000"/>
                </a:solidFill>
              </a:endParaRPr>
            </a:p>
          </p:txBody>
        </p:sp>
        <p:sp>
          <p:nvSpPr>
            <p:cNvPr id="71" name="文本框 70">
              <a:extLst>
                <a:ext uri="{FF2B5EF4-FFF2-40B4-BE49-F238E27FC236}">
                  <a16:creationId xmlns:a16="http://schemas.microsoft.com/office/drawing/2014/main" id="{7A22DBB1-8B51-4874-A208-BFDD3B3D45BC}"/>
                </a:ext>
              </a:extLst>
            </p:cNvPr>
            <p:cNvSpPr txBox="1"/>
            <p:nvPr/>
          </p:nvSpPr>
          <p:spPr>
            <a:xfrm>
              <a:off x="4934450" y="3939291"/>
              <a:ext cx="631246" cy="460138"/>
            </a:xfrm>
            <a:prstGeom prst="rect">
              <a:avLst/>
            </a:prstGeom>
            <a:noFill/>
          </p:spPr>
          <p:txBody>
            <a:bodyPr wrap="square" rtlCol="0">
              <a:spAutoFit/>
            </a:bodyPr>
            <a:lstStyle>
              <a:defPPr>
                <a:defRPr lang="en-US"/>
              </a:defPPr>
              <a:lvl1pPr>
                <a:defRPr sz="1600" b="1">
                  <a:solidFill>
                    <a:srgbClr val="C00000"/>
                  </a:solidFill>
                </a:defRPr>
              </a:lvl1pPr>
            </a:lstStyle>
            <a:p>
              <a:r>
                <a:rPr lang="en-US" altLang="zh-CN" sz="1597" dirty="0"/>
                <a:t>C</a:t>
              </a:r>
              <a:endParaRPr lang="zh-CN" altLang="en-US" sz="1597" dirty="0"/>
            </a:p>
          </p:txBody>
        </p:sp>
      </p:grpSp>
      <p:pic>
        <p:nvPicPr>
          <p:cNvPr id="88" name="图片 87">
            <a:extLst>
              <a:ext uri="{FF2B5EF4-FFF2-40B4-BE49-F238E27FC236}">
                <a16:creationId xmlns:a16="http://schemas.microsoft.com/office/drawing/2014/main" id="{7387179F-DD44-4975-9C27-6BB31A8C0E42}"/>
              </a:ext>
            </a:extLst>
          </p:cNvPr>
          <p:cNvPicPr>
            <a:picLocks noChangeAspect="1"/>
          </p:cNvPicPr>
          <p:nvPr/>
        </p:nvPicPr>
        <p:blipFill>
          <a:blip r:embed="rId4"/>
          <a:stretch>
            <a:fillRect/>
          </a:stretch>
        </p:blipFill>
        <p:spPr>
          <a:xfrm>
            <a:off x="6427934" y="3892489"/>
            <a:ext cx="4572588" cy="2414072"/>
          </a:xfrm>
          <a:prstGeom prst="rect">
            <a:avLst/>
          </a:prstGeom>
        </p:spPr>
      </p:pic>
      <p:sp>
        <p:nvSpPr>
          <p:cNvPr id="42" name="文本框 41">
            <a:extLst>
              <a:ext uri="{FF2B5EF4-FFF2-40B4-BE49-F238E27FC236}">
                <a16:creationId xmlns:a16="http://schemas.microsoft.com/office/drawing/2014/main" id="{F5CC33D3-E71D-410B-8EFB-51D4A2FB9AF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43" name="灯片编号占位符 3">
            <a:extLst>
              <a:ext uri="{FF2B5EF4-FFF2-40B4-BE49-F238E27FC236}">
                <a16:creationId xmlns:a16="http://schemas.microsoft.com/office/drawing/2014/main" id="{00619378-1504-8749-BFA0-009BE96BA938}"/>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148</a:t>
            </a:fld>
            <a:endParaRPr kumimoji="1" lang="zh-CN" altLang="en-US" dirty="0"/>
          </a:p>
        </p:txBody>
      </p:sp>
    </p:spTree>
    <p:extLst>
      <p:ext uri="{BB962C8B-B14F-4D97-AF65-F5344CB8AC3E}">
        <p14:creationId xmlns:p14="http://schemas.microsoft.com/office/powerpoint/2010/main" val="34893917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kumimoji="1" lang="en-US" altLang="zh-CN" sz="2600" dirty="0"/>
              <a:t>CSMA/CA</a:t>
            </a:r>
            <a:r>
              <a:rPr kumimoji="1" lang="zh-CN" altLang="en-US" sz="2600" dirty="0"/>
              <a:t>（</a:t>
            </a:r>
            <a:r>
              <a:rPr kumimoji="1" lang="en-US" altLang="zh-CN" sz="2600" dirty="0"/>
              <a:t>Carrier Sense Multiple Access with Collision Avoid</a:t>
            </a:r>
            <a:r>
              <a:rPr kumimoji="1" lang="zh-CN" altLang="en-US" sz="2600" dirty="0"/>
              <a:t>）</a:t>
            </a:r>
          </a:p>
          <a:p>
            <a:pPr marL="817563" lvl="1" indent="-360363">
              <a:spcBef>
                <a:spcPts val="1200"/>
              </a:spcBef>
            </a:pPr>
            <a:r>
              <a:rPr kumimoji="1" lang="zh-CN" altLang="en-US" sz="2300" dirty="0"/>
              <a:t>当信道空闲时间大于</a:t>
            </a:r>
            <a:r>
              <a:rPr kumimoji="1" lang="en-US" altLang="zh-CN" sz="2300" dirty="0"/>
              <a:t>IFS</a:t>
            </a:r>
            <a:r>
              <a:rPr kumimoji="1" lang="zh-CN" altLang="en-US" sz="2300" dirty="0"/>
              <a:t>（帧间隙），立即传输</a:t>
            </a:r>
          </a:p>
          <a:p>
            <a:pPr marL="817563" lvl="1" indent="-360363">
              <a:spcBef>
                <a:spcPts val="1200"/>
              </a:spcBef>
            </a:pPr>
            <a:r>
              <a:rPr kumimoji="1" lang="zh-CN" altLang="en-US" sz="2300" dirty="0"/>
              <a:t>当信道忙时，延迟直到当前传输结束</a:t>
            </a:r>
            <a:r>
              <a:rPr kumimoji="1" lang="en-US" altLang="zh-CN" sz="2300" dirty="0"/>
              <a:t>+IFS</a:t>
            </a:r>
            <a:r>
              <a:rPr kumimoji="1" lang="zh-CN" altLang="en-US" sz="2300" dirty="0"/>
              <a:t>时间</a:t>
            </a:r>
          </a:p>
          <a:p>
            <a:pPr marL="817563" lvl="1" indent="-360363">
              <a:spcBef>
                <a:spcPts val="1200"/>
              </a:spcBef>
            </a:pPr>
            <a:r>
              <a:rPr kumimoji="1" lang="zh-CN" altLang="en-US" sz="2300" dirty="0"/>
              <a:t>开始随机退后过程</a:t>
            </a:r>
          </a:p>
          <a:p>
            <a:pPr marL="1274763" lvl="2" indent="-360363">
              <a:spcBef>
                <a:spcPts val="1200"/>
              </a:spcBef>
            </a:pPr>
            <a:r>
              <a:rPr kumimoji="1" lang="zh-CN" altLang="en-US" sz="1900" dirty="0"/>
              <a:t>从（</a:t>
            </a:r>
            <a:r>
              <a:rPr kumimoji="1" lang="en-US" altLang="zh-CN" sz="1900" dirty="0"/>
              <a:t>0</a:t>
            </a:r>
            <a:r>
              <a:rPr kumimoji="1" lang="zh-CN" altLang="en-US" sz="1900" dirty="0"/>
              <a:t>，</a:t>
            </a:r>
            <a:r>
              <a:rPr kumimoji="1" lang="en-US" altLang="zh-CN" sz="1900" dirty="0" err="1"/>
              <a:t>CWindow</a:t>
            </a:r>
            <a:r>
              <a:rPr kumimoji="1" lang="zh-CN" altLang="en-US" sz="1900" dirty="0"/>
              <a:t>）中选择一个随机数作为退后计数器（</a:t>
            </a:r>
            <a:r>
              <a:rPr kumimoji="1" lang="en-US" altLang="zh-CN" sz="1900" dirty="0" err="1"/>
              <a:t>backoff</a:t>
            </a:r>
            <a:r>
              <a:rPr kumimoji="1" lang="en-US" altLang="zh-CN" sz="1900" dirty="0"/>
              <a:t> counter</a:t>
            </a:r>
            <a:r>
              <a:rPr kumimoji="1" lang="zh-CN" altLang="en-US" sz="1900" dirty="0"/>
              <a:t>）</a:t>
            </a:r>
          </a:p>
          <a:p>
            <a:pPr marL="1274763" lvl="2" indent="-360363">
              <a:spcBef>
                <a:spcPts val="1200"/>
              </a:spcBef>
            </a:pPr>
            <a:r>
              <a:rPr kumimoji="1" lang="zh-CN" altLang="en-US" sz="1900" dirty="0"/>
              <a:t>通过侦听确定每个时间槽是否活动</a:t>
            </a:r>
          </a:p>
          <a:p>
            <a:pPr marL="1274763" lvl="2" indent="-360363">
              <a:spcBef>
                <a:spcPts val="1200"/>
              </a:spcBef>
            </a:pPr>
            <a:r>
              <a:rPr kumimoji="1" lang="zh-CN" altLang="en-US" sz="1900" dirty="0"/>
              <a:t>如果没有活动，则减少退后时间</a:t>
            </a:r>
          </a:p>
          <a:p>
            <a:pPr marL="817563" lvl="1" indent="-360363">
              <a:spcBef>
                <a:spcPts val="1200"/>
              </a:spcBef>
            </a:pPr>
            <a:r>
              <a:rPr kumimoji="1" lang="zh-CN" altLang="en-US" sz="2300" dirty="0">
                <a:solidFill>
                  <a:srgbClr val="C00000"/>
                </a:solidFill>
              </a:rPr>
              <a:t>退后过程中如果信道忙，则挂起退后过程（</a:t>
            </a:r>
            <a:r>
              <a:rPr kumimoji="1" lang="zh-CN" altLang="en-US" sz="2300" dirty="0">
                <a:solidFill>
                  <a:srgbClr val="7030A0"/>
                </a:solidFill>
              </a:rPr>
              <a:t>解决站点之间的公平问题</a:t>
            </a:r>
            <a:r>
              <a:rPr kumimoji="1" lang="zh-CN" altLang="en-US" sz="2300" dirty="0">
                <a:solidFill>
                  <a:srgbClr val="C00000"/>
                </a:solidFill>
              </a:rPr>
              <a:t>）</a:t>
            </a:r>
          </a:p>
          <a:p>
            <a:pPr marL="817563" lvl="1" indent="-360363">
              <a:spcBef>
                <a:spcPts val="1200"/>
              </a:spcBef>
            </a:pPr>
            <a:r>
              <a:rPr kumimoji="1" lang="zh-CN" altLang="en-US" sz="2300" dirty="0"/>
              <a:t>在当前帧传输结束后恢复退后过程</a:t>
            </a:r>
          </a:p>
        </p:txBody>
      </p:sp>
      <p:sp>
        <p:nvSpPr>
          <p:cNvPr id="41" name="矩形 40">
            <a:extLst>
              <a:ext uri="{FF2B5EF4-FFF2-40B4-BE49-F238E27FC236}">
                <a16:creationId xmlns:a16="http://schemas.microsoft.com/office/drawing/2014/main" id="{142752E6-086B-4A45-9404-D4970F6A99A6}"/>
              </a:ext>
            </a:extLst>
          </p:cNvPr>
          <p:cNvSpPr/>
          <p:nvPr/>
        </p:nvSpPr>
        <p:spPr>
          <a:xfrm>
            <a:off x="2365492" y="6036018"/>
            <a:ext cx="8573581" cy="456856"/>
          </a:xfrm>
          <a:prstGeom prst="rect">
            <a:avLst/>
          </a:prstGeom>
          <a:solidFill>
            <a:schemeClr val="accent5">
              <a:lumMod val="20000"/>
              <a:lumOff val="80000"/>
            </a:schemeClr>
          </a:solidFill>
          <a:ln>
            <a:solidFill>
              <a:srgbClr val="C00000"/>
            </a:solidFill>
          </a:ln>
        </p:spPr>
        <p:txBody>
          <a:bodyPr wrap="square">
            <a:spAutoFit/>
          </a:bodyPr>
          <a:lstStyle/>
          <a:p>
            <a:pPr marL="356545" indent="-356545" algn="ctr">
              <a:lnSpc>
                <a:spcPts val="2995"/>
              </a:lnSpc>
            </a:pPr>
            <a:r>
              <a:rPr lang="zh-CN" altLang="en-US" sz="2200" kern="0" dirty="0">
                <a:latin typeface="微软雅黑" panose="020B0503020204020204" pitchFamily="34" charset="-122"/>
                <a:ea typeface="微软雅黑" panose="020B0503020204020204" pitchFamily="34" charset="-122"/>
              </a:rPr>
              <a:t>使用退后过程延迟发送的目的：避免多个站点同时传输引起的冲突</a:t>
            </a:r>
            <a:endParaRPr lang="en-US" altLang="zh-CN" sz="2200" kern="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81FB51E-1550-43CA-B168-9342E3839B68}"/>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7" name="灯片编号占位符 3">
            <a:extLst>
              <a:ext uri="{FF2B5EF4-FFF2-40B4-BE49-F238E27FC236}">
                <a16:creationId xmlns:a16="http://schemas.microsoft.com/office/drawing/2014/main" id="{6B341CAE-A433-8D49-8EC8-079EBF0E72EE}"/>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149</a:t>
            </a:fld>
            <a:endParaRPr kumimoji="1" lang="zh-CN" altLang="en-US" dirty="0"/>
          </a:p>
        </p:txBody>
      </p:sp>
    </p:spTree>
    <p:extLst>
      <p:ext uri="{BB962C8B-B14F-4D97-AF65-F5344CB8AC3E}">
        <p14:creationId xmlns:p14="http://schemas.microsoft.com/office/powerpoint/2010/main" val="3715365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845592"/>
          </a:xfrm>
        </p:spPr>
        <p:txBody>
          <a:bodyPr>
            <a:normAutofit/>
          </a:bodyPr>
          <a:lstStyle/>
          <a:p>
            <a:pPr>
              <a:lnSpc>
                <a:spcPct val="130000"/>
              </a:lnSpc>
            </a:pPr>
            <a:r>
              <a:rPr kumimoji="1" lang="en-US" altLang="zh-CN" dirty="0"/>
              <a:t>4.1 </a:t>
            </a:r>
            <a:r>
              <a:rPr kumimoji="1" lang="zh-CN" altLang="en-US" dirty="0"/>
              <a:t>信道分配问题 （</a:t>
            </a:r>
            <a:r>
              <a:rPr kumimoji="1" lang="en-US" altLang="zh-CN" dirty="0"/>
              <a:t>P4</a:t>
            </a:r>
            <a:r>
              <a:rPr kumimoji="1" lang="zh-CN" altLang="en-US" dirty="0"/>
              <a:t>）</a:t>
            </a:r>
            <a:endParaRPr kumimoji="1" lang="en-US" altLang="zh-CN" dirty="0"/>
          </a:p>
          <a:p>
            <a:pPr>
              <a:lnSpc>
                <a:spcPct val="130000"/>
              </a:lnSpc>
            </a:pPr>
            <a:r>
              <a:rPr kumimoji="1" lang="en-US" altLang="zh-CN" dirty="0">
                <a:solidFill>
                  <a:srgbClr val="C00000"/>
                </a:solidFill>
              </a:rPr>
              <a:t>4.2 </a:t>
            </a:r>
            <a:r>
              <a:rPr kumimoji="1" lang="zh-CN" altLang="en-US" dirty="0">
                <a:solidFill>
                  <a:srgbClr val="C00000"/>
                </a:solidFill>
              </a:rPr>
              <a:t>多路访问协议 （</a:t>
            </a:r>
            <a:r>
              <a:rPr kumimoji="1" lang="en-US" altLang="zh-CN" dirty="0">
                <a:solidFill>
                  <a:srgbClr val="C00000"/>
                </a:solidFill>
              </a:rPr>
              <a:t>P11</a:t>
            </a:r>
            <a:r>
              <a:rPr kumimoji="1" lang="zh-CN" altLang="en-US" dirty="0">
                <a:solidFill>
                  <a:srgbClr val="C00000"/>
                </a:solidFill>
              </a:rPr>
              <a:t>）</a:t>
            </a:r>
            <a:endParaRPr kumimoji="1" lang="en-US" altLang="zh-CN" dirty="0">
              <a:solidFill>
                <a:srgbClr val="C00000"/>
              </a:solidFill>
            </a:endParaRPr>
          </a:p>
          <a:p>
            <a:pPr>
              <a:lnSpc>
                <a:spcPct val="130000"/>
              </a:lnSpc>
            </a:pPr>
            <a:r>
              <a:rPr kumimoji="1" lang="en-US" altLang="zh-CN" dirty="0"/>
              <a:t>4.3 </a:t>
            </a:r>
            <a:r>
              <a:rPr kumimoji="1" lang="zh-CN" altLang="en-US" dirty="0"/>
              <a:t>以太网 （</a:t>
            </a:r>
            <a:r>
              <a:rPr kumimoji="1" lang="en-US" altLang="zh-CN" dirty="0"/>
              <a:t>P44</a:t>
            </a:r>
            <a:r>
              <a:rPr kumimoji="1" lang="zh-CN" altLang="en-US" dirty="0"/>
              <a:t>）</a:t>
            </a:r>
            <a:endParaRPr kumimoji="1" lang="en-US" altLang="zh-CN" dirty="0"/>
          </a:p>
          <a:p>
            <a:pPr>
              <a:lnSpc>
                <a:spcPct val="130000"/>
              </a:lnSpc>
            </a:pPr>
            <a:r>
              <a:rPr kumimoji="1" lang="en-US" altLang="zh-CN" dirty="0"/>
              <a:t>4.4 </a:t>
            </a:r>
            <a:r>
              <a:rPr kumimoji="1" lang="zh-CN" altLang="en-US" dirty="0"/>
              <a:t>数据链路层交换（</a:t>
            </a:r>
            <a:r>
              <a:rPr kumimoji="1" lang="en-US" altLang="zh-CN" dirty="0"/>
              <a:t>P73</a:t>
            </a:r>
            <a:r>
              <a:rPr kumimoji="1" lang="zh-CN" altLang="en-US" dirty="0"/>
              <a:t>）</a:t>
            </a:r>
            <a:endParaRPr kumimoji="1" lang="en-US" altLang="zh-CN" dirty="0"/>
          </a:p>
          <a:p>
            <a:pPr>
              <a:lnSpc>
                <a:spcPct val="130000"/>
              </a:lnSpc>
            </a:pPr>
            <a:r>
              <a:rPr kumimoji="1" lang="en-US" altLang="zh-CN" dirty="0"/>
              <a:t>4.5 </a:t>
            </a:r>
            <a:r>
              <a:rPr kumimoji="1" lang="zh-CN" altLang="en-US" dirty="0"/>
              <a:t>无线局域网（</a:t>
            </a:r>
            <a:r>
              <a:rPr kumimoji="1" lang="en-US" altLang="zh-CN" dirty="0"/>
              <a:t>P133</a:t>
            </a:r>
            <a:r>
              <a:rPr kumimoji="1" lang="zh-CN" altLang="en-US" dirty="0"/>
              <a:t>）</a:t>
            </a:r>
          </a:p>
        </p:txBody>
      </p:sp>
      <p:sp>
        <p:nvSpPr>
          <p:cNvPr id="10" name="灯片编号占位符 9">
            <a:extLst>
              <a:ext uri="{FF2B5EF4-FFF2-40B4-BE49-F238E27FC236}">
                <a16:creationId xmlns:a16="http://schemas.microsoft.com/office/drawing/2014/main" id="{81955D56-458B-2941-A60C-A60B6824D7F3}"/>
              </a:ext>
            </a:extLst>
          </p:cNvPr>
          <p:cNvSpPr>
            <a:spLocks noGrp="1"/>
          </p:cNvSpPr>
          <p:nvPr>
            <p:ph type="sldNum" sz="quarter" idx="12"/>
          </p:nvPr>
        </p:nvSpPr>
        <p:spPr/>
        <p:txBody>
          <a:bodyPr/>
          <a:lstStyle/>
          <a:p>
            <a:fld id="{8D4D1E41-7A09-AB4A-A4E1-09765ADA2698}" type="slidenum">
              <a:rPr kumimoji="1" lang="zh-CN" altLang="en-US" smtClean="0"/>
              <a:t>15</a:t>
            </a:fld>
            <a:endParaRPr kumimoji="1" lang="zh-CN" altLang="en-US" dirty="0"/>
          </a:p>
        </p:txBody>
      </p:sp>
      <p:sp>
        <p:nvSpPr>
          <p:cNvPr id="7" name="矩形标注 6">
            <a:extLst>
              <a:ext uri="{FF2B5EF4-FFF2-40B4-BE49-F238E27FC236}">
                <a16:creationId xmlns:a16="http://schemas.microsoft.com/office/drawing/2014/main" id="{DDA88367-9ACE-45B8-BF0F-B69D7C46F136}"/>
              </a:ext>
            </a:extLst>
          </p:cNvPr>
          <p:cNvSpPr/>
          <p:nvPr/>
        </p:nvSpPr>
        <p:spPr>
          <a:xfrm>
            <a:off x="7502491" y="2180475"/>
            <a:ext cx="3167968" cy="2148185"/>
          </a:xfrm>
          <a:prstGeom prst="wedgeRectCallout">
            <a:avLst>
              <a:gd name="adj1" fmla="val -90514"/>
              <a:gd name="adj2" fmla="val -3499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600" b="1" dirty="0">
                <a:solidFill>
                  <a:schemeClr val="tx1"/>
                </a:solidFill>
              </a:rPr>
              <a:t>1. </a:t>
            </a:r>
            <a:r>
              <a:rPr lang="zh-CN" altLang="en-US" sz="2600" b="1" dirty="0">
                <a:solidFill>
                  <a:schemeClr val="tx1"/>
                </a:solidFill>
              </a:rPr>
              <a:t>多路访问协议</a:t>
            </a:r>
            <a:endParaRPr lang="en-US" altLang="zh-CN" sz="2600" b="1" dirty="0">
              <a:solidFill>
                <a:schemeClr val="tx1"/>
              </a:solidFill>
            </a:endParaRPr>
          </a:p>
          <a:p>
            <a:pPr>
              <a:lnSpc>
                <a:spcPct val="150000"/>
              </a:lnSpc>
            </a:pPr>
            <a:r>
              <a:rPr lang="en-US" altLang="zh-CN" sz="2400" b="1" dirty="0">
                <a:solidFill>
                  <a:schemeClr val="tx1"/>
                </a:solidFill>
              </a:rPr>
              <a:t>2. </a:t>
            </a:r>
            <a:r>
              <a:rPr lang="zh-CN" altLang="en-US" sz="2400" b="1" dirty="0">
                <a:solidFill>
                  <a:schemeClr val="tx1"/>
                </a:solidFill>
              </a:rPr>
              <a:t>受控访问协议</a:t>
            </a:r>
            <a:endParaRPr lang="en-US" altLang="zh-CN" sz="2400" b="1" dirty="0">
              <a:solidFill>
                <a:schemeClr val="tx1"/>
              </a:solidFill>
            </a:endParaRPr>
          </a:p>
          <a:p>
            <a:pPr>
              <a:lnSpc>
                <a:spcPct val="150000"/>
              </a:lnSpc>
            </a:pPr>
            <a:r>
              <a:rPr lang="en-US" altLang="zh-CN" sz="2600" b="1" dirty="0">
                <a:solidFill>
                  <a:schemeClr val="tx1"/>
                </a:solidFill>
              </a:rPr>
              <a:t>3. </a:t>
            </a:r>
            <a:r>
              <a:rPr lang="zh-CN" altLang="en-US" sz="2600" b="1" dirty="0">
                <a:solidFill>
                  <a:schemeClr val="tx1"/>
                </a:solidFill>
              </a:rPr>
              <a:t>有限竞争协议</a:t>
            </a:r>
          </a:p>
        </p:txBody>
      </p:sp>
    </p:spTree>
    <p:extLst>
      <p:ext uri="{BB962C8B-B14F-4D97-AF65-F5344CB8AC3E}">
        <p14:creationId xmlns:p14="http://schemas.microsoft.com/office/powerpoint/2010/main" val="13271515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lang="en-US" altLang="zh-CN" kern="0" dirty="0">
                <a:ea typeface="宋体" charset="-122"/>
              </a:rPr>
              <a:t>CSMA/CA</a:t>
            </a:r>
            <a:r>
              <a:rPr lang="zh-CN" altLang="en-US" kern="0" dirty="0">
                <a:ea typeface="宋体" charset="-122"/>
              </a:rPr>
              <a:t>发送流程</a:t>
            </a:r>
            <a:endParaRPr lang="en-US" altLang="zh-CN" kern="0" dirty="0">
              <a:ea typeface="宋体" charset="-122"/>
            </a:endParaRPr>
          </a:p>
          <a:p>
            <a:pPr marL="817563" lvl="1" indent="-360363">
              <a:spcBef>
                <a:spcPts val="1200"/>
              </a:spcBef>
            </a:pPr>
            <a:endParaRPr kumimoji="1" lang="zh-CN" altLang="en-US" sz="2300" dirty="0"/>
          </a:p>
        </p:txBody>
      </p:sp>
      <p:grpSp>
        <p:nvGrpSpPr>
          <p:cNvPr id="5" name="组合 4">
            <a:extLst>
              <a:ext uri="{FF2B5EF4-FFF2-40B4-BE49-F238E27FC236}">
                <a16:creationId xmlns:a16="http://schemas.microsoft.com/office/drawing/2014/main" id="{6D069BD8-974C-41BE-9AFE-874A89E94D4C}"/>
              </a:ext>
            </a:extLst>
          </p:cNvPr>
          <p:cNvGrpSpPr/>
          <p:nvPr/>
        </p:nvGrpSpPr>
        <p:grpSpPr>
          <a:xfrm>
            <a:off x="2430381" y="2197765"/>
            <a:ext cx="7280541" cy="4220369"/>
            <a:chOff x="2430381" y="1920321"/>
            <a:chExt cx="7280541" cy="4220369"/>
          </a:xfrm>
        </p:grpSpPr>
        <p:sp>
          <p:nvSpPr>
            <p:cNvPr id="6" name="矩形 5">
              <a:extLst>
                <a:ext uri="{FF2B5EF4-FFF2-40B4-BE49-F238E27FC236}">
                  <a16:creationId xmlns:a16="http://schemas.microsoft.com/office/drawing/2014/main" id="{28BA3679-1341-4670-96C1-8E31CE8F3513}"/>
                </a:ext>
              </a:extLst>
            </p:cNvPr>
            <p:cNvSpPr/>
            <p:nvPr/>
          </p:nvSpPr>
          <p:spPr>
            <a:xfrm>
              <a:off x="3353320" y="1920321"/>
              <a:ext cx="1437445" cy="422329"/>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7" dirty="0">
                  <a:solidFill>
                    <a:schemeClr val="tx1"/>
                  </a:solidFill>
                  <a:latin typeface="微软雅黑" pitchFamily="34" charset="-122"/>
                  <a:ea typeface="微软雅黑" pitchFamily="34" charset="-122"/>
                </a:rPr>
                <a:t>等待传输</a:t>
              </a:r>
              <a:endParaRPr lang="zh-CN" altLang="en-US" sz="1797" dirty="0">
                <a:solidFill>
                  <a:schemeClr val="tx1"/>
                </a:solidFill>
                <a:latin typeface="微软雅黑" pitchFamily="34" charset="-122"/>
                <a:ea typeface="微软雅黑" pitchFamily="34" charset="-122"/>
              </a:endParaRPr>
            </a:p>
          </p:txBody>
        </p:sp>
        <p:sp>
          <p:nvSpPr>
            <p:cNvPr id="7" name="菱形 6">
              <a:extLst>
                <a:ext uri="{FF2B5EF4-FFF2-40B4-BE49-F238E27FC236}">
                  <a16:creationId xmlns:a16="http://schemas.microsoft.com/office/drawing/2014/main" id="{DCB5BDD7-0C7C-4077-B213-69C46E48357F}"/>
                </a:ext>
              </a:extLst>
            </p:cNvPr>
            <p:cNvSpPr/>
            <p:nvPr/>
          </p:nvSpPr>
          <p:spPr>
            <a:xfrm>
              <a:off x="2992736" y="3337421"/>
              <a:ext cx="2155483" cy="470658"/>
            </a:xfrm>
            <a:prstGeom prst="diamond">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97" dirty="0">
                  <a:solidFill>
                    <a:schemeClr val="tx1"/>
                  </a:solidFill>
                  <a:latin typeface="微软雅黑" pitchFamily="34" charset="-122"/>
                  <a:ea typeface="微软雅黑" pitchFamily="34" charset="-122"/>
                </a:rPr>
                <a:t>信道空闲？</a:t>
              </a:r>
            </a:p>
          </p:txBody>
        </p:sp>
        <p:sp>
          <p:nvSpPr>
            <p:cNvPr id="8" name="矩形 7">
              <a:extLst>
                <a:ext uri="{FF2B5EF4-FFF2-40B4-BE49-F238E27FC236}">
                  <a16:creationId xmlns:a16="http://schemas.microsoft.com/office/drawing/2014/main" id="{C727EBA9-E57A-4411-AE20-A8D090BFF2DA}"/>
                </a:ext>
              </a:extLst>
            </p:cNvPr>
            <p:cNvSpPr/>
            <p:nvPr/>
          </p:nvSpPr>
          <p:spPr>
            <a:xfrm>
              <a:off x="3522546" y="4118142"/>
              <a:ext cx="1101367" cy="481374"/>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7">
                  <a:solidFill>
                    <a:schemeClr val="tx1"/>
                  </a:solidFill>
                  <a:latin typeface="微软雅黑" pitchFamily="34" charset="-122"/>
                  <a:ea typeface="微软雅黑" pitchFamily="34" charset="-122"/>
                </a:rPr>
                <a:t>等</a:t>
              </a:r>
              <a:r>
                <a:rPr lang="en-US" altLang="zh-CN" sz="1397" dirty="0">
                  <a:solidFill>
                    <a:schemeClr val="tx1"/>
                  </a:solidFill>
                  <a:latin typeface="微软雅黑" pitchFamily="34" charset="-122"/>
                  <a:ea typeface="微软雅黑" pitchFamily="34" charset="-122"/>
                </a:rPr>
                <a:t>IFS</a:t>
              </a:r>
              <a:endParaRPr lang="zh-CN" altLang="en-US" sz="1397" dirty="0">
                <a:solidFill>
                  <a:schemeClr val="tx1"/>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EDB2FA78-85C4-4E78-A08A-73441ACBF356}"/>
                </a:ext>
              </a:extLst>
            </p:cNvPr>
            <p:cNvSpPr/>
            <p:nvPr/>
          </p:nvSpPr>
          <p:spPr>
            <a:xfrm>
              <a:off x="4948027" y="5709887"/>
              <a:ext cx="1437445" cy="375636"/>
            </a:xfrm>
            <a:prstGeom prst="rect">
              <a:avLst/>
            </a:prstGeom>
            <a:solidFill>
              <a:srgbClr val="F6BF6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7" dirty="0">
                  <a:solidFill>
                    <a:schemeClr val="tx1"/>
                  </a:solidFill>
                  <a:latin typeface="微软雅黑" pitchFamily="34" charset="-122"/>
                  <a:ea typeface="微软雅黑" pitchFamily="34" charset="-122"/>
                </a:rPr>
                <a:t>二进制指数退后</a:t>
              </a:r>
            </a:p>
          </p:txBody>
        </p:sp>
        <p:sp>
          <p:nvSpPr>
            <p:cNvPr id="10" name="矩形 9">
              <a:extLst>
                <a:ext uri="{FF2B5EF4-FFF2-40B4-BE49-F238E27FC236}">
                  <a16:creationId xmlns:a16="http://schemas.microsoft.com/office/drawing/2014/main" id="{AFCC1B59-00DB-45D7-BF30-3A38DA2BF108}"/>
                </a:ext>
              </a:extLst>
            </p:cNvPr>
            <p:cNvSpPr/>
            <p:nvPr/>
          </p:nvSpPr>
          <p:spPr>
            <a:xfrm>
              <a:off x="3055664" y="2618195"/>
              <a:ext cx="2029829" cy="447971"/>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7" dirty="0">
                  <a:solidFill>
                    <a:schemeClr val="tx1"/>
                  </a:solidFill>
                  <a:latin typeface="微软雅黑" pitchFamily="34" charset="-122"/>
                  <a:ea typeface="微软雅黑" pitchFamily="34" charset="-122"/>
                </a:rPr>
                <a:t>载波侦听，检测信道</a:t>
              </a:r>
            </a:p>
          </p:txBody>
        </p:sp>
        <p:cxnSp>
          <p:nvCxnSpPr>
            <p:cNvPr id="11" name="直接箭头连接符 10">
              <a:extLst>
                <a:ext uri="{FF2B5EF4-FFF2-40B4-BE49-F238E27FC236}">
                  <a16:creationId xmlns:a16="http://schemas.microsoft.com/office/drawing/2014/main" id="{52F3B341-712D-4808-AC20-C11C15699D76}"/>
                </a:ext>
              </a:extLst>
            </p:cNvPr>
            <p:cNvCxnSpPr>
              <a:cxnSpLocks/>
              <a:stCxn id="16" idx="2"/>
              <a:endCxn id="27" idx="0"/>
            </p:cNvCxnSpPr>
            <p:nvPr/>
          </p:nvCxnSpPr>
          <p:spPr>
            <a:xfrm>
              <a:off x="8240967" y="4611247"/>
              <a:ext cx="1" cy="28334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0D121F3-C24C-4764-99EA-33F8BCE9889B}"/>
                </a:ext>
              </a:extLst>
            </p:cNvPr>
            <p:cNvCxnSpPr>
              <a:cxnSpLocks/>
              <a:stCxn id="23" idx="2"/>
              <a:endCxn id="25" idx="0"/>
            </p:cNvCxnSpPr>
            <p:nvPr/>
          </p:nvCxnSpPr>
          <p:spPr>
            <a:xfrm flipH="1">
              <a:off x="6115461" y="4594475"/>
              <a:ext cx="2798" cy="33515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A87E432-2FB6-4F3D-A862-F984CB4D6145}"/>
                </a:ext>
              </a:extLst>
            </p:cNvPr>
            <p:cNvCxnSpPr>
              <a:cxnSpLocks/>
              <a:stCxn id="7" idx="2"/>
              <a:endCxn id="8" idx="0"/>
            </p:cNvCxnSpPr>
            <p:nvPr/>
          </p:nvCxnSpPr>
          <p:spPr>
            <a:xfrm>
              <a:off x="4070478" y="3808079"/>
              <a:ext cx="2752" cy="31006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509D5A4-1A87-468F-AF0F-568B1307D19E}"/>
                </a:ext>
              </a:extLst>
            </p:cNvPr>
            <p:cNvCxnSpPr>
              <a:cxnSpLocks/>
              <a:stCxn id="10" idx="2"/>
              <a:endCxn id="7" idx="0"/>
            </p:cNvCxnSpPr>
            <p:nvPr/>
          </p:nvCxnSpPr>
          <p:spPr>
            <a:xfrm flipH="1">
              <a:off x="4070478" y="3066166"/>
              <a:ext cx="101" cy="2712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9EDB51A-F023-48A5-8978-4A3412D3017E}"/>
                </a:ext>
              </a:extLst>
            </p:cNvPr>
            <p:cNvCxnSpPr>
              <a:cxnSpLocks/>
              <a:stCxn id="6" idx="2"/>
              <a:endCxn id="10" idx="0"/>
            </p:cNvCxnSpPr>
            <p:nvPr/>
          </p:nvCxnSpPr>
          <p:spPr>
            <a:xfrm flipH="1">
              <a:off x="4070579" y="2342650"/>
              <a:ext cx="1463" cy="27554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4BF8108-2EB8-464D-A74A-5BB43F9124F8}"/>
                </a:ext>
              </a:extLst>
            </p:cNvPr>
            <p:cNvSpPr/>
            <p:nvPr/>
          </p:nvSpPr>
          <p:spPr>
            <a:xfrm>
              <a:off x="7728035" y="4096785"/>
              <a:ext cx="1025864" cy="514462"/>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7" dirty="0">
                  <a:solidFill>
                    <a:schemeClr val="tx1"/>
                  </a:solidFill>
                  <a:latin typeface="微软雅黑" pitchFamily="34" charset="-122"/>
                  <a:ea typeface="微软雅黑" pitchFamily="34" charset="-122"/>
                </a:rPr>
                <a:t>等待直到传输结束</a:t>
              </a:r>
              <a:endParaRPr lang="en-US" altLang="zh-CN" sz="1397" dirty="0">
                <a:solidFill>
                  <a:schemeClr val="tx1"/>
                </a:solidFill>
                <a:latin typeface="微软雅黑" pitchFamily="34" charset="-122"/>
                <a:ea typeface="微软雅黑" pitchFamily="34" charset="-122"/>
              </a:endParaRPr>
            </a:p>
          </p:txBody>
        </p:sp>
        <p:cxnSp>
          <p:nvCxnSpPr>
            <p:cNvPr id="17" name="直接箭头连接符 16">
              <a:extLst>
                <a:ext uri="{FF2B5EF4-FFF2-40B4-BE49-F238E27FC236}">
                  <a16:creationId xmlns:a16="http://schemas.microsoft.com/office/drawing/2014/main" id="{7DA5CBEC-4DDB-4AF6-A841-A7C8A22E9F36}"/>
                </a:ext>
              </a:extLst>
            </p:cNvPr>
            <p:cNvCxnSpPr>
              <a:cxnSpLocks/>
              <a:stCxn id="25" idx="1"/>
            </p:cNvCxnSpPr>
            <p:nvPr/>
          </p:nvCxnSpPr>
          <p:spPr>
            <a:xfrm flipH="1" flipV="1">
              <a:off x="2430381" y="5091632"/>
              <a:ext cx="2966358" cy="2581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B70DCB3-5A31-4EC4-B380-1971C33A0CCB}"/>
                </a:ext>
              </a:extLst>
            </p:cNvPr>
            <p:cNvCxnSpPr>
              <a:cxnSpLocks/>
              <a:stCxn id="23" idx="3"/>
              <a:endCxn id="16" idx="1"/>
            </p:cNvCxnSpPr>
            <p:nvPr/>
          </p:nvCxnSpPr>
          <p:spPr>
            <a:xfrm flipV="1">
              <a:off x="7378736" y="4354016"/>
              <a:ext cx="349299" cy="1043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肘形连接符 108">
              <a:extLst>
                <a:ext uri="{FF2B5EF4-FFF2-40B4-BE49-F238E27FC236}">
                  <a16:creationId xmlns:a16="http://schemas.microsoft.com/office/drawing/2014/main" id="{351EC310-D73B-41A6-9526-A7B8D2EC054F}"/>
                </a:ext>
              </a:extLst>
            </p:cNvPr>
            <p:cNvCxnSpPr>
              <a:cxnSpLocks/>
              <a:stCxn id="7" idx="3"/>
              <a:endCxn id="16" idx="0"/>
            </p:cNvCxnSpPr>
            <p:nvPr/>
          </p:nvCxnSpPr>
          <p:spPr>
            <a:xfrm>
              <a:off x="5148219" y="3572750"/>
              <a:ext cx="3092748" cy="524035"/>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09">
              <a:extLst>
                <a:ext uri="{FF2B5EF4-FFF2-40B4-BE49-F238E27FC236}">
                  <a16:creationId xmlns:a16="http://schemas.microsoft.com/office/drawing/2014/main" id="{7B7456FD-9A0E-46AA-852F-E7ABD8E43D51}"/>
                </a:ext>
              </a:extLst>
            </p:cNvPr>
            <p:cNvSpPr txBox="1"/>
            <p:nvPr/>
          </p:nvSpPr>
          <p:spPr>
            <a:xfrm>
              <a:off x="5079582" y="3281891"/>
              <a:ext cx="309838" cy="276487"/>
            </a:xfrm>
            <a:prstGeom prst="rect">
              <a:avLst/>
            </a:prstGeom>
            <a:noFill/>
            <a:ln w="9525">
              <a:noFill/>
            </a:ln>
          </p:spPr>
          <p:txBody>
            <a:bodyPr wrap="square" rtlCol="0">
              <a:spAutoFit/>
            </a:bodyPr>
            <a:lstStyle/>
            <a:p>
              <a:r>
                <a:rPr lang="zh-CN" altLang="en-US" sz="1198" dirty="0">
                  <a:latin typeface="微软雅黑" pitchFamily="34" charset="-122"/>
                  <a:ea typeface="微软雅黑" pitchFamily="34" charset="-122"/>
                </a:rPr>
                <a:t>否</a:t>
              </a:r>
            </a:p>
          </p:txBody>
        </p:sp>
        <p:sp>
          <p:nvSpPr>
            <p:cNvPr id="21" name="TextBox 111">
              <a:extLst>
                <a:ext uri="{FF2B5EF4-FFF2-40B4-BE49-F238E27FC236}">
                  <a16:creationId xmlns:a16="http://schemas.microsoft.com/office/drawing/2014/main" id="{D3248691-8C71-4C48-B6F4-E15F57DF7FB6}"/>
                </a:ext>
              </a:extLst>
            </p:cNvPr>
            <p:cNvSpPr txBox="1"/>
            <p:nvPr/>
          </p:nvSpPr>
          <p:spPr>
            <a:xfrm>
              <a:off x="6611390" y="5621219"/>
              <a:ext cx="313714" cy="276487"/>
            </a:xfrm>
            <a:prstGeom prst="rect">
              <a:avLst/>
            </a:prstGeom>
            <a:noFill/>
            <a:ln w="9525">
              <a:noFill/>
            </a:ln>
          </p:spPr>
          <p:txBody>
            <a:bodyPr wrap="square" rtlCol="0">
              <a:spAutoFit/>
            </a:bodyPr>
            <a:lstStyle/>
            <a:p>
              <a:r>
                <a:rPr lang="zh-CN" altLang="en-US" sz="1198" dirty="0">
                  <a:latin typeface="微软雅黑" pitchFamily="34" charset="-122"/>
                  <a:ea typeface="微软雅黑" pitchFamily="34" charset="-122"/>
                </a:rPr>
                <a:t>是</a:t>
              </a:r>
            </a:p>
          </p:txBody>
        </p:sp>
        <p:sp>
          <p:nvSpPr>
            <p:cNvPr id="22" name="TextBox 112">
              <a:extLst>
                <a:ext uri="{FF2B5EF4-FFF2-40B4-BE49-F238E27FC236}">
                  <a16:creationId xmlns:a16="http://schemas.microsoft.com/office/drawing/2014/main" id="{52C1CA73-47B5-4F70-94A2-8FAB1DDF5D40}"/>
                </a:ext>
              </a:extLst>
            </p:cNvPr>
            <p:cNvSpPr txBox="1"/>
            <p:nvPr/>
          </p:nvSpPr>
          <p:spPr>
            <a:xfrm>
              <a:off x="3761952" y="3793953"/>
              <a:ext cx="313714" cy="276487"/>
            </a:xfrm>
            <a:prstGeom prst="rect">
              <a:avLst/>
            </a:prstGeom>
            <a:noFill/>
            <a:ln w="9525">
              <a:noFill/>
            </a:ln>
          </p:spPr>
          <p:txBody>
            <a:bodyPr wrap="square" rtlCol="0">
              <a:spAutoFit/>
            </a:bodyPr>
            <a:lstStyle/>
            <a:p>
              <a:r>
                <a:rPr lang="zh-CN" altLang="en-US" sz="1198" dirty="0">
                  <a:latin typeface="微软雅黑" pitchFamily="34" charset="-122"/>
                  <a:ea typeface="微软雅黑" pitchFamily="34" charset="-122"/>
                </a:rPr>
                <a:t>是</a:t>
              </a:r>
            </a:p>
          </p:txBody>
        </p:sp>
        <p:sp>
          <p:nvSpPr>
            <p:cNvPr id="23" name="菱形 22">
              <a:extLst>
                <a:ext uri="{FF2B5EF4-FFF2-40B4-BE49-F238E27FC236}">
                  <a16:creationId xmlns:a16="http://schemas.microsoft.com/office/drawing/2014/main" id="{F834D5A9-50C2-42DE-8E71-1C27FEFC7B72}"/>
                </a:ext>
              </a:extLst>
            </p:cNvPr>
            <p:cNvSpPr/>
            <p:nvPr/>
          </p:nvSpPr>
          <p:spPr>
            <a:xfrm>
              <a:off x="4857781" y="4134427"/>
              <a:ext cx="2520955" cy="460048"/>
            </a:xfrm>
            <a:prstGeom prst="diamond">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97" dirty="0">
                  <a:solidFill>
                    <a:schemeClr val="tx1"/>
                  </a:solidFill>
                  <a:latin typeface="微软雅黑" pitchFamily="34" charset="-122"/>
                  <a:ea typeface="微软雅黑" pitchFamily="34" charset="-122"/>
                </a:rPr>
                <a:t>介质仍空闲？</a:t>
              </a:r>
            </a:p>
          </p:txBody>
        </p:sp>
        <p:cxnSp>
          <p:nvCxnSpPr>
            <p:cNvPr id="24" name="直接箭头连接符 23">
              <a:extLst>
                <a:ext uri="{FF2B5EF4-FFF2-40B4-BE49-F238E27FC236}">
                  <a16:creationId xmlns:a16="http://schemas.microsoft.com/office/drawing/2014/main" id="{221FC44B-55F7-4D7B-8AEA-BADB8B2D1034}"/>
                </a:ext>
              </a:extLst>
            </p:cNvPr>
            <p:cNvCxnSpPr>
              <a:cxnSpLocks/>
              <a:stCxn id="8" idx="3"/>
              <a:endCxn id="23" idx="1"/>
            </p:cNvCxnSpPr>
            <p:nvPr/>
          </p:nvCxnSpPr>
          <p:spPr>
            <a:xfrm>
              <a:off x="4623914" y="4358829"/>
              <a:ext cx="233868" cy="562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79C635C7-D4FE-4104-B997-201ED6C72A51}"/>
                </a:ext>
              </a:extLst>
            </p:cNvPr>
            <p:cNvSpPr/>
            <p:nvPr/>
          </p:nvSpPr>
          <p:spPr>
            <a:xfrm>
              <a:off x="5396738" y="4929626"/>
              <a:ext cx="1437445" cy="375636"/>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7" dirty="0">
                  <a:solidFill>
                    <a:schemeClr val="tx1"/>
                  </a:solidFill>
                  <a:latin typeface="微软雅黑" pitchFamily="34" charset="-122"/>
                  <a:ea typeface="微软雅黑" pitchFamily="34" charset="-122"/>
                </a:rPr>
                <a:t>传输帧</a:t>
              </a:r>
            </a:p>
          </p:txBody>
        </p:sp>
        <p:sp>
          <p:nvSpPr>
            <p:cNvPr id="26" name="TextBox 109">
              <a:extLst>
                <a:ext uri="{FF2B5EF4-FFF2-40B4-BE49-F238E27FC236}">
                  <a16:creationId xmlns:a16="http://schemas.microsoft.com/office/drawing/2014/main" id="{1547DBB8-81B4-4A35-8C92-4856749C447F}"/>
                </a:ext>
              </a:extLst>
            </p:cNvPr>
            <p:cNvSpPr txBox="1"/>
            <p:nvPr/>
          </p:nvSpPr>
          <p:spPr>
            <a:xfrm>
              <a:off x="7300219" y="4085153"/>
              <a:ext cx="287639" cy="276487"/>
            </a:xfrm>
            <a:prstGeom prst="rect">
              <a:avLst/>
            </a:prstGeom>
            <a:noFill/>
            <a:ln w="9525">
              <a:noFill/>
            </a:ln>
          </p:spPr>
          <p:txBody>
            <a:bodyPr wrap="square" rtlCol="0">
              <a:spAutoFit/>
            </a:bodyPr>
            <a:lstStyle/>
            <a:p>
              <a:r>
                <a:rPr lang="zh-CN" altLang="en-US" sz="1198" dirty="0">
                  <a:latin typeface="微软雅黑" pitchFamily="34" charset="-122"/>
                  <a:ea typeface="微软雅黑" pitchFamily="34" charset="-122"/>
                </a:rPr>
                <a:t>否</a:t>
              </a:r>
            </a:p>
          </p:txBody>
        </p:sp>
        <p:sp>
          <p:nvSpPr>
            <p:cNvPr id="27" name="矩形 26">
              <a:extLst>
                <a:ext uri="{FF2B5EF4-FFF2-40B4-BE49-F238E27FC236}">
                  <a16:creationId xmlns:a16="http://schemas.microsoft.com/office/drawing/2014/main" id="{2CDDD91E-943E-446D-90FD-D8E509709249}"/>
                </a:ext>
              </a:extLst>
            </p:cNvPr>
            <p:cNvSpPr/>
            <p:nvPr/>
          </p:nvSpPr>
          <p:spPr>
            <a:xfrm>
              <a:off x="7728036" y="4894594"/>
              <a:ext cx="1025864" cy="481374"/>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7" dirty="0">
                  <a:solidFill>
                    <a:schemeClr val="tx1"/>
                  </a:solidFill>
                  <a:latin typeface="微软雅黑" pitchFamily="34" charset="-122"/>
                  <a:ea typeface="微软雅黑" pitchFamily="34" charset="-122"/>
                </a:rPr>
                <a:t>等</a:t>
              </a:r>
              <a:r>
                <a:rPr lang="en-US" altLang="zh-CN" sz="1397" dirty="0">
                  <a:solidFill>
                    <a:schemeClr val="tx1"/>
                  </a:solidFill>
                  <a:latin typeface="微软雅黑" pitchFamily="34" charset="-122"/>
                  <a:ea typeface="微软雅黑" pitchFamily="34" charset="-122"/>
                </a:rPr>
                <a:t>IFS</a:t>
              </a:r>
              <a:endParaRPr lang="zh-CN" altLang="en-US" sz="1397" dirty="0">
                <a:solidFill>
                  <a:schemeClr val="tx1"/>
                </a:solidFill>
                <a:latin typeface="微软雅黑" pitchFamily="34" charset="-122"/>
                <a:ea typeface="微软雅黑" pitchFamily="34" charset="-122"/>
              </a:endParaRPr>
            </a:p>
          </p:txBody>
        </p:sp>
        <p:sp>
          <p:nvSpPr>
            <p:cNvPr id="28" name="菱形 27">
              <a:extLst>
                <a:ext uri="{FF2B5EF4-FFF2-40B4-BE49-F238E27FC236}">
                  <a16:creationId xmlns:a16="http://schemas.microsoft.com/office/drawing/2014/main" id="{18F28F32-1962-4268-94F1-CB11AC631054}"/>
                </a:ext>
              </a:extLst>
            </p:cNvPr>
            <p:cNvSpPr/>
            <p:nvPr/>
          </p:nvSpPr>
          <p:spPr>
            <a:xfrm>
              <a:off x="6941770" y="5659315"/>
              <a:ext cx="2598394" cy="481375"/>
            </a:xfrm>
            <a:prstGeom prst="diamond">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97" dirty="0">
                  <a:solidFill>
                    <a:schemeClr val="tx1"/>
                  </a:solidFill>
                  <a:latin typeface="微软雅黑" pitchFamily="34" charset="-122"/>
                  <a:ea typeface="微软雅黑" pitchFamily="34" charset="-122"/>
                </a:rPr>
                <a:t>介质仍空闲？</a:t>
              </a:r>
            </a:p>
          </p:txBody>
        </p:sp>
        <p:cxnSp>
          <p:nvCxnSpPr>
            <p:cNvPr id="29" name="直接箭头连接符 28">
              <a:extLst>
                <a:ext uri="{FF2B5EF4-FFF2-40B4-BE49-F238E27FC236}">
                  <a16:creationId xmlns:a16="http://schemas.microsoft.com/office/drawing/2014/main" id="{09B02958-3F1C-4729-AE23-02BDA0AB0898}"/>
                </a:ext>
              </a:extLst>
            </p:cNvPr>
            <p:cNvCxnSpPr>
              <a:cxnSpLocks/>
              <a:stCxn id="27" idx="2"/>
              <a:endCxn id="28" idx="0"/>
            </p:cNvCxnSpPr>
            <p:nvPr/>
          </p:nvCxnSpPr>
          <p:spPr>
            <a:xfrm flipH="1">
              <a:off x="8240967" y="5375968"/>
              <a:ext cx="1" cy="28334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0" name="肘形连接符 108">
              <a:extLst>
                <a:ext uri="{FF2B5EF4-FFF2-40B4-BE49-F238E27FC236}">
                  <a16:creationId xmlns:a16="http://schemas.microsoft.com/office/drawing/2014/main" id="{B9C414AF-515C-4525-8F46-3059848B514B}"/>
                </a:ext>
              </a:extLst>
            </p:cNvPr>
            <p:cNvCxnSpPr>
              <a:cxnSpLocks/>
              <a:stCxn id="28" idx="3"/>
              <a:endCxn id="16" idx="3"/>
            </p:cNvCxnSpPr>
            <p:nvPr/>
          </p:nvCxnSpPr>
          <p:spPr>
            <a:xfrm flipH="1" flipV="1">
              <a:off x="8753899" y="4354017"/>
              <a:ext cx="786265" cy="1545986"/>
            </a:xfrm>
            <a:prstGeom prst="bentConnector3">
              <a:avLst>
                <a:gd name="adj1" fmla="val -29020"/>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TextBox 109">
              <a:extLst>
                <a:ext uri="{FF2B5EF4-FFF2-40B4-BE49-F238E27FC236}">
                  <a16:creationId xmlns:a16="http://schemas.microsoft.com/office/drawing/2014/main" id="{797AD12D-E7F2-41CA-8877-C07647D84B14}"/>
                </a:ext>
              </a:extLst>
            </p:cNvPr>
            <p:cNvSpPr txBox="1"/>
            <p:nvPr/>
          </p:nvSpPr>
          <p:spPr>
            <a:xfrm>
              <a:off x="9423283" y="5605616"/>
              <a:ext cx="287639" cy="276487"/>
            </a:xfrm>
            <a:prstGeom prst="rect">
              <a:avLst/>
            </a:prstGeom>
            <a:noFill/>
            <a:ln w="9525">
              <a:noFill/>
            </a:ln>
          </p:spPr>
          <p:txBody>
            <a:bodyPr wrap="square" rtlCol="0">
              <a:spAutoFit/>
            </a:bodyPr>
            <a:lstStyle/>
            <a:p>
              <a:r>
                <a:rPr lang="zh-CN" altLang="en-US" sz="1198" dirty="0">
                  <a:latin typeface="微软雅黑" pitchFamily="34" charset="-122"/>
                  <a:ea typeface="微软雅黑" pitchFamily="34" charset="-122"/>
                </a:rPr>
                <a:t>否</a:t>
              </a:r>
            </a:p>
          </p:txBody>
        </p:sp>
        <p:cxnSp>
          <p:nvCxnSpPr>
            <p:cNvPr id="32" name="直接箭头连接符 31">
              <a:extLst>
                <a:ext uri="{FF2B5EF4-FFF2-40B4-BE49-F238E27FC236}">
                  <a16:creationId xmlns:a16="http://schemas.microsoft.com/office/drawing/2014/main" id="{5C47B695-8E7A-4487-ADB2-C202A959CB42}"/>
                </a:ext>
              </a:extLst>
            </p:cNvPr>
            <p:cNvCxnSpPr>
              <a:cxnSpLocks/>
              <a:stCxn id="28" idx="1"/>
              <a:endCxn id="9" idx="3"/>
            </p:cNvCxnSpPr>
            <p:nvPr/>
          </p:nvCxnSpPr>
          <p:spPr>
            <a:xfrm flipH="1" flipV="1">
              <a:off x="6385472" y="5897706"/>
              <a:ext cx="556298" cy="229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881F508A-AEF7-4EE5-9073-EFF85B53FB6B}"/>
                </a:ext>
              </a:extLst>
            </p:cNvPr>
            <p:cNvSpPr/>
            <p:nvPr/>
          </p:nvSpPr>
          <p:spPr>
            <a:xfrm>
              <a:off x="3077255" y="5709887"/>
              <a:ext cx="1437445" cy="375636"/>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7" dirty="0">
                  <a:solidFill>
                    <a:schemeClr val="tx1"/>
                  </a:solidFill>
                  <a:latin typeface="微软雅黑" pitchFamily="34" charset="-122"/>
                  <a:ea typeface="微软雅黑" pitchFamily="34" charset="-122"/>
                </a:rPr>
                <a:t>传输帧</a:t>
              </a:r>
            </a:p>
          </p:txBody>
        </p:sp>
        <p:cxnSp>
          <p:nvCxnSpPr>
            <p:cNvPr id="34" name="直接箭头连接符 33">
              <a:extLst>
                <a:ext uri="{FF2B5EF4-FFF2-40B4-BE49-F238E27FC236}">
                  <a16:creationId xmlns:a16="http://schemas.microsoft.com/office/drawing/2014/main" id="{5F96CC07-53BB-4629-829D-CDE06EFB7A3E}"/>
                </a:ext>
              </a:extLst>
            </p:cNvPr>
            <p:cNvCxnSpPr>
              <a:cxnSpLocks/>
              <a:stCxn id="9" idx="1"/>
              <a:endCxn id="33" idx="3"/>
            </p:cNvCxnSpPr>
            <p:nvPr/>
          </p:nvCxnSpPr>
          <p:spPr>
            <a:xfrm flipH="1">
              <a:off x="4514699" y="5897705"/>
              <a:ext cx="433328" cy="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5" name="肘形连接符 108">
              <a:extLst>
                <a:ext uri="{FF2B5EF4-FFF2-40B4-BE49-F238E27FC236}">
                  <a16:creationId xmlns:a16="http://schemas.microsoft.com/office/drawing/2014/main" id="{4E0AA353-4311-44AF-B713-B2B2FF4AED8C}"/>
                </a:ext>
              </a:extLst>
            </p:cNvPr>
            <p:cNvCxnSpPr>
              <a:cxnSpLocks/>
              <a:stCxn id="33" idx="1"/>
              <a:endCxn id="6" idx="1"/>
            </p:cNvCxnSpPr>
            <p:nvPr/>
          </p:nvCxnSpPr>
          <p:spPr>
            <a:xfrm rot="10800000" flipH="1">
              <a:off x="3077254" y="2131486"/>
              <a:ext cx="276065" cy="3766220"/>
            </a:xfrm>
            <a:prstGeom prst="bentConnector3">
              <a:avLst>
                <a:gd name="adj1" fmla="val -234186"/>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109">
              <a:extLst>
                <a:ext uri="{FF2B5EF4-FFF2-40B4-BE49-F238E27FC236}">
                  <a16:creationId xmlns:a16="http://schemas.microsoft.com/office/drawing/2014/main" id="{13C424ED-F9E7-497F-ACA6-2731E75D8394}"/>
                </a:ext>
              </a:extLst>
            </p:cNvPr>
            <p:cNvSpPr txBox="1"/>
            <p:nvPr/>
          </p:nvSpPr>
          <p:spPr>
            <a:xfrm>
              <a:off x="5652706" y="4564471"/>
              <a:ext cx="287639" cy="276487"/>
            </a:xfrm>
            <a:prstGeom prst="rect">
              <a:avLst/>
            </a:prstGeom>
            <a:noFill/>
            <a:ln w="9525">
              <a:noFill/>
            </a:ln>
          </p:spPr>
          <p:txBody>
            <a:bodyPr wrap="square" rtlCol="0">
              <a:spAutoFit/>
            </a:bodyPr>
            <a:lstStyle/>
            <a:p>
              <a:r>
                <a:rPr lang="zh-CN" altLang="en-US" sz="1198" dirty="0">
                  <a:latin typeface="微软雅黑" pitchFamily="34" charset="-122"/>
                  <a:ea typeface="微软雅黑" pitchFamily="34" charset="-122"/>
                </a:rPr>
                <a:t>是</a:t>
              </a:r>
            </a:p>
          </p:txBody>
        </p:sp>
      </p:grpSp>
      <p:sp>
        <p:nvSpPr>
          <p:cNvPr id="37" name="矩形 36">
            <a:extLst>
              <a:ext uri="{FF2B5EF4-FFF2-40B4-BE49-F238E27FC236}">
                <a16:creationId xmlns:a16="http://schemas.microsoft.com/office/drawing/2014/main" id="{E5D9A091-9A9A-4355-B689-008474ECE7C7}"/>
              </a:ext>
            </a:extLst>
          </p:cNvPr>
          <p:cNvSpPr/>
          <p:nvPr/>
        </p:nvSpPr>
        <p:spPr>
          <a:xfrm>
            <a:off x="7126170" y="1391027"/>
            <a:ext cx="4804299" cy="1064202"/>
          </a:xfrm>
          <a:prstGeom prst="rect">
            <a:avLst/>
          </a:prstGeom>
          <a:solidFill>
            <a:schemeClr val="accent5">
              <a:lumMod val="20000"/>
              <a:lumOff val="80000"/>
            </a:schemeClr>
          </a:solidFill>
          <a:ln>
            <a:solidFill>
              <a:srgbClr val="C00000"/>
            </a:solidFill>
          </a:ln>
        </p:spPr>
        <p:txBody>
          <a:bodyPr wrap="square">
            <a:spAutoFit/>
          </a:bodyPr>
          <a:lstStyle/>
          <a:p>
            <a:pPr algn="just">
              <a:lnSpc>
                <a:spcPts val="2595"/>
              </a:lnSpc>
            </a:pPr>
            <a:r>
              <a:rPr lang="zh-CN" altLang="en-US" kern="0" dirty="0">
                <a:latin typeface="微软雅黑" panose="020B0503020204020204" pitchFamily="34" charset="-122"/>
                <a:ea typeface="微软雅黑" panose="020B0503020204020204" pitchFamily="34" charset="-122"/>
              </a:rPr>
              <a:t>所有站点完成发送后，必须等待一段很短的时间才能发送下一帧。这段时间通称为帧间间隔或帧间隙</a:t>
            </a:r>
            <a:r>
              <a:rPr lang="en-US" altLang="zh-CN" kern="0" dirty="0">
                <a:latin typeface="微软雅黑" panose="020B0503020204020204" pitchFamily="34" charset="-122"/>
                <a:ea typeface="微软雅黑" panose="020B0503020204020204" pitchFamily="34" charset="-122"/>
              </a:rPr>
              <a:t> (IFS</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Inter-Frame Space)</a:t>
            </a:r>
            <a:r>
              <a:rPr lang="zh-CN" altLang="en-US" kern="0" dirty="0">
                <a:latin typeface="微软雅黑" panose="020B0503020204020204" pitchFamily="34" charset="-122"/>
                <a:ea typeface="微软雅黑" panose="020B0503020204020204" pitchFamily="34" charset="-122"/>
              </a:rPr>
              <a:t>。</a:t>
            </a:r>
          </a:p>
        </p:txBody>
      </p:sp>
      <p:sp>
        <p:nvSpPr>
          <p:cNvPr id="39" name="文本框 38">
            <a:extLst>
              <a:ext uri="{FF2B5EF4-FFF2-40B4-BE49-F238E27FC236}">
                <a16:creationId xmlns:a16="http://schemas.microsoft.com/office/drawing/2014/main" id="{BC3014FA-C5CB-430B-9B66-A58580E0A819}"/>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40" name="灯片编号占位符 3">
            <a:extLst>
              <a:ext uri="{FF2B5EF4-FFF2-40B4-BE49-F238E27FC236}">
                <a16:creationId xmlns:a16="http://schemas.microsoft.com/office/drawing/2014/main" id="{620B465F-E2B1-4545-9204-D2E43095074E}"/>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150</a:t>
            </a:fld>
            <a:endParaRPr kumimoji="1" lang="zh-CN" altLang="en-US" dirty="0"/>
          </a:p>
        </p:txBody>
      </p:sp>
    </p:spTree>
    <p:extLst>
      <p:ext uri="{BB962C8B-B14F-4D97-AF65-F5344CB8AC3E}">
        <p14:creationId xmlns:p14="http://schemas.microsoft.com/office/powerpoint/2010/main" val="20269959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lang="en-US" altLang="zh-CN" kern="0" dirty="0">
                <a:ea typeface="宋体" charset="-122"/>
              </a:rPr>
              <a:t>CSMA/CA</a:t>
            </a:r>
            <a:r>
              <a:rPr lang="zh-CN" altLang="en-US" kern="0" dirty="0">
                <a:ea typeface="宋体" charset="-122"/>
              </a:rPr>
              <a:t>示例</a:t>
            </a:r>
            <a:endParaRPr lang="en-US" altLang="zh-CN" kern="0" dirty="0">
              <a:ea typeface="宋体" charset="-122"/>
            </a:endParaRPr>
          </a:p>
        </p:txBody>
      </p:sp>
      <p:grpSp>
        <p:nvGrpSpPr>
          <p:cNvPr id="38" name="组合 37">
            <a:extLst>
              <a:ext uri="{FF2B5EF4-FFF2-40B4-BE49-F238E27FC236}">
                <a16:creationId xmlns:a16="http://schemas.microsoft.com/office/drawing/2014/main" id="{96BCEA64-5F5E-417D-9499-486D8C3CD1EF}"/>
              </a:ext>
            </a:extLst>
          </p:cNvPr>
          <p:cNvGrpSpPr/>
          <p:nvPr/>
        </p:nvGrpSpPr>
        <p:grpSpPr>
          <a:xfrm>
            <a:off x="2157248" y="2096103"/>
            <a:ext cx="7455326" cy="4231908"/>
            <a:chOff x="826227" y="1953911"/>
            <a:chExt cx="7197858" cy="4104582"/>
          </a:xfrm>
        </p:grpSpPr>
        <p:pic>
          <p:nvPicPr>
            <p:cNvPr id="39" name="图片 38">
              <a:extLst>
                <a:ext uri="{FF2B5EF4-FFF2-40B4-BE49-F238E27FC236}">
                  <a16:creationId xmlns:a16="http://schemas.microsoft.com/office/drawing/2014/main" id="{7C7B47B1-5A4B-47FB-AEAF-BFE1BEC4FD29}"/>
                </a:ext>
              </a:extLst>
            </p:cNvPr>
            <p:cNvPicPr>
              <a:picLocks noChangeAspect="1"/>
            </p:cNvPicPr>
            <p:nvPr/>
          </p:nvPicPr>
          <p:blipFill>
            <a:blip r:embed="rId3"/>
            <a:stretch>
              <a:fillRect/>
            </a:stretch>
          </p:blipFill>
          <p:spPr>
            <a:xfrm>
              <a:off x="826227" y="1953911"/>
              <a:ext cx="7197858" cy="4104582"/>
            </a:xfrm>
            <a:prstGeom prst="rect">
              <a:avLst/>
            </a:prstGeom>
          </p:spPr>
        </p:pic>
        <p:sp>
          <p:nvSpPr>
            <p:cNvPr id="40" name="爆炸形: 8 pt  39">
              <a:extLst>
                <a:ext uri="{FF2B5EF4-FFF2-40B4-BE49-F238E27FC236}">
                  <a16:creationId xmlns:a16="http://schemas.microsoft.com/office/drawing/2014/main" id="{32B36C9B-19C3-4242-9A9E-9BFEDF3F33C3}"/>
                </a:ext>
              </a:extLst>
            </p:cNvPr>
            <p:cNvSpPr/>
            <p:nvPr/>
          </p:nvSpPr>
          <p:spPr bwMode="auto">
            <a:xfrm>
              <a:off x="5154414" y="4947518"/>
              <a:ext cx="1224136" cy="792089"/>
            </a:xfrm>
            <a:prstGeom prst="irregularSeal1">
              <a:avLst/>
            </a:prstGeom>
            <a:gradFill flip="none" rotWithShape="1">
              <a:gsLst>
                <a:gs pos="0">
                  <a:srgbClr val="FFFFCC">
                    <a:shade val="30000"/>
                    <a:satMod val="115000"/>
                  </a:srgbClr>
                </a:gs>
                <a:gs pos="50000">
                  <a:srgbClr val="FFFFCC">
                    <a:shade val="67500"/>
                    <a:satMod val="115000"/>
                  </a:srgbClr>
                </a:gs>
                <a:gs pos="100000">
                  <a:srgbClr val="FFFFCC">
                    <a:shade val="100000"/>
                    <a:satMod val="115000"/>
                  </a:srgbClr>
                </a:gs>
              </a:gsLst>
              <a:path path="circle">
                <a:fillToRect l="50000" t="50000" r="50000" b="50000"/>
              </a:path>
              <a:tileRect/>
            </a:gradFill>
            <a:ln w="3175" cap="flat" cmpd="sng" algn="ctr">
              <a:solidFill>
                <a:srgbClr val="C00000"/>
              </a:solidFill>
              <a:prstDash val="solid"/>
              <a:round/>
              <a:headEnd type="none" w="med" len="med"/>
              <a:tailEnd type="none" w="med" len="med"/>
            </a:ln>
            <a:effectLst/>
          </p:spPr>
          <p:txBody>
            <a:bodyPr vert="horz" wrap="square" lIns="91271" tIns="45635" rIns="91271" bIns="45635" numCol="1" rtlCol="0" anchor="t" anchorCtr="0" compatLnSpc="1">
              <a:prstTxWarp prst="textNoShape">
                <a:avLst/>
              </a:prstTxWarp>
            </a:bodyPr>
            <a:lstStyle/>
            <a:p>
              <a:pPr algn="ctr" defTabSz="912754" eaLnBrk="0" fontAlgn="base" hangingPunct="0">
                <a:spcBef>
                  <a:spcPct val="0"/>
                </a:spcBef>
                <a:spcAft>
                  <a:spcPct val="0"/>
                </a:spcAft>
              </a:pPr>
              <a:r>
                <a:rPr lang="zh-CN" altLang="en-US" sz="1597" dirty="0">
                  <a:latin typeface="Times New Roman" pitchFamily="18" charset="0"/>
                </a:rPr>
                <a:t>冲突</a:t>
              </a:r>
            </a:p>
          </p:txBody>
        </p:sp>
      </p:grpSp>
      <p:sp>
        <p:nvSpPr>
          <p:cNvPr id="8" name="文本框 7">
            <a:extLst>
              <a:ext uri="{FF2B5EF4-FFF2-40B4-BE49-F238E27FC236}">
                <a16:creationId xmlns:a16="http://schemas.microsoft.com/office/drawing/2014/main" id="{569F06F7-6243-456C-BF80-91778E6992DD}"/>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9" name="灯片编号占位符 3">
            <a:extLst>
              <a:ext uri="{FF2B5EF4-FFF2-40B4-BE49-F238E27FC236}">
                <a16:creationId xmlns:a16="http://schemas.microsoft.com/office/drawing/2014/main" id="{AAECFA85-37B3-884A-BC0C-99AC73EF299C}"/>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151</a:t>
            </a:fld>
            <a:endParaRPr kumimoji="1" lang="zh-CN" altLang="en-US" dirty="0"/>
          </a:p>
        </p:txBody>
      </p:sp>
    </p:spTree>
    <p:extLst>
      <p:ext uri="{BB962C8B-B14F-4D97-AF65-F5344CB8AC3E}">
        <p14:creationId xmlns:p14="http://schemas.microsoft.com/office/powerpoint/2010/main" val="31924926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lang="zh-CN" altLang="en-US" kern="0" dirty="0">
                <a:latin typeface="微软雅黑" panose="020B0503020204020204" pitchFamily="34" charset="-122"/>
                <a:ea typeface="微软雅黑" panose="020B0503020204020204" pitchFamily="34" charset="-122"/>
              </a:rPr>
              <a:t>竞争窗口（</a:t>
            </a:r>
            <a:r>
              <a:rPr lang="en-US" altLang="zh-CN" kern="0" dirty="0" err="1">
                <a:latin typeface="微软雅黑" panose="020B0503020204020204" pitchFamily="34" charset="-122"/>
                <a:ea typeface="微软雅黑" panose="020B0503020204020204" pitchFamily="34" charset="-122"/>
              </a:rPr>
              <a:t>CWindow</a:t>
            </a:r>
            <a:r>
              <a:rPr lang="zh-CN" altLang="en-US" kern="0" dirty="0">
                <a:latin typeface="微软雅黑" panose="020B0503020204020204" pitchFamily="34" charset="-122"/>
                <a:ea typeface="微软雅黑" panose="020B0503020204020204" pitchFamily="34" charset="-122"/>
              </a:rPr>
              <a:t>）的选择</a:t>
            </a:r>
          </a:p>
          <a:p>
            <a:pPr marL="817563" lvl="1" indent="-360363">
              <a:lnSpc>
                <a:spcPts val="3000"/>
              </a:lnSpc>
              <a:spcBef>
                <a:spcPts val="1000"/>
              </a:spcBef>
            </a:pPr>
            <a:r>
              <a:rPr lang="zh-CN" altLang="en-US" kern="0" dirty="0">
                <a:latin typeface="微软雅黑" panose="020B0503020204020204" pitchFamily="34" charset="-122"/>
                <a:ea typeface="微软雅黑" panose="020B0503020204020204" pitchFamily="34" charset="-122"/>
              </a:rPr>
              <a:t>竞争窗口的选择应与网络负载情况相适应</a:t>
            </a:r>
          </a:p>
          <a:p>
            <a:pPr marL="817563" lvl="1" indent="-360363">
              <a:lnSpc>
                <a:spcPts val="3000"/>
              </a:lnSpc>
              <a:spcBef>
                <a:spcPts val="1000"/>
              </a:spcBef>
            </a:pPr>
            <a:r>
              <a:rPr lang="zh-CN" altLang="en-US" kern="0" dirty="0">
                <a:latin typeface="微软雅黑" panose="020B0503020204020204" pitchFamily="34" charset="-122"/>
                <a:ea typeface="微软雅黑" panose="020B0503020204020204" pitchFamily="34" charset="-122"/>
              </a:rPr>
              <a:t>发生冲突的次数能间接反映网络的负载情况</a:t>
            </a:r>
          </a:p>
          <a:p>
            <a:pPr lvl="2" indent="-333375">
              <a:lnSpc>
                <a:spcPts val="3000"/>
              </a:lnSpc>
              <a:spcBef>
                <a:spcPts val="1000"/>
              </a:spcBef>
              <a:buFont typeface="微软雅黑" panose="020B0503020204020204" pitchFamily="34" charset="-122"/>
              <a:buChar char="−"/>
            </a:pPr>
            <a:r>
              <a:rPr lang="zh-CN" altLang="en-US" kern="0" dirty="0">
                <a:latin typeface="微软雅黑" panose="020B0503020204020204" pitchFamily="34" charset="-122"/>
                <a:ea typeface="微软雅黑" panose="020B0503020204020204" pitchFamily="34" charset="-122"/>
              </a:rPr>
              <a:t>冲突次数越多，表明网络负载越重</a:t>
            </a:r>
          </a:p>
          <a:p>
            <a:pPr marL="817563" lvl="1" indent="-360363">
              <a:lnSpc>
                <a:spcPts val="3000"/>
              </a:lnSpc>
              <a:spcBef>
                <a:spcPts val="1000"/>
              </a:spcBef>
            </a:pPr>
            <a:r>
              <a:rPr lang="zh-CN" altLang="en-US" kern="0" dirty="0">
                <a:solidFill>
                  <a:srgbClr val="C00000"/>
                </a:solidFill>
                <a:latin typeface="微软雅黑" panose="020B0503020204020204" pitchFamily="34" charset="-122"/>
                <a:ea typeface="微软雅黑" panose="020B0503020204020204" pitchFamily="34" charset="-122"/>
              </a:rPr>
              <a:t>二进制指数退后算法</a:t>
            </a:r>
            <a:endParaRPr lang="zh-CN" altLang="en-US" kern="0" dirty="0">
              <a:latin typeface="微软雅黑" panose="020B0503020204020204" pitchFamily="34" charset="-122"/>
              <a:ea typeface="微软雅黑" panose="020B0503020204020204" pitchFamily="34" charset="-122"/>
            </a:endParaRPr>
          </a:p>
          <a:p>
            <a:pPr lvl="2" indent="-333375">
              <a:lnSpc>
                <a:spcPts val="3000"/>
              </a:lnSpc>
              <a:spcBef>
                <a:spcPts val="1000"/>
              </a:spcBef>
              <a:buFont typeface="微软雅黑" panose="020B0503020204020204" pitchFamily="34" charset="-122"/>
              <a:buChar char="−"/>
            </a:pPr>
            <a:r>
              <a:rPr lang="zh-CN" altLang="en-US" kern="0" dirty="0">
                <a:latin typeface="微软雅黑" panose="020B0503020204020204" pitchFamily="34" charset="-122"/>
                <a:ea typeface="微软雅黑" panose="020B0503020204020204" pitchFamily="34" charset="-122"/>
              </a:rPr>
              <a:t>竞争窗口的初始值为某个最小值，发生冲突时加大窗口，直到达到最大值。</a:t>
            </a:r>
          </a:p>
          <a:p>
            <a:pPr marL="817563" lvl="1" indent="-360363">
              <a:lnSpc>
                <a:spcPts val="3000"/>
              </a:lnSpc>
              <a:spcBef>
                <a:spcPts val="1000"/>
              </a:spcBef>
            </a:pPr>
            <a:r>
              <a:rPr lang="zh-CN" altLang="en-US" kern="0" dirty="0">
                <a:latin typeface="微软雅黑" panose="020B0503020204020204" pitchFamily="34" charset="-122"/>
                <a:ea typeface="微软雅黑" panose="020B0503020204020204" pitchFamily="34" charset="-122"/>
              </a:rPr>
              <a:t>二进制指数退后算法对网络负载情况的自适应性</a:t>
            </a:r>
          </a:p>
          <a:p>
            <a:pPr lvl="2" indent="-333375">
              <a:lnSpc>
                <a:spcPts val="3000"/>
              </a:lnSpc>
              <a:spcBef>
                <a:spcPts val="1000"/>
              </a:spcBef>
              <a:buFont typeface="微软雅黑" panose="020B0503020204020204" pitchFamily="34" charset="-122"/>
              <a:buChar char="−"/>
            </a:pPr>
            <a:r>
              <a:rPr lang="zh-CN" altLang="en-US" kern="0" dirty="0">
                <a:latin typeface="微软雅黑" panose="020B0503020204020204" pitchFamily="34" charset="-122"/>
                <a:ea typeface="微软雅黑" panose="020B0503020204020204" pitchFamily="34" charset="-122"/>
              </a:rPr>
              <a:t>当网络负载轻时，冲突的机率较小，选择较小的竞争窗口，减小站点的等待时间</a:t>
            </a:r>
          </a:p>
          <a:p>
            <a:pPr lvl="2" indent="-333375">
              <a:lnSpc>
                <a:spcPts val="3000"/>
              </a:lnSpc>
              <a:spcBef>
                <a:spcPts val="1000"/>
              </a:spcBef>
              <a:buFont typeface="微软雅黑" panose="020B0503020204020204" pitchFamily="34" charset="-122"/>
              <a:buChar char="−"/>
            </a:pPr>
            <a:r>
              <a:rPr lang="zh-CN" altLang="en-US" kern="0" dirty="0">
                <a:latin typeface="微软雅黑" panose="020B0503020204020204" pitchFamily="34" charset="-122"/>
                <a:ea typeface="微软雅黑" panose="020B0503020204020204" pitchFamily="34" charset="-122"/>
              </a:rPr>
              <a:t>当网络负载重时，冲突的机率较大，选择较大的竞争窗口，避免站点间选择的随机值过于接近，从而导致太多的冲突</a:t>
            </a:r>
            <a:endParaRPr lang="en-US" altLang="zh-CN" kern="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4B6257A-60C3-49B7-9F1B-3161D0270DB0}"/>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6" name="灯片编号占位符 3">
            <a:extLst>
              <a:ext uri="{FF2B5EF4-FFF2-40B4-BE49-F238E27FC236}">
                <a16:creationId xmlns:a16="http://schemas.microsoft.com/office/drawing/2014/main" id="{702F6930-2AAF-7C46-AC06-BA8210175C8B}"/>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152</a:t>
            </a:fld>
            <a:endParaRPr kumimoji="1" lang="zh-CN" altLang="en-US" dirty="0"/>
          </a:p>
        </p:txBody>
      </p:sp>
    </p:spTree>
    <p:extLst>
      <p:ext uri="{BB962C8B-B14F-4D97-AF65-F5344CB8AC3E}">
        <p14:creationId xmlns:p14="http://schemas.microsoft.com/office/powerpoint/2010/main" val="37903690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lang="zh-CN" altLang="en-US" kern="0" dirty="0"/>
              <a:t>竞争窗口（</a:t>
            </a:r>
            <a:r>
              <a:rPr lang="en-US" altLang="zh-CN" kern="0" dirty="0" err="1"/>
              <a:t>CWindow</a:t>
            </a:r>
            <a:r>
              <a:rPr lang="zh-CN" altLang="en-US" kern="0" dirty="0"/>
              <a:t>）的选择</a:t>
            </a:r>
            <a:endParaRPr lang="en-US" altLang="zh-CN" kern="0" dirty="0"/>
          </a:p>
        </p:txBody>
      </p:sp>
      <p:sp>
        <p:nvSpPr>
          <p:cNvPr id="8" name="矩形 7">
            <a:extLst>
              <a:ext uri="{FF2B5EF4-FFF2-40B4-BE49-F238E27FC236}">
                <a16:creationId xmlns:a16="http://schemas.microsoft.com/office/drawing/2014/main" id="{C0C23BAD-6C9F-4A6B-B1B4-BBCA53F3F458}"/>
              </a:ext>
            </a:extLst>
          </p:cNvPr>
          <p:cNvSpPr/>
          <p:nvPr/>
        </p:nvSpPr>
        <p:spPr>
          <a:xfrm>
            <a:off x="2677985" y="4935017"/>
            <a:ext cx="1437445" cy="375636"/>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97" dirty="0">
                <a:solidFill>
                  <a:schemeClr val="tx1"/>
                </a:solidFill>
                <a:latin typeface="微软雅黑" pitchFamily="34" charset="-122"/>
                <a:ea typeface="微软雅黑" pitchFamily="34" charset="-122"/>
              </a:rPr>
              <a:t>最小竞争窗口</a:t>
            </a:r>
          </a:p>
        </p:txBody>
      </p:sp>
      <p:cxnSp>
        <p:nvCxnSpPr>
          <p:cNvPr id="9" name="直接箭头连接符 8">
            <a:extLst>
              <a:ext uri="{FF2B5EF4-FFF2-40B4-BE49-F238E27FC236}">
                <a16:creationId xmlns:a16="http://schemas.microsoft.com/office/drawing/2014/main" id="{90DE4419-6FDF-40CC-A982-755CDDE583F9}"/>
              </a:ext>
            </a:extLst>
          </p:cNvPr>
          <p:cNvCxnSpPr>
            <a:cxnSpLocks/>
          </p:cNvCxnSpPr>
          <p:nvPr/>
        </p:nvCxnSpPr>
        <p:spPr bwMode="auto">
          <a:xfrm>
            <a:off x="3756055" y="5410335"/>
            <a:ext cx="574999" cy="86249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0" name="矩形 9">
            <a:extLst>
              <a:ext uri="{FF2B5EF4-FFF2-40B4-BE49-F238E27FC236}">
                <a16:creationId xmlns:a16="http://schemas.microsoft.com/office/drawing/2014/main" id="{286413FB-DD57-414D-A9C2-C99A61B86A95}"/>
              </a:ext>
            </a:extLst>
          </p:cNvPr>
          <p:cNvSpPr/>
          <p:nvPr/>
        </p:nvSpPr>
        <p:spPr>
          <a:xfrm>
            <a:off x="5768553" y="2410383"/>
            <a:ext cx="1437445" cy="375636"/>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97" dirty="0">
                <a:solidFill>
                  <a:schemeClr val="tx1"/>
                </a:solidFill>
                <a:latin typeface="微软雅黑" pitchFamily="34" charset="-122"/>
                <a:ea typeface="微软雅黑" pitchFamily="34" charset="-122"/>
              </a:rPr>
              <a:t>最大竞争窗口</a:t>
            </a:r>
          </a:p>
        </p:txBody>
      </p:sp>
      <p:cxnSp>
        <p:nvCxnSpPr>
          <p:cNvPr id="11" name="直接箭头连接符 10">
            <a:extLst>
              <a:ext uri="{FF2B5EF4-FFF2-40B4-BE49-F238E27FC236}">
                <a16:creationId xmlns:a16="http://schemas.microsoft.com/office/drawing/2014/main" id="{5CE83CBF-F2D6-4799-9DDD-4CE6F7A0670D}"/>
              </a:ext>
            </a:extLst>
          </p:cNvPr>
          <p:cNvCxnSpPr>
            <a:cxnSpLocks/>
          </p:cNvCxnSpPr>
          <p:nvPr/>
        </p:nvCxnSpPr>
        <p:spPr bwMode="auto">
          <a:xfrm flipV="1">
            <a:off x="6774801" y="1888465"/>
            <a:ext cx="1078123" cy="43124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pic>
        <p:nvPicPr>
          <p:cNvPr id="12" name="图片 11">
            <a:extLst>
              <a:ext uri="{FF2B5EF4-FFF2-40B4-BE49-F238E27FC236}">
                <a16:creationId xmlns:a16="http://schemas.microsoft.com/office/drawing/2014/main" id="{56FEF1BA-4689-4D47-9AD4-F463C2455852}"/>
              </a:ext>
            </a:extLst>
          </p:cNvPr>
          <p:cNvPicPr>
            <a:picLocks noChangeAspect="1"/>
          </p:cNvPicPr>
          <p:nvPr/>
        </p:nvPicPr>
        <p:blipFill>
          <a:blip r:embed="rId3"/>
          <a:stretch>
            <a:fillRect/>
          </a:stretch>
        </p:blipFill>
        <p:spPr>
          <a:xfrm>
            <a:off x="4027609" y="1416504"/>
            <a:ext cx="4671868" cy="5349355"/>
          </a:xfrm>
          <a:prstGeom prst="rect">
            <a:avLst/>
          </a:prstGeom>
        </p:spPr>
      </p:pic>
      <p:sp>
        <p:nvSpPr>
          <p:cNvPr id="14" name="文本框 13">
            <a:extLst>
              <a:ext uri="{FF2B5EF4-FFF2-40B4-BE49-F238E27FC236}">
                <a16:creationId xmlns:a16="http://schemas.microsoft.com/office/drawing/2014/main" id="{16DF6A8C-76BC-477A-BE5D-FCF4E942B886}"/>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5" name="灯片编号占位符 3">
            <a:extLst>
              <a:ext uri="{FF2B5EF4-FFF2-40B4-BE49-F238E27FC236}">
                <a16:creationId xmlns:a16="http://schemas.microsoft.com/office/drawing/2014/main" id="{BEE2708D-626F-8141-8601-375490E58380}"/>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153</a:t>
            </a:fld>
            <a:endParaRPr kumimoji="1" lang="zh-CN" altLang="en-US" dirty="0"/>
          </a:p>
        </p:txBody>
      </p:sp>
    </p:spTree>
    <p:extLst>
      <p:ext uri="{BB962C8B-B14F-4D97-AF65-F5344CB8AC3E}">
        <p14:creationId xmlns:p14="http://schemas.microsoft.com/office/powerpoint/2010/main" val="9610750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lang="zh-CN" altLang="en-US" kern="0" dirty="0"/>
              <a:t>差错检测与确认重传</a:t>
            </a:r>
          </a:p>
          <a:p>
            <a:pPr marL="817563" lvl="1" indent="-360363">
              <a:spcBef>
                <a:spcPts val="1200"/>
              </a:spcBef>
            </a:pPr>
            <a:r>
              <a:rPr lang="zh-CN" altLang="en-US" kern="0" dirty="0"/>
              <a:t>差错检测：</a:t>
            </a:r>
            <a:r>
              <a:rPr lang="en-US" altLang="zh-CN" kern="0" dirty="0"/>
              <a:t>32</a:t>
            </a:r>
            <a:r>
              <a:rPr lang="zh-CN" altLang="en-US" kern="0" dirty="0"/>
              <a:t>位</a:t>
            </a:r>
            <a:r>
              <a:rPr lang="en-US" altLang="zh-CN" kern="0" dirty="0"/>
              <a:t>CRC</a:t>
            </a:r>
            <a:r>
              <a:rPr lang="zh-CN" altLang="en-US" kern="0" dirty="0"/>
              <a:t>校验（与以太网相同）</a:t>
            </a:r>
          </a:p>
          <a:p>
            <a:pPr marL="817563" lvl="1" indent="-360363">
              <a:spcBef>
                <a:spcPts val="1200"/>
              </a:spcBef>
            </a:pPr>
            <a:r>
              <a:rPr lang="zh-CN" altLang="en-US" kern="0" dirty="0"/>
              <a:t>采用停等机制：发送数据，等待确认，超时重传（重传定时器）</a:t>
            </a:r>
          </a:p>
          <a:p>
            <a:pPr marL="817563" lvl="1" indent="-360363">
              <a:spcBef>
                <a:spcPts val="1200"/>
              </a:spcBef>
            </a:pPr>
            <a:r>
              <a:rPr lang="zh-CN" altLang="en-US" kern="0" dirty="0"/>
              <a:t>如果达到最大重传限制，该帧被丢弃，并告知上层协议</a:t>
            </a:r>
            <a:endParaRPr lang="en-US" altLang="zh-CN" kern="0" dirty="0"/>
          </a:p>
        </p:txBody>
      </p:sp>
      <p:sp>
        <p:nvSpPr>
          <p:cNvPr id="13" name="矩形 12">
            <a:extLst>
              <a:ext uri="{FF2B5EF4-FFF2-40B4-BE49-F238E27FC236}">
                <a16:creationId xmlns:a16="http://schemas.microsoft.com/office/drawing/2014/main" id="{506096E0-4415-4365-AE41-5D54F3AE1018}"/>
              </a:ext>
            </a:extLst>
          </p:cNvPr>
          <p:cNvSpPr/>
          <p:nvPr/>
        </p:nvSpPr>
        <p:spPr>
          <a:xfrm>
            <a:off x="2814785" y="6241849"/>
            <a:ext cx="7219666" cy="425758"/>
          </a:xfrm>
          <a:prstGeom prst="rect">
            <a:avLst/>
          </a:prstGeom>
          <a:solidFill>
            <a:schemeClr val="accent5">
              <a:lumMod val="20000"/>
              <a:lumOff val="80000"/>
            </a:schemeClr>
          </a:solidFill>
          <a:ln>
            <a:solidFill>
              <a:srgbClr val="C00000"/>
            </a:solidFill>
          </a:ln>
        </p:spPr>
        <p:txBody>
          <a:bodyPr wrap="square">
            <a:spAutoFit/>
          </a:bodyPr>
          <a:lstStyle/>
          <a:p>
            <a:pPr algn="ctr">
              <a:lnSpc>
                <a:spcPts val="2595"/>
              </a:lnSpc>
            </a:pPr>
            <a:r>
              <a:rPr lang="zh-CN" altLang="en-US" sz="2200" kern="0" dirty="0">
                <a:latin typeface="微软雅黑" panose="020B0503020204020204" pitchFamily="34" charset="-122"/>
                <a:ea typeface="微软雅黑" panose="020B0503020204020204" pitchFamily="34" charset="-122"/>
              </a:rPr>
              <a:t>思考：采用停等机制的原因？为什么不采用流水线机制？</a:t>
            </a:r>
            <a:endParaRPr lang="en-US" altLang="zh-CN" sz="2200" kern="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A34BDC5A-95B6-40F7-8C96-FEBAE112AE7E}"/>
              </a:ext>
            </a:extLst>
          </p:cNvPr>
          <p:cNvPicPr>
            <a:picLocks noChangeAspect="1"/>
          </p:cNvPicPr>
          <p:nvPr/>
        </p:nvPicPr>
        <p:blipFill>
          <a:blip r:embed="rId3"/>
          <a:stretch>
            <a:fillRect/>
          </a:stretch>
        </p:blipFill>
        <p:spPr>
          <a:xfrm>
            <a:off x="2814785" y="3534791"/>
            <a:ext cx="5710517" cy="2659058"/>
          </a:xfrm>
          <a:prstGeom prst="rect">
            <a:avLst/>
          </a:prstGeom>
        </p:spPr>
      </p:pic>
      <p:sp>
        <p:nvSpPr>
          <p:cNvPr id="7" name="文本框 6">
            <a:extLst>
              <a:ext uri="{FF2B5EF4-FFF2-40B4-BE49-F238E27FC236}">
                <a16:creationId xmlns:a16="http://schemas.microsoft.com/office/drawing/2014/main" id="{58C3E913-3EA3-4DBD-93FE-4FB037E6431A}"/>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8" name="灯片编号占位符 3">
            <a:extLst>
              <a:ext uri="{FF2B5EF4-FFF2-40B4-BE49-F238E27FC236}">
                <a16:creationId xmlns:a16="http://schemas.microsoft.com/office/drawing/2014/main" id="{DEEE4731-E4BE-4449-BA77-41B1DBDC20D4}"/>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154</a:t>
            </a:fld>
            <a:endParaRPr kumimoji="1" lang="zh-CN" altLang="en-US" dirty="0"/>
          </a:p>
        </p:txBody>
      </p:sp>
    </p:spTree>
    <p:extLst>
      <p:ext uri="{BB962C8B-B14F-4D97-AF65-F5344CB8AC3E}">
        <p14:creationId xmlns:p14="http://schemas.microsoft.com/office/powerpoint/2010/main" val="16032681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8550"/>
          </a:xfrm>
        </p:spPr>
        <p:txBody>
          <a:bodyPr>
            <a:normAutofit/>
          </a:bodyPr>
          <a:lstStyle/>
          <a:p>
            <a:pPr marL="360363" indent="-360363">
              <a:spcBef>
                <a:spcPts val="1200"/>
              </a:spcBef>
            </a:pPr>
            <a:r>
              <a:rPr lang="zh-CN" altLang="en-US" kern="0" dirty="0"/>
              <a:t>不同帧间隙控制优先级</a:t>
            </a:r>
          </a:p>
          <a:p>
            <a:pPr marL="817563" lvl="1" indent="-360363">
              <a:spcBef>
                <a:spcPts val="1200"/>
              </a:spcBef>
            </a:pPr>
            <a:r>
              <a:rPr lang="en-US" altLang="zh-CN" kern="0" dirty="0"/>
              <a:t>SIFS</a:t>
            </a:r>
            <a:r>
              <a:rPr lang="zh-CN" altLang="en-US" kern="0" dirty="0"/>
              <a:t>（</a:t>
            </a:r>
            <a:r>
              <a:rPr lang="en-US" altLang="zh-CN" kern="0" dirty="0"/>
              <a:t>Short IFS</a:t>
            </a:r>
            <a:r>
              <a:rPr lang="zh-CN" altLang="en-US" kern="0" dirty="0"/>
              <a:t>）：最高优先级，用于</a:t>
            </a:r>
            <a:r>
              <a:rPr lang="en-US" altLang="zh-CN" kern="0" dirty="0"/>
              <a:t>Ack, CTS, </a:t>
            </a:r>
            <a:r>
              <a:rPr lang="zh-CN" altLang="en-US" kern="0" dirty="0"/>
              <a:t>轮询响应等</a:t>
            </a:r>
          </a:p>
          <a:p>
            <a:pPr marL="817563" lvl="1" indent="-360363">
              <a:spcBef>
                <a:spcPts val="1200"/>
              </a:spcBef>
            </a:pPr>
            <a:r>
              <a:rPr lang="en-US" altLang="zh-CN" kern="0" dirty="0"/>
              <a:t>PIFS</a:t>
            </a:r>
            <a:r>
              <a:rPr lang="zh-CN" altLang="en-US" kern="0" dirty="0"/>
              <a:t>（</a:t>
            </a:r>
            <a:r>
              <a:rPr lang="en-US" altLang="zh-CN" kern="0" dirty="0"/>
              <a:t>PCF IFS</a:t>
            </a:r>
            <a:r>
              <a:rPr lang="zh-CN" altLang="en-US" kern="0" dirty="0"/>
              <a:t>）：中等优先级（</a:t>
            </a:r>
            <a:r>
              <a:rPr lang="en-US" altLang="zh-CN" kern="0" dirty="0"/>
              <a:t>SIFS+1</a:t>
            </a:r>
            <a:r>
              <a:rPr lang="zh-CN" altLang="en-US" kern="0" dirty="0"/>
              <a:t>槽口时间），轮询服务</a:t>
            </a:r>
          </a:p>
          <a:p>
            <a:pPr marL="817563" lvl="1" indent="-360363">
              <a:spcBef>
                <a:spcPts val="1200"/>
              </a:spcBef>
            </a:pPr>
            <a:r>
              <a:rPr lang="en-US" altLang="zh-CN" kern="0" dirty="0"/>
              <a:t>DIFS</a:t>
            </a:r>
            <a:r>
              <a:rPr lang="zh-CN" altLang="en-US" kern="0" dirty="0"/>
              <a:t>（</a:t>
            </a:r>
            <a:r>
              <a:rPr lang="en-US" altLang="zh-CN" kern="0" dirty="0"/>
              <a:t>DCF  IFS</a:t>
            </a:r>
            <a:r>
              <a:rPr lang="zh-CN" altLang="en-US" kern="0" dirty="0"/>
              <a:t>）：最低优先级（ </a:t>
            </a:r>
            <a:r>
              <a:rPr lang="en-US" altLang="zh-CN" kern="0" dirty="0"/>
              <a:t>SIFS+2</a:t>
            </a:r>
            <a:r>
              <a:rPr lang="zh-CN" altLang="en-US" kern="0" dirty="0"/>
              <a:t>槽口时间），异步数据服务</a:t>
            </a:r>
            <a:endParaRPr lang="en-US" altLang="zh-CN" kern="0" dirty="0"/>
          </a:p>
        </p:txBody>
      </p:sp>
      <p:pic>
        <p:nvPicPr>
          <p:cNvPr id="6" name="图片 5">
            <a:extLst>
              <a:ext uri="{FF2B5EF4-FFF2-40B4-BE49-F238E27FC236}">
                <a16:creationId xmlns:a16="http://schemas.microsoft.com/office/drawing/2014/main" id="{ABAD5B52-F639-44A4-B191-8FA3EBE0DF4B}"/>
              </a:ext>
            </a:extLst>
          </p:cNvPr>
          <p:cNvPicPr>
            <a:picLocks noChangeAspect="1"/>
          </p:cNvPicPr>
          <p:nvPr/>
        </p:nvPicPr>
        <p:blipFill>
          <a:blip r:embed="rId3"/>
          <a:stretch>
            <a:fillRect/>
          </a:stretch>
        </p:blipFill>
        <p:spPr>
          <a:xfrm>
            <a:off x="2471538" y="3753365"/>
            <a:ext cx="6970152" cy="2682969"/>
          </a:xfrm>
          <a:prstGeom prst="rect">
            <a:avLst/>
          </a:prstGeom>
        </p:spPr>
      </p:pic>
      <p:sp>
        <p:nvSpPr>
          <p:cNvPr id="9" name="文本框 8">
            <a:extLst>
              <a:ext uri="{FF2B5EF4-FFF2-40B4-BE49-F238E27FC236}">
                <a16:creationId xmlns:a16="http://schemas.microsoft.com/office/drawing/2014/main" id="{58757F5E-3B90-49B8-A555-35AEF2B8D152}"/>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8" name="灯片编号占位符 3">
            <a:extLst>
              <a:ext uri="{FF2B5EF4-FFF2-40B4-BE49-F238E27FC236}">
                <a16:creationId xmlns:a16="http://schemas.microsoft.com/office/drawing/2014/main" id="{67089196-F921-ED4C-ADA6-1C8CF2D12119}"/>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155</a:t>
            </a:fld>
            <a:endParaRPr kumimoji="1" lang="zh-CN" altLang="en-US" dirty="0"/>
          </a:p>
        </p:txBody>
      </p:sp>
    </p:spTree>
    <p:extLst>
      <p:ext uri="{BB962C8B-B14F-4D97-AF65-F5344CB8AC3E}">
        <p14:creationId xmlns:p14="http://schemas.microsoft.com/office/powerpoint/2010/main" val="22159021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871124" cy="4444838"/>
          </a:xfrm>
        </p:spPr>
        <p:txBody>
          <a:bodyPr>
            <a:normAutofit/>
          </a:bodyPr>
          <a:lstStyle/>
          <a:p>
            <a:pPr marL="360363" indent="-360363">
              <a:spcBef>
                <a:spcPts val="1200"/>
              </a:spcBef>
            </a:pPr>
            <a:r>
              <a:rPr lang="en-US" altLang="zh-CN" kern="0" dirty="0"/>
              <a:t>RTS-CTS</a:t>
            </a:r>
            <a:r>
              <a:rPr lang="zh-CN" altLang="en-US" kern="0" dirty="0"/>
              <a:t>机制（</a:t>
            </a:r>
            <a:r>
              <a:rPr lang="zh-CN" altLang="en-US" kern="0" dirty="0">
                <a:solidFill>
                  <a:srgbClr val="7030A0"/>
                </a:solidFill>
              </a:rPr>
              <a:t>可选机制</a:t>
            </a:r>
            <a:r>
              <a:rPr lang="zh-CN" altLang="en-US" kern="0" dirty="0"/>
              <a:t>）</a:t>
            </a:r>
          </a:p>
          <a:p>
            <a:pPr marL="817563" lvl="1" indent="-360363">
              <a:spcBef>
                <a:spcPts val="1200"/>
              </a:spcBef>
            </a:pPr>
            <a:r>
              <a:rPr lang="zh-CN" altLang="en-US" kern="0" dirty="0">
                <a:solidFill>
                  <a:srgbClr val="C00000"/>
                </a:solidFill>
              </a:rPr>
              <a:t>目的：通过信道预约，避免长帧冲突</a:t>
            </a:r>
          </a:p>
          <a:p>
            <a:pPr marL="817563" lvl="1" indent="-360363">
              <a:spcBef>
                <a:spcPts val="1200"/>
              </a:spcBef>
            </a:pPr>
            <a:r>
              <a:rPr lang="zh-CN" altLang="en-US" kern="0" dirty="0"/>
              <a:t>发送端发送</a:t>
            </a:r>
            <a:r>
              <a:rPr lang="en-US" altLang="zh-CN" kern="0" dirty="0"/>
              <a:t>RTS</a:t>
            </a:r>
            <a:r>
              <a:rPr lang="zh-CN" altLang="en-US" kern="0" dirty="0"/>
              <a:t>（</a:t>
            </a:r>
            <a:r>
              <a:rPr lang="en-US" altLang="zh-CN" kern="0" dirty="0"/>
              <a:t>request to send</a:t>
            </a:r>
            <a:r>
              <a:rPr lang="zh-CN" altLang="en-US" kern="0" dirty="0"/>
              <a:t>）</a:t>
            </a:r>
          </a:p>
          <a:p>
            <a:pPr marL="817563" lvl="1" indent="-360363">
              <a:spcBef>
                <a:spcPts val="1200"/>
              </a:spcBef>
            </a:pPr>
            <a:r>
              <a:rPr lang="zh-CN" altLang="en-US" kern="0" dirty="0"/>
              <a:t>接收端回送</a:t>
            </a:r>
            <a:r>
              <a:rPr lang="en-US" altLang="zh-CN" kern="0" dirty="0"/>
              <a:t>CTS</a:t>
            </a:r>
            <a:r>
              <a:rPr lang="zh-CN" altLang="en-US" kern="0" dirty="0"/>
              <a:t>（</a:t>
            </a:r>
            <a:r>
              <a:rPr lang="en-US" altLang="zh-CN" kern="0" dirty="0"/>
              <a:t>clear to send</a:t>
            </a:r>
            <a:r>
              <a:rPr lang="zh-CN" altLang="en-US" kern="0" dirty="0"/>
              <a:t>） </a:t>
            </a:r>
          </a:p>
          <a:p>
            <a:pPr marL="817563" lvl="1" indent="-360363">
              <a:spcBef>
                <a:spcPts val="1200"/>
              </a:spcBef>
            </a:pPr>
            <a:r>
              <a:rPr lang="en-US" altLang="zh-CN" kern="0" dirty="0"/>
              <a:t>RTS</a:t>
            </a:r>
            <a:r>
              <a:rPr lang="zh-CN" altLang="en-US" kern="0" dirty="0"/>
              <a:t>和</a:t>
            </a:r>
            <a:r>
              <a:rPr lang="en-US" altLang="zh-CN" kern="0" dirty="0"/>
              <a:t>CTS</a:t>
            </a:r>
            <a:r>
              <a:rPr lang="zh-CN" altLang="en-US" kern="0" dirty="0"/>
              <a:t>中的持续时间（</a:t>
            </a:r>
            <a:r>
              <a:rPr lang="en-US" altLang="zh-CN" kern="0" dirty="0"/>
              <a:t>Duration</a:t>
            </a:r>
            <a:r>
              <a:rPr lang="zh-CN" altLang="en-US" kern="0" dirty="0"/>
              <a:t>）中指明传输所需时间（数据</a:t>
            </a:r>
            <a:r>
              <a:rPr lang="en-US" altLang="zh-CN" kern="0" dirty="0"/>
              <a:t>+</a:t>
            </a:r>
            <a:r>
              <a:rPr lang="zh-CN" altLang="en-US" kern="0" dirty="0"/>
              <a:t>控制）</a:t>
            </a:r>
          </a:p>
          <a:p>
            <a:pPr marL="817563" lvl="1" indent="-360363">
              <a:spcBef>
                <a:spcPts val="1200"/>
              </a:spcBef>
            </a:pPr>
            <a:r>
              <a:rPr lang="zh-CN" altLang="en-US" kern="0" dirty="0"/>
              <a:t>其他相关站点能够收到</a:t>
            </a:r>
            <a:r>
              <a:rPr lang="en-US" altLang="zh-CN" kern="0" dirty="0"/>
              <a:t>RTS</a:t>
            </a:r>
            <a:r>
              <a:rPr lang="zh-CN" altLang="en-US" kern="0" dirty="0"/>
              <a:t>或（和）</a:t>
            </a:r>
            <a:r>
              <a:rPr lang="en-US" altLang="zh-CN" kern="0" dirty="0"/>
              <a:t>CTS</a:t>
            </a:r>
            <a:r>
              <a:rPr lang="zh-CN" altLang="en-US" kern="0" dirty="0"/>
              <a:t>，维护</a:t>
            </a:r>
            <a:r>
              <a:rPr lang="en-US" altLang="zh-CN" kern="0" dirty="0"/>
              <a:t>NAV</a:t>
            </a:r>
            <a:endParaRPr lang="zh-CN" altLang="en-US" kern="0" dirty="0"/>
          </a:p>
          <a:p>
            <a:pPr marL="1274763" lvl="2" indent="-360363">
              <a:spcBef>
                <a:spcPts val="1200"/>
              </a:spcBef>
            </a:pPr>
            <a:r>
              <a:rPr lang="zh-CN" altLang="en-US" kern="0" dirty="0"/>
              <a:t>虚拟载波侦听（</a:t>
            </a:r>
            <a:r>
              <a:rPr lang="en-US" altLang="zh-CN" kern="0" dirty="0"/>
              <a:t>Virtual Carrier Sense</a:t>
            </a:r>
            <a:r>
              <a:rPr lang="zh-CN" altLang="en-US" kern="0" dirty="0"/>
              <a:t>）</a:t>
            </a:r>
          </a:p>
          <a:p>
            <a:pPr marL="817563" lvl="1" indent="-360363">
              <a:spcBef>
                <a:spcPts val="1200"/>
              </a:spcBef>
            </a:pPr>
            <a:r>
              <a:rPr lang="en-US" altLang="zh-CN" kern="0" dirty="0"/>
              <a:t>RTS</a:t>
            </a:r>
            <a:r>
              <a:rPr lang="zh-CN" altLang="en-US" kern="0" dirty="0"/>
              <a:t>和</a:t>
            </a:r>
            <a:r>
              <a:rPr lang="en-US" altLang="zh-CN" kern="0" dirty="0"/>
              <a:t>CTS</a:t>
            </a:r>
            <a:r>
              <a:rPr lang="zh-CN" altLang="en-US" kern="0" dirty="0"/>
              <a:t>帧很短，即使产生冲突，信道浪费较少</a:t>
            </a:r>
          </a:p>
          <a:p>
            <a:pPr marL="817563" lvl="1" indent="-360363">
              <a:spcBef>
                <a:spcPts val="1200"/>
              </a:spcBef>
            </a:pPr>
            <a:endParaRPr lang="en-US" altLang="zh-CN" kern="0" dirty="0"/>
          </a:p>
        </p:txBody>
      </p:sp>
      <p:pic>
        <p:nvPicPr>
          <p:cNvPr id="7" name="图片 6">
            <a:extLst>
              <a:ext uri="{FF2B5EF4-FFF2-40B4-BE49-F238E27FC236}">
                <a16:creationId xmlns:a16="http://schemas.microsoft.com/office/drawing/2014/main" id="{5F419E96-E96D-4096-8EF2-3F72D85F0EBD}"/>
              </a:ext>
            </a:extLst>
          </p:cNvPr>
          <p:cNvPicPr>
            <a:picLocks noChangeAspect="1"/>
          </p:cNvPicPr>
          <p:nvPr/>
        </p:nvPicPr>
        <p:blipFill>
          <a:blip r:embed="rId3"/>
          <a:stretch>
            <a:fillRect/>
          </a:stretch>
        </p:blipFill>
        <p:spPr>
          <a:xfrm>
            <a:off x="8525372" y="1244212"/>
            <a:ext cx="3079775" cy="2210503"/>
          </a:xfrm>
          <a:prstGeom prst="rect">
            <a:avLst/>
          </a:prstGeom>
        </p:spPr>
      </p:pic>
      <p:sp>
        <p:nvSpPr>
          <p:cNvPr id="9" name="文本框 8">
            <a:extLst>
              <a:ext uri="{FF2B5EF4-FFF2-40B4-BE49-F238E27FC236}">
                <a16:creationId xmlns:a16="http://schemas.microsoft.com/office/drawing/2014/main" id="{A7862068-ED7E-4A9F-BAA5-4119BC6E9E44}"/>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0" name="矩形 9">
            <a:extLst>
              <a:ext uri="{FF2B5EF4-FFF2-40B4-BE49-F238E27FC236}">
                <a16:creationId xmlns:a16="http://schemas.microsoft.com/office/drawing/2014/main" id="{E5282B33-3E79-4F0A-B8AB-2A381B6EDF86}"/>
              </a:ext>
            </a:extLst>
          </p:cNvPr>
          <p:cNvSpPr/>
          <p:nvPr/>
        </p:nvSpPr>
        <p:spPr>
          <a:xfrm>
            <a:off x="3720453" y="6112455"/>
            <a:ext cx="5002969" cy="425758"/>
          </a:xfrm>
          <a:prstGeom prst="rect">
            <a:avLst/>
          </a:prstGeom>
          <a:solidFill>
            <a:schemeClr val="accent5">
              <a:lumMod val="20000"/>
              <a:lumOff val="80000"/>
            </a:schemeClr>
          </a:solidFill>
          <a:ln>
            <a:solidFill>
              <a:srgbClr val="C00000"/>
            </a:solidFill>
          </a:ln>
        </p:spPr>
        <p:txBody>
          <a:bodyPr wrap="square">
            <a:spAutoFit/>
          </a:bodyPr>
          <a:lstStyle/>
          <a:p>
            <a:pPr algn="ctr">
              <a:lnSpc>
                <a:spcPts val="2595"/>
              </a:lnSpc>
            </a:pPr>
            <a:r>
              <a:rPr lang="en-US" altLang="zh-CN" sz="2200" kern="0" dirty="0">
                <a:latin typeface="微软雅黑" panose="020B0503020204020204" pitchFamily="34" charset="-122"/>
                <a:ea typeface="微软雅黑" panose="020B0503020204020204" pitchFamily="34" charset="-122"/>
              </a:rPr>
              <a:t>NAV</a:t>
            </a:r>
            <a:r>
              <a:rPr lang="zh-CN" altLang="en-US" sz="2200" kern="0" dirty="0">
                <a:latin typeface="微软雅黑" panose="020B0503020204020204" pitchFamily="34" charset="-122"/>
                <a:ea typeface="微软雅黑" panose="020B0503020204020204" pitchFamily="34" charset="-122"/>
              </a:rPr>
              <a:t>（</a:t>
            </a:r>
            <a:r>
              <a:rPr lang="en-US" altLang="zh-CN" sz="2200" kern="0" dirty="0">
                <a:latin typeface="微软雅黑" panose="020B0503020204020204" pitchFamily="34" charset="-122"/>
                <a:ea typeface="微软雅黑" panose="020B0503020204020204" pitchFamily="34" charset="-122"/>
              </a:rPr>
              <a:t>Network Allocation Vector </a:t>
            </a:r>
            <a:r>
              <a:rPr lang="zh-CN" altLang="en-US" sz="2200" kern="0" dirty="0">
                <a:latin typeface="微软雅黑" panose="020B0503020204020204" pitchFamily="34" charset="-122"/>
                <a:ea typeface="微软雅黑" panose="020B0503020204020204" pitchFamily="34" charset="-122"/>
              </a:rPr>
              <a:t>）</a:t>
            </a:r>
          </a:p>
        </p:txBody>
      </p:sp>
      <p:sp>
        <p:nvSpPr>
          <p:cNvPr id="12" name="灯片编号占位符 3">
            <a:extLst>
              <a:ext uri="{FF2B5EF4-FFF2-40B4-BE49-F238E27FC236}">
                <a16:creationId xmlns:a16="http://schemas.microsoft.com/office/drawing/2014/main" id="{8F6F253E-D382-9D44-9BD8-911C9A7B5CA4}"/>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156</a:t>
            </a:fld>
            <a:endParaRPr kumimoji="1" lang="zh-CN" altLang="en-US" dirty="0"/>
          </a:p>
        </p:txBody>
      </p:sp>
    </p:spTree>
    <p:extLst>
      <p:ext uri="{BB962C8B-B14F-4D97-AF65-F5344CB8AC3E}">
        <p14:creationId xmlns:p14="http://schemas.microsoft.com/office/powerpoint/2010/main" val="25168013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4444838"/>
          </a:xfrm>
        </p:spPr>
        <p:txBody>
          <a:bodyPr>
            <a:normAutofit/>
          </a:bodyPr>
          <a:lstStyle/>
          <a:p>
            <a:pPr marL="360363" indent="-360363">
              <a:spcBef>
                <a:spcPts val="1200"/>
              </a:spcBef>
            </a:pPr>
            <a:r>
              <a:rPr lang="en-US" altLang="zh-CN" kern="0" dirty="0"/>
              <a:t>RTS-CTS</a:t>
            </a:r>
            <a:r>
              <a:rPr lang="zh-CN" altLang="en-US" kern="0" dirty="0"/>
              <a:t>机制示例</a:t>
            </a:r>
            <a:endParaRPr lang="en-US" altLang="zh-CN" kern="0" dirty="0"/>
          </a:p>
          <a:p>
            <a:pPr marL="817563" lvl="1" indent="-360363">
              <a:spcBef>
                <a:spcPts val="1200"/>
              </a:spcBef>
            </a:pPr>
            <a:r>
              <a:rPr lang="zh-CN" altLang="en-US" kern="0" dirty="0"/>
              <a:t>源站点的隐藏站点可以接收到目的站点发送的</a:t>
            </a:r>
            <a:r>
              <a:rPr lang="en-US" altLang="zh-CN" kern="0" dirty="0"/>
              <a:t>CTS</a:t>
            </a:r>
          </a:p>
          <a:p>
            <a:pPr marL="817563" lvl="1" indent="-360363">
              <a:spcBef>
                <a:spcPts val="1200"/>
              </a:spcBef>
            </a:pPr>
            <a:endParaRPr lang="en-US" altLang="zh-CN" kern="0" dirty="0"/>
          </a:p>
        </p:txBody>
      </p:sp>
      <p:pic>
        <p:nvPicPr>
          <p:cNvPr id="8" name="图片 7">
            <a:extLst>
              <a:ext uri="{FF2B5EF4-FFF2-40B4-BE49-F238E27FC236}">
                <a16:creationId xmlns:a16="http://schemas.microsoft.com/office/drawing/2014/main" id="{B0F335F1-0ECF-4B00-A914-DC427EF41B9A}"/>
              </a:ext>
            </a:extLst>
          </p:cNvPr>
          <p:cNvPicPr>
            <a:picLocks noChangeAspect="1"/>
          </p:cNvPicPr>
          <p:nvPr/>
        </p:nvPicPr>
        <p:blipFill>
          <a:blip r:embed="rId3"/>
          <a:stretch>
            <a:fillRect/>
          </a:stretch>
        </p:blipFill>
        <p:spPr>
          <a:xfrm>
            <a:off x="2358505" y="2526051"/>
            <a:ext cx="7350714" cy="3399539"/>
          </a:xfrm>
          <a:prstGeom prst="rect">
            <a:avLst/>
          </a:prstGeom>
        </p:spPr>
      </p:pic>
      <p:sp>
        <p:nvSpPr>
          <p:cNvPr id="9" name="文本框 8">
            <a:extLst>
              <a:ext uri="{FF2B5EF4-FFF2-40B4-BE49-F238E27FC236}">
                <a16:creationId xmlns:a16="http://schemas.microsoft.com/office/drawing/2014/main" id="{CA5D193A-1111-4035-B90D-5F8E9359F73F}"/>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0" name="矩形 9">
            <a:extLst>
              <a:ext uri="{FF2B5EF4-FFF2-40B4-BE49-F238E27FC236}">
                <a16:creationId xmlns:a16="http://schemas.microsoft.com/office/drawing/2014/main" id="{EFCA0D9D-4B08-4B9C-A81A-628CCBA63CF1}"/>
              </a:ext>
            </a:extLst>
          </p:cNvPr>
          <p:cNvSpPr/>
          <p:nvPr/>
        </p:nvSpPr>
        <p:spPr>
          <a:xfrm>
            <a:off x="3720453" y="6112455"/>
            <a:ext cx="5002969" cy="425758"/>
          </a:xfrm>
          <a:prstGeom prst="rect">
            <a:avLst/>
          </a:prstGeom>
          <a:solidFill>
            <a:schemeClr val="accent5">
              <a:lumMod val="20000"/>
              <a:lumOff val="80000"/>
            </a:schemeClr>
          </a:solidFill>
          <a:ln>
            <a:solidFill>
              <a:srgbClr val="C00000"/>
            </a:solidFill>
          </a:ln>
        </p:spPr>
        <p:txBody>
          <a:bodyPr wrap="square">
            <a:spAutoFit/>
          </a:bodyPr>
          <a:lstStyle/>
          <a:p>
            <a:pPr algn="ctr">
              <a:lnSpc>
                <a:spcPts val="2595"/>
              </a:lnSpc>
            </a:pPr>
            <a:r>
              <a:rPr lang="en-US" altLang="zh-CN" sz="2200" kern="0" dirty="0">
                <a:latin typeface="微软雅黑" panose="020B0503020204020204" pitchFamily="34" charset="-122"/>
                <a:ea typeface="微软雅黑" panose="020B0503020204020204" pitchFamily="34" charset="-122"/>
              </a:rPr>
              <a:t>NAV</a:t>
            </a:r>
            <a:r>
              <a:rPr lang="zh-CN" altLang="en-US" sz="2200" kern="0" dirty="0">
                <a:latin typeface="微软雅黑" panose="020B0503020204020204" pitchFamily="34" charset="-122"/>
                <a:ea typeface="微软雅黑" panose="020B0503020204020204" pitchFamily="34" charset="-122"/>
              </a:rPr>
              <a:t>（</a:t>
            </a:r>
            <a:r>
              <a:rPr lang="en-US" altLang="zh-CN" sz="2200" kern="0" dirty="0">
                <a:latin typeface="微软雅黑" panose="020B0503020204020204" pitchFamily="34" charset="-122"/>
                <a:ea typeface="微软雅黑" panose="020B0503020204020204" pitchFamily="34" charset="-122"/>
              </a:rPr>
              <a:t>Network Allocation Vector </a:t>
            </a:r>
            <a:r>
              <a:rPr lang="zh-CN" altLang="en-US" sz="2200" kern="0" dirty="0">
                <a:latin typeface="微软雅黑" panose="020B0503020204020204" pitchFamily="34" charset="-122"/>
                <a:ea typeface="微软雅黑" panose="020B0503020204020204" pitchFamily="34" charset="-122"/>
              </a:rPr>
              <a:t>）</a:t>
            </a:r>
          </a:p>
        </p:txBody>
      </p:sp>
      <p:sp>
        <p:nvSpPr>
          <p:cNvPr id="12" name="灯片编号占位符 3">
            <a:extLst>
              <a:ext uri="{FF2B5EF4-FFF2-40B4-BE49-F238E27FC236}">
                <a16:creationId xmlns:a16="http://schemas.microsoft.com/office/drawing/2014/main" id="{BAB129B3-FEBB-9E43-9EAF-6262B636EF4C}"/>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157</a:t>
            </a:fld>
            <a:endParaRPr kumimoji="1" lang="zh-CN" altLang="en-US" dirty="0"/>
          </a:p>
        </p:txBody>
      </p:sp>
    </p:spTree>
    <p:extLst>
      <p:ext uri="{BB962C8B-B14F-4D97-AF65-F5344CB8AC3E}">
        <p14:creationId xmlns:p14="http://schemas.microsoft.com/office/powerpoint/2010/main" val="24739020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4444838"/>
          </a:xfrm>
        </p:spPr>
        <p:txBody>
          <a:bodyPr>
            <a:normAutofit/>
          </a:bodyPr>
          <a:lstStyle/>
          <a:p>
            <a:pPr marL="316929" indent="-316929">
              <a:lnSpc>
                <a:spcPts val="2995"/>
              </a:lnSpc>
              <a:spcBef>
                <a:spcPts val="599"/>
              </a:spcBef>
            </a:pPr>
            <a:r>
              <a:rPr lang="zh-CN" altLang="en-US" sz="2396" kern="0" dirty="0"/>
              <a:t>如何应对无线链路较高的出错率</a:t>
            </a:r>
            <a:r>
              <a:rPr lang="zh-CN" altLang="en-US" sz="2396" b="1" dirty="0"/>
              <a:t>？</a:t>
            </a:r>
            <a:endParaRPr lang="en-US" altLang="zh-CN" sz="2396" kern="0" dirty="0"/>
          </a:p>
          <a:p>
            <a:pPr lvl="1">
              <a:lnSpc>
                <a:spcPts val="2995"/>
              </a:lnSpc>
            </a:pPr>
            <a:r>
              <a:rPr lang="zh-CN" altLang="zh-CN" sz="1996" dirty="0">
                <a:solidFill>
                  <a:srgbClr val="C00000"/>
                </a:solidFill>
              </a:rPr>
              <a:t>解决方法</a:t>
            </a:r>
            <a:r>
              <a:rPr lang="zh-CN" altLang="zh-CN" sz="1996" dirty="0"/>
              <a:t>：采用较小的帧</a:t>
            </a:r>
            <a:r>
              <a:rPr lang="zh-CN" altLang="en-US" sz="1996" dirty="0"/>
              <a:t>（</a:t>
            </a:r>
            <a:r>
              <a:rPr lang="zh-CN" altLang="zh-CN" sz="1996" dirty="0"/>
              <a:t>将用户数据帧分段的机制对用户透明</a:t>
            </a:r>
            <a:r>
              <a:rPr lang="zh-CN" altLang="en-US" sz="1996" dirty="0"/>
              <a:t>）</a:t>
            </a:r>
            <a:endParaRPr lang="zh-CN" altLang="zh-CN" sz="1996" dirty="0"/>
          </a:p>
          <a:p>
            <a:pPr lvl="1">
              <a:lnSpc>
                <a:spcPts val="2995"/>
              </a:lnSpc>
            </a:pPr>
            <a:r>
              <a:rPr lang="en-US" altLang="zh-CN" sz="1996" dirty="0"/>
              <a:t>F</a:t>
            </a:r>
            <a:r>
              <a:rPr lang="en-US" altLang="zh-CN" sz="1996" baseline="-25000" dirty="0"/>
              <a:t>i</a:t>
            </a:r>
            <a:r>
              <a:rPr lang="zh-CN" altLang="zh-CN" sz="1996" dirty="0"/>
              <a:t>帧中携带</a:t>
            </a:r>
            <a:r>
              <a:rPr lang="en-US" altLang="zh-CN" sz="1996" dirty="0"/>
              <a:t>F</a:t>
            </a:r>
            <a:r>
              <a:rPr lang="en-US" altLang="zh-CN" sz="1996" baseline="-25000" dirty="0"/>
              <a:t>i+1</a:t>
            </a:r>
            <a:r>
              <a:rPr lang="zh-CN" altLang="zh-CN" sz="1996" dirty="0"/>
              <a:t>的传输时间</a:t>
            </a:r>
          </a:p>
          <a:p>
            <a:pPr marL="457200" lvl="1" indent="0">
              <a:spcBef>
                <a:spcPts val="1200"/>
              </a:spcBef>
              <a:buNone/>
            </a:pPr>
            <a:endParaRPr lang="en-US" altLang="zh-CN" kern="0" dirty="0"/>
          </a:p>
          <a:p>
            <a:pPr marL="817563" lvl="1" indent="-360363">
              <a:spcBef>
                <a:spcPts val="1200"/>
              </a:spcBef>
            </a:pPr>
            <a:endParaRPr lang="en-US" altLang="zh-CN" kern="0" dirty="0"/>
          </a:p>
        </p:txBody>
      </p:sp>
      <p:pic>
        <p:nvPicPr>
          <p:cNvPr id="7" name="图片 6">
            <a:extLst>
              <a:ext uri="{FF2B5EF4-FFF2-40B4-BE49-F238E27FC236}">
                <a16:creationId xmlns:a16="http://schemas.microsoft.com/office/drawing/2014/main" id="{FC35F1FA-50F6-49C1-BBEE-09DA12CE1E33}"/>
              </a:ext>
            </a:extLst>
          </p:cNvPr>
          <p:cNvPicPr>
            <a:picLocks noChangeAspect="1"/>
          </p:cNvPicPr>
          <p:nvPr/>
        </p:nvPicPr>
        <p:blipFill>
          <a:blip r:embed="rId3"/>
          <a:stretch>
            <a:fillRect/>
          </a:stretch>
        </p:blipFill>
        <p:spPr>
          <a:xfrm>
            <a:off x="1757566" y="3025215"/>
            <a:ext cx="8517047" cy="3651193"/>
          </a:xfrm>
          <a:prstGeom prst="rect">
            <a:avLst/>
          </a:prstGeom>
        </p:spPr>
      </p:pic>
      <p:sp>
        <p:nvSpPr>
          <p:cNvPr id="8" name="文本框 7">
            <a:extLst>
              <a:ext uri="{FF2B5EF4-FFF2-40B4-BE49-F238E27FC236}">
                <a16:creationId xmlns:a16="http://schemas.microsoft.com/office/drawing/2014/main" id="{CD91421A-7B29-45DD-91D9-071F7221CE9F}"/>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0" name="灯片编号占位符 3">
            <a:extLst>
              <a:ext uri="{FF2B5EF4-FFF2-40B4-BE49-F238E27FC236}">
                <a16:creationId xmlns:a16="http://schemas.microsoft.com/office/drawing/2014/main" id="{68CFE8AD-01C1-2740-8D45-E90101A8F7F7}"/>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158</a:t>
            </a:fld>
            <a:endParaRPr kumimoji="1" lang="zh-CN" altLang="en-US" dirty="0"/>
          </a:p>
        </p:txBody>
      </p:sp>
    </p:spTree>
    <p:extLst>
      <p:ext uri="{BB962C8B-B14F-4D97-AF65-F5344CB8AC3E}">
        <p14:creationId xmlns:p14="http://schemas.microsoft.com/office/powerpoint/2010/main" val="6279536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319349"/>
            <a:ext cx="10689934" cy="5240477"/>
          </a:xfrm>
        </p:spPr>
        <p:txBody>
          <a:bodyPr>
            <a:normAutofit/>
          </a:bodyPr>
          <a:lstStyle/>
          <a:p>
            <a:pPr>
              <a:lnSpc>
                <a:spcPts val="3793"/>
              </a:lnSpc>
              <a:spcBef>
                <a:spcPts val="599"/>
              </a:spcBef>
              <a:defRPr/>
            </a:pPr>
            <a:r>
              <a:rPr lang="en-US" altLang="zh-CN" sz="2396" dirty="0"/>
              <a:t>EDCA</a:t>
            </a:r>
            <a:r>
              <a:rPr lang="zh-CN" altLang="en-US" sz="2396" dirty="0"/>
              <a:t>（</a:t>
            </a:r>
            <a:r>
              <a:rPr lang="en-US" altLang="zh-CN" sz="2396" dirty="0"/>
              <a:t>Enhanced Distributed Channel Access</a:t>
            </a:r>
            <a:r>
              <a:rPr lang="zh-CN" altLang="en-US" sz="2396" dirty="0"/>
              <a:t>）（</a:t>
            </a:r>
            <a:r>
              <a:rPr lang="en-US" altLang="zh-CN" sz="2396" dirty="0">
                <a:solidFill>
                  <a:srgbClr val="7030A0"/>
                </a:solidFill>
              </a:rPr>
              <a:t>802.11e</a:t>
            </a:r>
            <a:r>
              <a:rPr lang="zh-CN" altLang="en-US" sz="2396" dirty="0"/>
              <a:t>） </a:t>
            </a:r>
            <a:endParaRPr lang="en-US" altLang="zh-CN" sz="2396" dirty="0"/>
          </a:p>
          <a:p>
            <a:pPr marL="625934" lvl="1" indent="-266220">
              <a:lnSpc>
                <a:spcPts val="2995"/>
              </a:lnSpc>
              <a:spcBef>
                <a:spcPts val="599"/>
              </a:spcBef>
              <a:defRPr/>
            </a:pPr>
            <a:r>
              <a:rPr lang="zh-CN" altLang="en-US" sz="1996" b="1" dirty="0">
                <a:solidFill>
                  <a:srgbClr val="C00000"/>
                </a:solidFill>
              </a:rPr>
              <a:t>目标：</a:t>
            </a:r>
            <a:r>
              <a:rPr lang="zh-CN" altLang="en-US" sz="1996" dirty="0"/>
              <a:t>针对不同的应用提供不同的优先级，保证</a:t>
            </a:r>
            <a:r>
              <a:rPr lang="en-US" altLang="zh-CN" sz="1996" dirty="0"/>
              <a:t>QoS</a:t>
            </a:r>
          </a:p>
          <a:p>
            <a:pPr marL="625934" lvl="1" indent="-266220">
              <a:lnSpc>
                <a:spcPts val="3793"/>
              </a:lnSpc>
              <a:spcBef>
                <a:spcPts val="0"/>
              </a:spcBef>
              <a:defRPr/>
            </a:pPr>
            <a:r>
              <a:rPr lang="zh-CN" altLang="en-US" sz="1996" dirty="0"/>
              <a:t>单发送队列 → 多发送队列（</a:t>
            </a:r>
            <a:r>
              <a:rPr lang="en-US" altLang="zh-CN" sz="1996" dirty="0"/>
              <a:t>AC</a:t>
            </a:r>
            <a:r>
              <a:rPr lang="zh-CN" altLang="en-US" sz="1996" dirty="0"/>
              <a:t>，</a:t>
            </a:r>
            <a:r>
              <a:rPr lang="en-US" altLang="zh-CN" sz="1996" dirty="0"/>
              <a:t>Access Category</a:t>
            </a:r>
            <a:r>
              <a:rPr lang="zh-CN" altLang="en-US" sz="1996" dirty="0"/>
              <a:t>）</a:t>
            </a:r>
            <a:endParaRPr lang="en-US" altLang="zh-CN" sz="1996" dirty="0"/>
          </a:p>
          <a:p>
            <a:pPr marL="1025264" lvl="2" indent="-266220">
              <a:lnSpc>
                <a:spcPts val="2995"/>
              </a:lnSpc>
              <a:spcBef>
                <a:spcPts val="0"/>
              </a:spcBef>
              <a:defRPr/>
            </a:pPr>
            <a:r>
              <a:rPr lang="en-US" altLang="zh-CN" sz="1597" dirty="0"/>
              <a:t>AC3: </a:t>
            </a:r>
            <a:r>
              <a:rPr lang="zh-CN" altLang="en-US" sz="1597" dirty="0"/>
              <a:t>语音（</a:t>
            </a:r>
            <a:r>
              <a:rPr lang="en-US" altLang="zh-CN" sz="1597" dirty="0"/>
              <a:t>Voice traffic</a:t>
            </a:r>
            <a:r>
              <a:rPr lang="zh-CN" altLang="en-US" sz="1597" dirty="0"/>
              <a:t>）</a:t>
            </a:r>
            <a:r>
              <a:rPr lang="en-US" altLang="zh-CN" sz="1597" dirty="0"/>
              <a:t> </a:t>
            </a:r>
          </a:p>
          <a:p>
            <a:pPr marL="1025264" lvl="2" indent="-266220">
              <a:lnSpc>
                <a:spcPts val="2995"/>
              </a:lnSpc>
              <a:spcBef>
                <a:spcPts val="0"/>
              </a:spcBef>
              <a:defRPr/>
            </a:pPr>
            <a:r>
              <a:rPr lang="en-US" altLang="zh-CN" sz="1597" dirty="0"/>
              <a:t>AC2: </a:t>
            </a:r>
            <a:r>
              <a:rPr lang="zh-CN" altLang="en-US" sz="1597" dirty="0"/>
              <a:t>视频（</a:t>
            </a:r>
            <a:r>
              <a:rPr lang="en-US" altLang="zh-CN" sz="1597" dirty="0"/>
              <a:t>Video traffic</a:t>
            </a:r>
            <a:r>
              <a:rPr lang="zh-CN" altLang="en-US" sz="1597" dirty="0"/>
              <a:t>）</a:t>
            </a:r>
            <a:r>
              <a:rPr lang="en-US" altLang="zh-CN" sz="1597" dirty="0"/>
              <a:t> </a:t>
            </a:r>
          </a:p>
          <a:p>
            <a:pPr marL="1025264" lvl="2" indent="-266220">
              <a:lnSpc>
                <a:spcPts val="2995"/>
              </a:lnSpc>
              <a:spcBef>
                <a:spcPts val="0"/>
              </a:spcBef>
              <a:defRPr/>
            </a:pPr>
            <a:r>
              <a:rPr lang="en-US" altLang="zh-CN" sz="1597" dirty="0"/>
              <a:t>AC1: </a:t>
            </a:r>
            <a:r>
              <a:rPr lang="zh-CN" altLang="en-US" sz="1597" dirty="0"/>
              <a:t>尽力而为数据流（</a:t>
            </a:r>
            <a:r>
              <a:rPr lang="en-US" altLang="zh-CN" sz="1597" dirty="0"/>
              <a:t>Best effort traffic</a:t>
            </a:r>
            <a:r>
              <a:rPr lang="zh-CN" altLang="en-US" sz="1597" dirty="0"/>
              <a:t>）</a:t>
            </a:r>
            <a:r>
              <a:rPr lang="en-US" altLang="zh-CN" sz="1597" dirty="0"/>
              <a:t> </a:t>
            </a:r>
          </a:p>
          <a:p>
            <a:pPr marL="1025264" lvl="2" indent="-266220">
              <a:lnSpc>
                <a:spcPts val="2995"/>
              </a:lnSpc>
              <a:spcBef>
                <a:spcPts val="0"/>
              </a:spcBef>
              <a:defRPr/>
            </a:pPr>
            <a:r>
              <a:rPr lang="en-US" altLang="zh-CN" sz="1597" dirty="0"/>
              <a:t>AC0: </a:t>
            </a:r>
            <a:r>
              <a:rPr lang="zh-CN" altLang="en-US" sz="1597" dirty="0"/>
              <a:t>背景流（</a:t>
            </a:r>
            <a:r>
              <a:rPr lang="en-US" altLang="zh-CN" sz="1597" dirty="0"/>
              <a:t>Background traffic</a:t>
            </a:r>
            <a:r>
              <a:rPr lang="zh-CN" altLang="en-US" sz="1597" dirty="0"/>
              <a:t>）</a:t>
            </a:r>
            <a:endParaRPr lang="en-US" altLang="zh-CN" sz="1597" dirty="0"/>
          </a:p>
          <a:p>
            <a:pPr marL="625934" lvl="1" indent="-266220">
              <a:lnSpc>
                <a:spcPts val="3793"/>
              </a:lnSpc>
              <a:spcBef>
                <a:spcPts val="0"/>
              </a:spcBef>
              <a:defRPr/>
            </a:pPr>
            <a:r>
              <a:rPr lang="zh-CN" altLang="en-US" sz="1996" dirty="0"/>
              <a:t>每个队列基于下面四种参数独立竞争</a:t>
            </a:r>
            <a:endParaRPr lang="en-US" altLang="zh-CN" sz="1996" dirty="0"/>
          </a:p>
          <a:p>
            <a:pPr marL="1025264" lvl="2" indent="-266220">
              <a:lnSpc>
                <a:spcPts val="2995"/>
              </a:lnSpc>
              <a:spcBef>
                <a:spcPts val="0"/>
              </a:spcBef>
              <a:defRPr/>
            </a:pPr>
            <a:r>
              <a:rPr lang="en-US" altLang="zh-CN" sz="1597" dirty="0" err="1"/>
              <a:t>Cwmin</a:t>
            </a:r>
            <a:r>
              <a:rPr lang="zh-CN" altLang="en-US" sz="1597" dirty="0"/>
              <a:t>：最小竞争窗口，越小的</a:t>
            </a:r>
            <a:r>
              <a:rPr lang="en-US" altLang="zh-CN" sz="1597" dirty="0" err="1"/>
              <a:t>Cwmin</a:t>
            </a:r>
            <a:r>
              <a:rPr lang="zh-CN" altLang="en-US" sz="1597" dirty="0"/>
              <a:t>其优先级越高</a:t>
            </a:r>
            <a:endParaRPr lang="en-US" altLang="zh-CN" sz="1597" dirty="0"/>
          </a:p>
          <a:p>
            <a:pPr marL="1025264" lvl="2" indent="-266220">
              <a:lnSpc>
                <a:spcPts val="2995"/>
              </a:lnSpc>
              <a:spcBef>
                <a:spcPts val="0"/>
              </a:spcBef>
              <a:defRPr/>
            </a:pPr>
            <a:r>
              <a:rPr lang="en-US" altLang="zh-CN" sz="1597" dirty="0" err="1"/>
              <a:t>Cwmax</a:t>
            </a:r>
            <a:r>
              <a:rPr lang="zh-CN" altLang="en-US" sz="1597" dirty="0"/>
              <a:t>：最大竞争窗口，越小的</a:t>
            </a:r>
            <a:r>
              <a:rPr lang="en-US" altLang="zh-CN" sz="1597" dirty="0" err="1"/>
              <a:t>Cwmax</a:t>
            </a:r>
            <a:r>
              <a:rPr lang="zh-CN" altLang="en-US" sz="1597" dirty="0"/>
              <a:t>其优先级越高</a:t>
            </a:r>
            <a:endParaRPr lang="en-US" altLang="zh-CN" sz="1597" dirty="0"/>
          </a:p>
          <a:p>
            <a:pPr marL="1025264" lvl="2" indent="-266220">
              <a:lnSpc>
                <a:spcPts val="2995"/>
              </a:lnSpc>
              <a:spcBef>
                <a:spcPts val="0"/>
              </a:spcBef>
              <a:defRPr/>
            </a:pPr>
            <a:r>
              <a:rPr lang="en-US" altLang="zh-CN" sz="1597" dirty="0"/>
              <a:t>TXOP</a:t>
            </a:r>
            <a:r>
              <a:rPr lang="zh-CN" altLang="en-US" sz="1597" dirty="0"/>
              <a:t>：传输机会，参数值为</a:t>
            </a:r>
            <a:r>
              <a:rPr lang="en-US" altLang="zh-CN" sz="1597" dirty="0" err="1"/>
              <a:t>TXOPlimit</a:t>
            </a:r>
            <a:r>
              <a:rPr lang="zh-CN" altLang="en-US" sz="1597" dirty="0"/>
              <a:t>，代表占用信道最长时间</a:t>
            </a:r>
            <a:endParaRPr lang="en-US" altLang="zh-CN" sz="1597" dirty="0"/>
          </a:p>
          <a:p>
            <a:pPr marL="1025264" lvl="2" indent="-266220">
              <a:lnSpc>
                <a:spcPts val="2995"/>
              </a:lnSpc>
              <a:spcBef>
                <a:spcPts val="0"/>
              </a:spcBef>
              <a:defRPr/>
            </a:pPr>
            <a:r>
              <a:rPr lang="en-US" altLang="zh-CN" sz="1597" dirty="0"/>
              <a:t>AIFS</a:t>
            </a:r>
            <a:r>
              <a:rPr lang="zh-CN" altLang="en-US" sz="1597" dirty="0"/>
              <a:t>：要获得传输机会时，必须等待的信道空闲时间</a:t>
            </a:r>
            <a:endParaRPr lang="en-US" altLang="zh-CN" sz="1597" dirty="0"/>
          </a:p>
          <a:p>
            <a:pPr marL="457200" lvl="1" indent="0">
              <a:spcBef>
                <a:spcPts val="1200"/>
              </a:spcBef>
              <a:buNone/>
            </a:pPr>
            <a:endParaRPr lang="en-US" altLang="zh-CN" kern="0" dirty="0"/>
          </a:p>
          <a:p>
            <a:pPr marL="817563" lvl="1" indent="-360363">
              <a:spcBef>
                <a:spcPts val="1200"/>
              </a:spcBef>
            </a:pPr>
            <a:endParaRPr lang="en-US" altLang="zh-CN" kern="0" dirty="0"/>
          </a:p>
        </p:txBody>
      </p:sp>
      <p:sp>
        <p:nvSpPr>
          <p:cNvPr id="6" name="矩形 5">
            <a:extLst>
              <a:ext uri="{FF2B5EF4-FFF2-40B4-BE49-F238E27FC236}">
                <a16:creationId xmlns:a16="http://schemas.microsoft.com/office/drawing/2014/main" id="{17DD6B3B-028A-423F-9038-5B6FAAD9881E}"/>
              </a:ext>
            </a:extLst>
          </p:cNvPr>
          <p:cNvSpPr/>
          <p:nvPr/>
        </p:nvSpPr>
        <p:spPr>
          <a:xfrm>
            <a:off x="7856562" y="3429000"/>
            <a:ext cx="4185313" cy="826637"/>
          </a:xfrm>
          <a:prstGeom prst="rect">
            <a:avLst/>
          </a:prstGeom>
          <a:solidFill>
            <a:schemeClr val="bg1"/>
          </a:solidFill>
          <a:ln>
            <a:solidFill>
              <a:schemeClr val="accent1"/>
            </a:solidFill>
          </a:ln>
        </p:spPr>
        <p:txBody>
          <a:bodyPr wrap="square">
            <a:spAutoFit/>
          </a:bodyPr>
          <a:lstStyle/>
          <a:p>
            <a:pPr>
              <a:lnSpc>
                <a:spcPts val="3000"/>
              </a:lnSpc>
            </a:pPr>
            <a:r>
              <a:rPr lang="en-US" altLang="zh-CN" dirty="0">
                <a:solidFill>
                  <a:srgbClr val="7030A0"/>
                </a:solidFill>
                <a:latin typeface="微软雅黑" panose="020B0503020204020204" pitchFamily="34" charset="-122"/>
                <a:ea typeface="微软雅黑" panose="020B0503020204020204" pitchFamily="34" charset="-122"/>
              </a:rPr>
              <a:t>AIFS</a:t>
            </a:r>
            <a:r>
              <a:rPr lang="zh-CN" altLang="en-US" dirty="0">
                <a:solidFill>
                  <a:srgbClr val="7030A0"/>
                </a:solidFill>
                <a:latin typeface="微软雅黑" panose="020B0503020204020204" pitchFamily="34" charset="-122"/>
                <a:ea typeface="微软雅黑" panose="020B0503020204020204" pitchFamily="34" charset="-122"/>
              </a:rPr>
              <a:t>：</a:t>
            </a:r>
            <a:r>
              <a:rPr lang="en-US" altLang="zh-CN" dirty="0">
                <a:solidFill>
                  <a:srgbClr val="7030A0"/>
                </a:solidFill>
                <a:latin typeface="微软雅黑" panose="020B0503020204020204" pitchFamily="34" charset="-122"/>
                <a:ea typeface="微软雅黑" panose="020B0503020204020204" pitchFamily="34" charset="-122"/>
              </a:rPr>
              <a:t>Arbitration Interframe Space</a:t>
            </a:r>
          </a:p>
          <a:p>
            <a:pPr>
              <a:lnSpc>
                <a:spcPts val="3000"/>
              </a:lnSpc>
            </a:pPr>
            <a:r>
              <a:rPr lang="en-US" altLang="zh-CN" dirty="0">
                <a:solidFill>
                  <a:srgbClr val="7030A0"/>
                </a:solidFill>
                <a:latin typeface="微软雅黑" panose="020B0503020204020204" pitchFamily="34" charset="-122"/>
                <a:ea typeface="微软雅黑" panose="020B0503020204020204" pitchFamily="34" charset="-122"/>
              </a:rPr>
              <a:t>TXOP</a:t>
            </a:r>
            <a:r>
              <a:rPr lang="zh-CN" altLang="en-US" dirty="0">
                <a:solidFill>
                  <a:srgbClr val="7030A0"/>
                </a:solidFill>
                <a:latin typeface="微软雅黑" panose="020B0503020204020204" pitchFamily="34" charset="-122"/>
                <a:ea typeface="微软雅黑" panose="020B0503020204020204" pitchFamily="34" charset="-122"/>
              </a:rPr>
              <a:t>：</a:t>
            </a:r>
            <a:r>
              <a:rPr lang="en-US" altLang="zh-CN" dirty="0">
                <a:solidFill>
                  <a:srgbClr val="7030A0"/>
                </a:solidFill>
                <a:latin typeface="微软雅黑" panose="020B0503020204020204" pitchFamily="34" charset="-122"/>
                <a:ea typeface="微软雅黑" panose="020B0503020204020204" pitchFamily="34" charset="-122"/>
              </a:rPr>
              <a:t>Transmission Opportunity</a:t>
            </a:r>
          </a:p>
        </p:txBody>
      </p:sp>
      <p:sp>
        <p:nvSpPr>
          <p:cNvPr id="7" name="矩形 6">
            <a:extLst>
              <a:ext uri="{FF2B5EF4-FFF2-40B4-BE49-F238E27FC236}">
                <a16:creationId xmlns:a16="http://schemas.microsoft.com/office/drawing/2014/main" id="{AC6DD4A4-E26F-48E9-B106-F3F11C7CA5DF}"/>
              </a:ext>
            </a:extLst>
          </p:cNvPr>
          <p:cNvSpPr/>
          <p:nvPr/>
        </p:nvSpPr>
        <p:spPr>
          <a:xfrm>
            <a:off x="2740130" y="6423327"/>
            <a:ext cx="7131632" cy="358881"/>
          </a:xfrm>
          <a:prstGeom prst="rect">
            <a:avLst/>
          </a:prstGeom>
          <a:solidFill>
            <a:schemeClr val="accent5">
              <a:lumMod val="20000"/>
              <a:lumOff val="80000"/>
            </a:schemeClr>
          </a:solidFill>
          <a:ln>
            <a:solidFill>
              <a:srgbClr val="C00000"/>
            </a:solidFill>
          </a:ln>
        </p:spPr>
        <p:txBody>
          <a:bodyPr wrap="square">
            <a:spAutoFit/>
          </a:bodyPr>
          <a:lstStyle/>
          <a:p>
            <a:pPr algn="ctr">
              <a:lnSpc>
                <a:spcPts val="2200"/>
              </a:lnSpc>
            </a:pPr>
            <a:r>
              <a:rPr lang="en-US" altLang="zh-CN" dirty="0">
                <a:latin typeface="微软雅黑" panose="020B0503020204020204" pitchFamily="34" charset="-122"/>
                <a:ea typeface="微软雅黑" panose="020B0503020204020204" pitchFamily="34" charset="-122"/>
              </a:rPr>
              <a:t>Wi-Fi</a:t>
            </a:r>
            <a:r>
              <a:rPr lang="zh-CN" altLang="en-US">
                <a:latin typeface="微软雅黑" panose="020B0503020204020204" pitchFamily="34" charset="-122"/>
                <a:ea typeface="微软雅黑" panose="020B0503020204020204" pitchFamily="34" charset="-122"/>
              </a:rPr>
              <a:t>联盟定义：</a:t>
            </a:r>
            <a:r>
              <a:rPr lang="en-US" altLang="zh-CN" dirty="0">
                <a:latin typeface="微软雅黑" panose="020B0503020204020204" pitchFamily="34" charset="-122"/>
                <a:ea typeface="微软雅黑" panose="020B0503020204020204" pitchFamily="34" charset="-122"/>
              </a:rPr>
              <a:t>WMM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Wireless Multimedia Enhancements</a:t>
            </a:r>
            <a:r>
              <a:rPr lang="zh-CN" altLang="en-US"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C973BE5A-BB38-4EE9-B25B-BBACBE3A7D8D}"/>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0" name="灯片编号占位符 3">
            <a:extLst>
              <a:ext uri="{FF2B5EF4-FFF2-40B4-BE49-F238E27FC236}">
                <a16:creationId xmlns:a16="http://schemas.microsoft.com/office/drawing/2014/main" id="{CF0F97EA-0A6C-CF44-9FF0-C7E0F5980310}"/>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159</a:t>
            </a:fld>
            <a:endParaRPr kumimoji="1" lang="zh-CN" altLang="en-US" dirty="0"/>
          </a:p>
        </p:txBody>
      </p:sp>
    </p:spTree>
    <p:extLst>
      <p:ext uri="{BB962C8B-B14F-4D97-AF65-F5344CB8AC3E}">
        <p14:creationId xmlns:p14="http://schemas.microsoft.com/office/powerpoint/2010/main" val="315712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三大类多路访问协议及小分类</a:t>
            </a:r>
          </a:p>
        </p:txBody>
      </p:sp>
      <p:sp>
        <p:nvSpPr>
          <p:cNvPr id="3" name="内容占位符 2"/>
          <p:cNvSpPr>
            <a:spLocks noGrp="1"/>
          </p:cNvSpPr>
          <p:nvPr>
            <p:ph idx="1"/>
          </p:nvPr>
        </p:nvSpPr>
        <p:spPr/>
        <p:txBody>
          <a:bodyPr>
            <a:normAutofit/>
          </a:bodyPr>
          <a:lstStyle/>
          <a:p>
            <a:pPr>
              <a:lnSpc>
                <a:spcPct val="150000"/>
              </a:lnSpc>
            </a:pPr>
            <a:r>
              <a:rPr lang="en-US" altLang="zh-CN" sz="2400" dirty="0"/>
              <a:t>4.2.1 </a:t>
            </a:r>
            <a:r>
              <a:rPr lang="zh-CN" altLang="en-US" sz="2400" dirty="0"/>
              <a:t>随机访问协议</a:t>
            </a:r>
            <a:endParaRPr lang="en-US" altLang="zh-CN" sz="2400" dirty="0"/>
          </a:p>
          <a:p>
            <a:pPr lvl="1">
              <a:lnSpc>
                <a:spcPct val="150000"/>
              </a:lnSpc>
            </a:pPr>
            <a:r>
              <a:rPr lang="zh-CN" altLang="en-US" sz="2000" dirty="0"/>
              <a:t>特点：冲突不可避免</a:t>
            </a:r>
            <a:endParaRPr lang="en-US" altLang="zh-CN" sz="2000" dirty="0"/>
          </a:p>
          <a:p>
            <a:pPr>
              <a:lnSpc>
                <a:spcPct val="150000"/>
              </a:lnSpc>
            </a:pPr>
            <a:r>
              <a:rPr lang="en-US" altLang="zh-CN" sz="2400" dirty="0"/>
              <a:t>4.2.2 </a:t>
            </a:r>
            <a:r>
              <a:rPr lang="zh-CN" altLang="en-US" sz="2400" dirty="0"/>
              <a:t>受控访问协议</a:t>
            </a:r>
            <a:endParaRPr lang="en-US" altLang="zh-CN" sz="2400" dirty="0"/>
          </a:p>
          <a:p>
            <a:pPr lvl="1">
              <a:lnSpc>
                <a:spcPct val="150000"/>
              </a:lnSpc>
            </a:pPr>
            <a:r>
              <a:rPr lang="zh-CN" altLang="en-US" sz="2000" dirty="0"/>
              <a:t>特点：克服了冲突</a:t>
            </a:r>
            <a:endParaRPr lang="en-US" altLang="zh-CN" sz="2000" dirty="0"/>
          </a:p>
          <a:p>
            <a:pPr>
              <a:lnSpc>
                <a:spcPct val="150000"/>
              </a:lnSpc>
            </a:pPr>
            <a:r>
              <a:rPr lang="en-US" altLang="zh-CN" sz="2400" dirty="0"/>
              <a:t>4.2.3 </a:t>
            </a:r>
            <a:r>
              <a:rPr lang="zh-CN" altLang="en-US" sz="2400" dirty="0"/>
              <a:t>有限竞争协议</a:t>
            </a:r>
            <a:endParaRPr lang="en-US" altLang="zh-CN" sz="2400" dirty="0"/>
          </a:p>
          <a:p>
            <a:pPr lvl="1">
              <a:lnSpc>
                <a:spcPct val="150000"/>
              </a:lnSpc>
            </a:pPr>
            <a:r>
              <a:rPr lang="zh-CN" altLang="en-US" sz="2000" dirty="0"/>
              <a:t>利用上述二者的优势</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16</a:t>
            </a:fld>
            <a:endParaRPr kumimoji="1" lang="zh-CN" altLang="en-US" dirty="0"/>
          </a:p>
        </p:txBody>
      </p:sp>
      <p:pic>
        <p:nvPicPr>
          <p:cNvPr id="7" name="图片 6"/>
          <p:cNvPicPr>
            <a:picLocks noChangeAspect="1"/>
          </p:cNvPicPr>
          <p:nvPr/>
        </p:nvPicPr>
        <p:blipFill>
          <a:blip r:embed="rId3"/>
          <a:stretch>
            <a:fillRect/>
          </a:stretch>
        </p:blipFill>
        <p:spPr>
          <a:xfrm>
            <a:off x="4916788" y="1503109"/>
            <a:ext cx="6476130" cy="4483475"/>
          </a:xfrm>
          <a:prstGeom prst="rect">
            <a:avLst/>
          </a:prstGeom>
        </p:spPr>
      </p:pic>
      <p:sp>
        <p:nvSpPr>
          <p:cNvPr id="8"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Tree>
    <p:extLst>
      <p:ext uri="{BB962C8B-B14F-4D97-AF65-F5344CB8AC3E}">
        <p14:creationId xmlns:p14="http://schemas.microsoft.com/office/powerpoint/2010/main" val="2315943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4444838"/>
          </a:xfrm>
        </p:spPr>
        <p:txBody>
          <a:bodyPr>
            <a:normAutofit/>
          </a:bodyPr>
          <a:lstStyle/>
          <a:p>
            <a:pPr marL="316929" indent="-316929">
              <a:lnSpc>
                <a:spcPts val="2995"/>
              </a:lnSpc>
              <a:spcBef>
                <a:spcPts val="599"/>
              </a:spcBef>
            </a:pPr>
            <a:r>
              <a:rPr lang="en-US" altLang="zh-CN" sz="2396" kern="0" dirty="0"/>
              <a:t>EDCA</a:t>
            </a:r>
            <a:r>
              <a:rPr lang="zh-CN" altLang="en-US" sz="2396" kern="0" dirty="0"/>
              <a:t>多队列机制</a:t>
            </a:r>
            <a:endParaRPr lang="en-US" altLang="zh-CN" sz="2396" kern="0" dirty="0"/>
          </a:p>
          <a:p>
            <a:pPr marL="457200" lvl="1" indent="0">
              <a:spcBef>
                <a:spcPts val="1200"/>
              </a:spcBef>
              <a:buNone/>
            </a:pPr>
            <a:endParaRPr lang="en-US" altLang="zh-CN" kern="0" dirty="0"/>
          </a:p>
          <a:p>
            <a:pPr marL="817563" lvl="1" indent="-360363">
              <a:spcBef>
                <a:spcPts val="1200"/>
              </a:spcBef>
            </a:pPr>
            <a:endParaRPr lang="en-US" altLang="zh-CN" kern="0" dirty="0"/>
          </a:p>
        </p:txBody>
      </p:sp>
      <p:pic>
        <p:nvPicPr>
          <p:cNvPr id="6" name="图片 5">
            <a:extLst>
              <a:ext uri="{FF2B5EF4-FFF2-40B4-BE49-F238E27FC236}">
                <a16:creationId xmlns:a16="http://schemas.microsoft.com/office/drawing/2014/main" id="{453E627E-AB5C-4742-91C1-D47BC059CACD}"/>
              </a:ext>
            </a:extLst>
          </p:cNvPr>
          <p:cNvPicPr>
            <a:picLocks noChangeAspect="1"/>
          </p:cNvPicPr>
          <p:nvPr/>
        </p:nvPicPr>
        <p:blipFill>
          <a:blip r:embed="rId3"/>
          <a:stretch>
            <a:fillRect/>
          </a:stretch>
        </p:blipFill>
        <p:spPr>
          <a:xfrm>
            <a:off x="2954010" y="1826666"/>
            <a:ext cx="6162160" cy="4830547"/>
          </a:xfrm>
          <a:prstGeom prst="rect">
            <a:avLst/>
          </a:prstGeom>
        </p:spPr>
      </p:pic>
      <p:sp>
        <p:nvSpPr>
          <p:cNvPr id="7" name="文本框 6">
            <a:extLst>
              <a:ext uri="{FF2B5EF4-FFF2-40B4-BE49-F238E27FC236}">
                <a16:creationId xmlns:a16="http://schemas.microsoft.com/office/drawing/2014/main" id="{54B5F2A9-F7F4-44C2-B9A5-4A855F138F0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9" name="灯片编号占位符 3">
            <a:extLst>
              <a:ext uri="{FF2B5EF4-FFF2-40B4-BE49-F238E27FC236}">
                <a16:creationId xmlns:a16="http://schemas.microsoft.com/office/drawing/2014/main" id="{E209CB64-607B-5C42-A1D2-C8BB1513E221}"/>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160</a:t>
            </a:fld>
            <a:endParaRPr kumimoji="1" lang="zh-CN" altLang="en-US" dirty="0"/>
          </a:p>
        </p:txBody>
      </p:sp>
    </p:spTree>
    <p:extLst>
      <p:ext uri="{BB962C8B-B14F-4D97-AF65-F5344CB8AC3E}">
        <p14:creationId xmlns:p14="http://schemas.microsoft.com/office/powerpoint/2010/main" val="26025814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4444838"/>
              </a:xfrm>
            </p:spPr>
            <p:txBody>
              <a:bodyPr>
                <a:normAutofit/>
              </a:bodyPr>
              <a:lstStyle/>
              <a:p>
                <a:pPr>
                  <a:lnSpc>
                    <a:spcPts val="3793"/>
                  </a:lnSpc>
                  <a:spcBef>
                    <a:spcPts val="599"/>
                  </a:spcBef>
                  <a:defRPr/>
                </a:pPr>
                <a:r>
                  <a:rPr lang="zh-CN" altLang="en-US" sz="2396" dirty="0"/>
                  <a:t>队列参数设置 （</a:t>
                </a:r>
                <a:r>
                  <a:rPr lang="en-US" altLang="zh-CN" sz="2396" dirty="0"/>
                  <a:t>QSTA</a:t>
                </a:r>
                <a:r>
                  <a:rPr lang="zh-CN" altLang="en-US" sz="2396" dirty="0"/>
                  <a:t>）</a:t>
                </a:r>
                <a:endParaRPr lang="en-US" altLang="zh-CN" sz="2396" dirty="0"/>
              </a:p>
              <a:p>
                <a:pPr marL="625934" lvl="1" indent="-266220">
                  <a:lnSpc>
                    <a:spcPts val="2995"/>
                  </a:lnSpc>
                  <a:spcBef>
                    <a:spcPts val="0"/>
                  </a:spcBef>
                  <a:defRPr/>
                </a:pPr>
                <a:r>
                  <a:rPr lang="zh-CN" altLang="en-US" sz="1996" dirty="0"/>
                  <a:t>退后随机数选取</a:t>
                </a:r>
                <a:endParaRPr lang="en-US" altLang="zh-CN" sz="1996" dirty="0"/>
              </a:p>
              <a:p>
                <a:pPr marL="895324" lvl="2" indent="-136279">
                  <a:lnSpc>
                    <a:spcPts val="2995"/>
                  </a:lnSpc>
                  <a:spcBef>
                    <a:spcPts val="0"/>
                  </a:spcBef>
                  <a:defRPr/>
                </a:pPr>
                <a:r>
                  <a:rPr lang="zh-CN" altLang="en-US" sz="1800" dirty="0"/>
                  <a:t>从</a:t>
                </a:r>
                <a:r>
                  <a:rPr lang="en-US" altLang="zh-CN" sz="1800" dirty="0"/>
                  <a:t>[1,</a:t>
                </a:r>
                <a:r>
                  <a:rPr lang="zh-CN" altLang="en-US" sz="1800" dirty="0"/>
                  <a:t> </a:t>
                </a:r>
                <a:r>
                  <a:rPr lang="en-US" altLang="zh-CN" sz="1800" i="1" dirty="0"/>
                  <a:t>CW(AC)+</a:t>
                </a:r>
                <a:r>
                  <a:rPr lang="en-US" altLang="zh-CN" sz="1800" dirty="0"/>
                  <a:t>1]</a:t>
                </a:r>
                <a:r>
                  <a:rPr lang="zh-CN" altLang="en-US" sz="1800" dirty="0">
                    <a:ea typeface="宋体" charset="-122"/>
                  </a:rPr>
                  <a:t>中选取一个随机数</a:t>
                </a:r>
                <a:endParaRPr lang="en-US" altLang="zh-CN" sz="1800" dirty="0"/>
              </a:p>
              <a:p>
                <a:pPr marL="625934" lvl="1" indent="-266220">
                  <a:lnSpc>
                    <a:spcPts val="2995"/>
                  </a:lnSpc>
                  <a:spcBef>
                    <a:spcPts val="0"/>
                  </a:spcBef>
                  <a:defRPr/>
                </a:pPr>
                <a:r>
                  <a:rPr lang="en-US" altLang="zh-CN" sz="1996" dirty="0"/>
                  <a:t>AIFS</a:t>
                </a:r>
                <a:r>
                  <a:rPr lang="zh-CN" altLang="en-US" sz="1996" dirty="0"/>
                  <a:t>计算方法：</a:t>
                </a:r>
                <a:endParaRPr lang="en-US" altLang="zh-CN" sz="1996" dirty="0"/>
              </a:p>
              <a:p>
                <a:pPr marL="895324" lvl="2" indent="-136279">
                  <a:lnSpc>
                    <a:spcPts val="2995"/>
                  </a:lnSpc>
                  <a:spcBef>
                    <a:spcPts val="0"/>
                  </a:spcBef>
                  <a:buSzPct val="80000"/>
                  <a:defRPr/>
                </a:pPr>
                <a14:m>
                  <m:oMath xmlns:m="http://schemas.openxmlformats.org/officeDocument/2006/math">
                    <m:r>
                      <a:rPr lang="en-US" altLang="zh-CN" sz="1800" i="1">
                        <a:latin typeface="Cambria Math" panose="02040503050406030204" pitchFamily="18" charset="0"/>
                      </a:rPr>
                      <m:t>𝐴𝐼𝐹𝑆</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𝐴𝐶</m:t>
                        </m:r>
                      </m:e>
                    </m:d>
                    <m:r>
                      <a:rPr lang="en-US" altLang="zh-CN" sz="1800" i="1">
                        <a:latin typeface="Cambria Math" panose="02040503050406030204" pitchFamily="18" charset="0"/>
                      </a:rPr>
                      <m:t>=</m:t>
                    </m:r>
                    <m:r>
                      <a:rPr lang="en-US" altLang="zh-CN" sz="1800" i="1">
                        <a:latin typeface="Cambria Math" panose="02040503050406030204" pitchFamily="18" charset="0"/>
                      </a:rPr>
                      <m:t>𝐴𝐼𝐹𝑆𝑁</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𝐴𝐶</m:t>
                        </m:r>
                      </m:e>
                    </m:d>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𝑎𝑆𝑙𝑜𝑡𝑇𝑖𝑚𝑒</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𝑆𝐼𝐹𝑆</m:t>
                    </m:r>
                  </m:oMath>
                </a14:m>
                <a:endParaRPr lang="zh-CN" altLang="en-US" sz="1800" dirty="0"/>
              </a:p>
              <a:p>
                <a:pPr marL="359714" indent="-359714">
                  <a:lnSpc>
                    <a:spcPts val="2995"/>
                  </a:lnSpc>
                  <a:spcBef>
                    <a:spcPts val="1198"/>
                  </a:spcBef>
                  <a:defRPr/>
                </a:pPr>
                <a:r>
                  <a:rPr lang="zh-CN" altLang="en-US" sz="2396" dirty="0"/>
                  <a:t>队列优先级控制</a:t>
                </a:r>
                <a:endParaRPr lang="en-US" altLang="zh-CN" sz="2396" dirty="0"/>
              </a:p>
              <a:p>
                <a:pPr marL="457200" lvl="1" indent="0">
                  <a:spcBef>
                    <a:spcPts val="1200"/>
                  </a:spcBef>
                  <a:buNone/>
                </a:pPr>
                <a:endParaRPr lang="en-US" altLang="zh-CN" kern="0" dirty="0"/>
              </a:p>
              <a:p>
                <a:pPr marL="817563" lvl="1" indent="-360363">
                  <a:spcBef>
                    <a:spcPts val="1200"/>
                  </a:spcBef>
                </a:pPr>
                <a:endParaRPr lang="en-US" altLang="zh-CN" kern="0" dirty="0"/>
              </a:p>
            </p:txBody>
          </p:sp>
        </mc:Choice>
        <mc:Fallback xmlns="">
          <p:sp>
            <p:nvSpPr>
              <p:cNvPr id="3" name="内容占位符 2">
                <a:extLst>
                  <a:ext uri="{FF2B5EF4-FFF2-40B4-BE49-F238E27FC236}">
                    <a16:creationId xmlns:a16="http://schemas.microsoft.com/office/drawing/2014/main" id="{F94632E6-2D1A-4745-B0F4-BE23638BE196}"/>
                  </a:ext>
                </a:extLst>
              </p:cNvPr>
              <p:cNvSpPr>
                <a:spLocks noGrp="1" noRot="1" noChangeAspect="1" noMove="1" noResize="1" noEditPoints="1" noAdjustHandles="1" noChangeArrowheads="1" noChangeShapeType="1" noTextEdit="1"/>
              </p:cNvSpPr>
              <p:nvPr>
                <p:ph idx="1"/>
              </p:nvPr>
            </p:nvSpPr>
            <p:spPr>
              <a:xfrm>
                <a:off x="784064" y="1416504"/>
                <a:ext cx="10689934" cy="4444838"/>
              </a:xfrm>
              <a:blipFill>
                <a:blip r:embed="rId3"/>
                <a:stretch>
                  <a:fillRect l="-79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C4B540-3A0D-48FF-B139-4FE9539817B9}"/>
              </a:ext>
            </a:extLst>
          </p:cNvPr>
          <p:cNvPicPr>
            <a:picLocks noChangeAspect="1"/>
          </p:cNvPicPr>
          <p:nvPr/>
        </p:nvPicPr>
        <p:blipFill>
          <a:blip r:embed="rId4"/>
          <a:stretch>
            <a:fillRect/>
          </a:stretch>
        </p:blipFill>
        <p:spPr>
          <a:xfrm>
            <a:off x="2986641" y="3664161"/>
            <a:ext cx="6284780" cy="3154790"/>
          </a:xfrm>
          <a:prstGeom prst="rect">
            <a:avLst/>
          </a:prstGeom>
        </p:spPr>
      </p:pic>
      <p:pic>
        <p:nvPicPr>
          <p:cNvPr id="8" name="图片 7">
            <a:extLst>
              <a:ext uri="{FF2B5EF4-FFF2-40B4-BE49-F238E27FC236}">
                <a16:creationId xmlns:a16="http://schemas.microsoft.com/office/drawing/2014/main" id="{CBA4D81C-02FA-4CB5-8C14-258D7CA90795}"/>
              </a:ext>
            </a:extLst>
          </p:cNvPr>
          <p:cNvPicPr>
            <a:picLocks noChangeAspect="1"/>
          </p:cNvPicPr>
          <p:nvPr/>
        </p:nvPicPr>
        <p:blipFill>
          <a:blip r:embed="rId5"/>
          <a:stretch>
            <a:fillRect/>
          </a:stretch>
        </p:blipFill>
        <p:spPr>
          <a:xfrm>
            <a:off x="6257677" y="1316280"/>
            <a:ext cx="5837179" cy="1677737"/>
          </a:xfrm>
          <a:prstGeom prst="rect">
            <a:avLst/>
          </a:prstGeom>
        </p:spPr>
      </p:pic>
      <p:sp>
        <p:nvSpPr>
          <p:cNvPr id="9" name="矩形 8">
            <a:extLst>
              <a:ext uri="{FF2B5EF4-FFF2-40B4-BE49-F238E27FC236}">
                <a16:creationId xmlns:a16="http://schemas.microsoft.com/office/drawing/2014/main" id="{AACEADB3-F6C9-400A-A3DA-A8BA44311BCD}"/>
              </a:ext>
            </a:extLst>
          </p:cNvPr>
          <p:cNvSpPr/>
          <p:nvPr/>
        </p:nvSpPr>
        <p:spPr>
          <a:xfrm>
            <a:off x="8424709" y="3222245"/>
            <a:ext cx="3613967" cy="441916"/>
          </a:xfrm>
          <a:prstGeom prst="rect">
            <a:avLst/>
          </a:prstGeom>
          <a:solidFill>
            <a:schemeClr val="bg1"/>
          </a:solidFill>
          <a:ln>
            <a:solidFill>
              <a:schemeClr val="accent1"/>
            </a:solidFill>
          </a:ln>
        </p:spPr>
        <p:txBody>
          <a:bodyPr wrap="square">
            <a:spAutoFit/>
          </a:bodyPr>
          <a:lstStyle/>
          <a:p>
            <a:pPr algn="ctr">
              <a:lnSpc>
                <a:spcPts val="3000"/>
              </a:lnSpc>
            </a:pPr>
            <a:r>
              <a:rPr lang="en-US" altLang="zh-CN" sz="2000" dirty="0">
                <a:solidFill>
                  <a:srgbClr val="7030A0"/>
                </a:solidFill>
                <a:latin typeface="微软雅黑" panose="020B0503020204020204" pitchFamily="34" charset="-122"/>
                <a:ea typeface="微软雅黑" panose="020B0503020204020204" pitchFamily="34" charset="-122"/>
              </a:rPr>
              <a:t>QSTA</a:t>
            </a:r>
            <a:r>
              <a:rPr lang="zh-CN" altLang="en-US" sz="2000" dirty="0">
                <a:solidFill>
                  <a:srgbClr val="7030A0"/>
                </a:solidFill>
                <a:latin typeface="微软雅黑" panose="020B0503020204020204" pitchFamily="34" charset="-122"/>
                <a:ea typeface="微软雅黑" panose="020B0503020204020204" pitchFamily="34" charset="-122"/>
              </a:rPr>
              <a:t>：支持</a:t>
            </a:r>
            <a:r>
              <a:rPr lang="en-US" altLang="zh-CN" sz="2000" dirty="0">
                <a:solidFill>
                  <a:srgbClr val="7030A0"/>
                </a:solidFill>
                <a:latin typeface="微软雅黑" panose="020B0503020204020204" pitchFamily="34" charset="-122"/>
                <a:ea typeface="微软雅黑" panose="020B0503020204020204" pitchFamily="34" charset="-122"/>
              </a:rPr>
              <a:t>802.11e</a:t>
            </a:r>
            <a:r>
              <a:rPr lang="zh-CN" altLang="en-US" sz="2000" dirty="0">
                <a:solidFill>
                  <a:srgbClr val="7030A0"/>
                </a:solidFill>
                <a:latin typeface="微软雅黑" panose="020B0503020204020204" pitchFamily="34" charset="-122"/>
                <a:ea typeface="微软雅黑" panose="020B0503020204020204" pitchFamily="34" charset="-122"/>
              </a:rPr>
              <a:t>的站点</a:t>
            </a:r>
            <a:endParaRPr lang="en-US" altLang="zh-CN" sz="2000" dirty="0">
              <a:solidFill>
                <a:srgbClr val="7030A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D7C0F2A-FA14-4AD0-BFF0-C731E9E3FF9F}"/>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0" name="灯片编号占位符 3">
            <a:extLst>
              <a:ext uri="{FF2B5EF4-FFF2-40B4-BE49-F238E27FC236}">
                <a16:creationId xmlns:a16="http://schemas.microsoft.com/office/drawing/2014/main" id="{1E0FED63-ED67-824D-B100-C59A583E042D}"/>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161</a:t>
            </a:fld>
            <a:endParaRPr kumimoji="1" lang="zh-CN" altLang="en-US" dirty="0"/>
          </a:p>
        </p:txBody>
      </p:sp>
    </p:spTree>
    <p:extLst>
      <p:ext uri="{BB962C8B-B14F-4D97-AF65-F5344CB8AC3E}">
        <p14:creationId xmlns:p14="http://schemas.microsoft.com/office/powerpoint/2010/main" val="38424280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373875"/>
            <a:ext cx="10948086" cy="4487467"/>
          </a:xfrm>
        </p:spPr>
        <p:txBody>
          <a:bodyPr>
            <a:normAutofit/>
          </a:bodyPr>
          <a:lstStyle/>
          <a:p>
            <a:pPr>
              <a:lnSpc>
                <a:spcPts val="3793"/>
              </a:lnSpc>
              <a:spcBef>
                <a:spcPts val="599"/>
              </a:spcBef>
              <a:defRPr/>
            </a:pPr>
            <a:r>
              <a:rPr lang="en-US" altLang="zh-CN" sz="2396" dirty="0"/>
              <a:t>QoS</a:t>
            </a:r>
            <a:r>
              <a:rPr lang="zh-CN" altLang="en-US" sz="2396" dirty="0"/>
              <a:t>数据传输（</a:t>
            </a:r>
            <a:r>
              <a:rPr lang="en-US" altLang="zh-CN" sz="2396" dirty="0"/>
              <a:t>QSTA</a:t>
            </a:r>
            <a:r>
              <a:rPr lang="zh-CN" altLang="en-US" sz="2396" dirty="0"/>
              <a:t>） </a:t>
            </a:r>
            <a:endParaRPr lang="en-US" altLang="zh-CN" sz="2396" dirty="0"/>
          </a:p>
          <a:p>
            <a:pPr marL="625934" lvl="1" indent="-266220">
              <a:lnSpc>
                <a:spcPts val="3194"/>
              </a:lnSpc>
              <a:spcBef>
                <a:spcPts val="599"/>
              </a:spcBef>
              <a:defRPr/>
            </a:pPr>
            <a:r>
              <a:rPr lang="en-US" altLang="zh-CN" sz="1996" dirty="0"/>
              <a:t>QSTA</a:t>
            </a:r>
            <a:r>
              <a:rPr lang="zh-CN" altLang="en-US" sz="1996" dirty="0"/>
              <a:t>在获得使用权后，在</a:t>
            </a:r>
            <a:r>
              <a:rPr lang="en-US" altLang="zh-CN" sz="1996" dirty="0"/>
              <a:t>TXOP Limit</a:t>
            </a:r>
            <a:r>
              <a:rPr lang="zh-CN" altLang="en-US" sz="1996" dirty="0"/>
              <a:t>时间内可以发送多个数据帧</a:t>
            </a:r>
            <a:endParaRPr lang="en-US" altLang="zh-CN" sz="1996" dirty="0"/>
          </a:p>
          <a:p>
            <a:pPr marL="984063" lvl="2" indent="-225019">
              <a:lnSpc>
                <a:spcPts val="3194"/>
              </a:lnSpc>
              <a:spcBef>
                <a:spcPts val="0"/>
              </a:spcBef>
              <a:defRPr/>
            </a:pPr>
            <a:r>
              <a:rPr lang="en-US" altLang="zh-CN" sz="1597" dirty="0"/>
              <a:t>AC</a:t>
            </a:r>
            <a:r>
              <a:rPr lang="zh-CN" altLang="en-US" sz="1597" dirty="0"/>
              <a:t>队列要相同，目的地址可以不同</a:t>
            </a:r>
            <a:endParaRPr lang="en-US" altLang="zh-CN" sz="1597" dirty="0"/>
          </a:p>
          <a:p>
            <a:pPr marL="625934" lvl="1" indent="-266220">
              <a:lnSpc>
                <a:spcPts val="3194"/>
              </a:lnSpc>
              <a:spcBef>
                <a:spcPts val="599"/>
              </a:spcBef>
              <a:defRPr/>
            </a:pPr>
            <a:r>
              <a:rPr lang="en-US" altLang="zh-CN" sz="1996" dirty="0"/>
              <a:t>TXOP</a:t>
            </a:r>
            <a:r>
              <a:rPr lang="zh-CN" altLang="en-US" sz="1996" dirty="0"/>
              <a:t>内首发帧需要预约整个</a:t>
            </a:r>
            <a:r>
              <a:rPr lang="en-US" altLang="zh-CN" sz="1996" dirty="0"/>
              <a:t>TXOP Limit</a:t>
            </a:r>
            <a:r>
              <a:rPr lang="zh-CN" altLang="en-US" sz="1996" dirty="0"/>
              <a:t>内帧传输的所有时间，以便其他</a:t>
            </a:r>
            <a:r>
              <a:rPr lang="en-US" altLang="zh-CN" sz="1996" dirty="0"/>
              <a:t>STA</a:t>
            </a:r>
            <a:r>
              <a:rPr lang="zh-CN" altLang="en-US" sz="1996" dirty="0"/>
              <a:t>进行虚拟侦听</a:t>
            </a:r>
            <a:endParaRPr lang="en-US" altLang="zh-CN" kern="0" dirty="0"/>
          </a:p>
          <a:p>
            <a:pPr marL="817563" lvl="1" indent="-360363">
              <a:spcBef>
                <a:spcPts val="1200"/>
              </a:spcBef>
            </a:pPr>
            <a:endParaRPr lang="en-US" altLang="zh-CN" kern="0" dirty="0"/>
          </a:p>
        </p:txBody>
      </p:sp>
      <p:pic>
        <p:nvPicPr>
          <p:cNvPr id="7" name="图片 6">
            <a:extLst>
              <a:ext uri="{FF2B5EF4-FFF2-40B4-BE49-F238E27FC236}">
                <a16:creationId xmlns:a16="http://schemas.microsoft.com/office/drawing/2014/main" id="{63F3FED5-6305-45EB-A2C2-132B2BEBD114}"/>
              </a:ext>
            </a:extLst>
          </p:cNvPr>
          <p:cNvPicPr>
            <a:picLocks noChangeAspect="1"/>
          </p:cNvPicPr>
          <p:nvPr/>
        </p:nvPicPr>
        <p:blipFill>
          <a:blip r:embed="rId3"/>
          <a:stretch>
            <a:fillRect/>
          </a:stretch>
        </p:blipFill>
        <p:spPr>
          <a:xfrm>
            <a:off x="1437813" y="3575834"/>
            <a:ext cx="9549604" cy="2742220"/>
          </a:xfrm>
          <a:prstGeom prst="rect">
            <a:avLst/>
          </a:prstGeom>
        </p:spPr>
      </p:pic>
      <p:sp>
        <p:nvSpPr>
          <p:cNvPr id="8" name="文本框 7">
            <a:extLst>
              <a:ext uri="{FF2B5EF4-FFF2-40B4-BE49-F238E27FC236}">
                <a16:creationId xmlns:a16="http://schemas.microsoft.com/office/drawing/2014/main" id="{CF862445-6273-48DF-921C-DB9CDE9701BE}"/>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9" name="灯片编号占位符 3">
            <a:extLst>
              <a:ext uri="{FF2B5EF4-FFF2-40B4-BE49-F238E27FC236}">
                <a16:creationId xmlns:a16="http://schemas.microsoft.com/office/drawing/2014/main" id="{5FF031D3-3E06-D141-8454-ADD98070ED55}"/>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162</a:t>
            </a:fld>
            <a:endParaRPr kumimoji="1" lang="zh-CN" altLang="en-US" dirty="0"/>
          </a:p>
        </p:txBody>
      </p:sp>
    </p:spTree>
    <p:extLst>
      <p:ext uri="{BB962C8B-B14F-4D97-AF65-F5344CB8AC3E}">
        <p14:creationId xmlns:p14="http://schemas.microsoft.com/office/powerpoint/2010/main" val="15860197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介质访问控制</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4444838"/>
          </a:xfrm>
        </p:spPr>
        <p:txBody>
          <a:bodyPr>
            <a:normAutofit/>
          </a:bodyPr>
          <a:lstStyle/>
          <a:p>
            <a:pPr>
              <a:lnSpc>
                <a:spcPts val="3793"/>
              </a:lnSpc>
              <a:spcBef>
                <a:spcPts val="599"/>
              </a:spcBef>
              <a:defRPr/>
            </a:pPr>
            <a:r>
              <a:rPr lang="en-US" altLang="zh-CN" sz="2396" dirty="0"/>
              <a:t>QoS</a:t>
            </a:r>
            <a:r>
              <a:rPr lang="zh-CN" altLang="en-US" sz="2396" dirty="0"/>
              <a:t>数据传输（</a:t>
            </a:r>
            <a:r>
              <a:rPr lang="en-US" altLang="zh-CN" sz="2396" dirty="0"/>
              <a:t>QSTA</a:t>
            </a:r>
            <a:r>
              <a:rPr lang="zh-CN" altLang="en-US" sz="2396" dirty="0"/>
              <a:t>） </a:t>
            </a:r>
            <a:endParaRPr lang="en-US" altLang="zh-CN" sz="2396" dirty="0"/>
          </a:p>
          <a:p>
            <a:pPr marL="625934" lvl="1" indent="-266220">
              <a:lnSpc>
                <a:spcPts val="3194"/>
              </a:lnSpc>
              <a:spcBef>
                <a:spcPts val="599"/>
              </a:spcBef>
              <a:defRPr/>
            </a:pPr>
            <a:r>
              <a:rPr lang="zh-CN" altLang="en-US" sz="1996" dirty="0"/>
              <a:t>目的相同时，可以使用</a:t>
            </a:r>
            <a:r>
              <a:rPr lang="en-US" altLang="zh-CN" sz="1996" dirty="0"/>
              <a:t>Block ACK</a:t>
            </a:r>
            <a:r>
              <a:rPr lang="zh-CN" altLang="en-US" sz="1996" dirty="0"/>
              <a:t>对多帧进行一次确认</a:t>
            </a:r>
            <a:endParaRPr lang="en-US" altLang="zh-CN" sz="1996" dirty="0"/>
          </a:p>
        </p:txBody>
      </p:sp>
      <p:pic>
        <p:nvPicPr>
          <p:cNvPr id="6" name="图片 5">
            <a:extLst>
              <a:ext uri="{FF2B5EF4-FFF2-40B4-BE49-F238E27FC236}">
                <a16:creationId xmlns:a16="http://schemas.microsoft.com/office/drawing/2014/main" id="{324B1FF2-535C-47D3-A679-A961DFEF4790}"/>
              </a:ext>
            </a:extLst>
          </p:cNvPr>
          <p:cNvPicPr>
            <a:picLocks noChangeAspect="1"/>
          </p:cNvPicPr>
          <p:nvPr/>
        </p:nvPicPr>
        <p:blipFill>
          <a:blip r:embed="rId3"/>
          <a:stretch>
            <a:fillRect/>
          </a:stretch>
        </p:blipFill>
        <p:spPr>
          <a:xfrm>
            <a:off x="443993" y="2789281"/>
            <a:ext cx="11340434" cy="2906974"/>
          </a:xfrm>
          <a:prstGeom prst="rect">
            <a:avLst/>
          </a:prstGeom>
        </p:spPr>
      </p:pic>
      <p:sp>
        <p:nvSpPr>
          <p:cNvPr id="7" name="文本框 6">
            <a:extLst>
              <a:ext uri="{FF2B5EF4-FFF2-40B4-BE49-F238E27FC236}">
                <a16:creationId xmlns:a16="http://schemas.microsoft.com/office/drawing/2014/main" id="{BB55968E-34AE-41E2-9B00-B96EB99D2FF9}"/>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8" name="灯片编号占位符 3">
            <a:extLst>
              <a:ext uri="{FF2B5EF4-FFF2-40B4-BE49-F238E27FC236}">
                <a16:creationId xmlns:a16="http://schemas.microsoft.com/office/drawing/2014/main" id="{FBE68296-CE82-1643-BB08-A75FC3D19198}"/>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163</a:t>
            </a:fld>
            <a:endParaRPr kumimoji="1" lang="zh-CN" altLang="en-US" dirty="0"/>
          </a:p>
        </p:txBody>
      </p:sp>
    </p:spTree>
    <p:extLst>
      <p:ext uri="{BB962C8B-B14F-4D97-AF65-F5344CB8AC3E}">
        <p14:creationId xmlns:p14="http://schemas.microsoft.com/office/powerpoint/2010/main" val="7673202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帧格式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373876"/>
            <a:ext cx="10689934" cy="1154640"/>
          </a:xfrm>
        </p:spPr>
        <p:txBody>
          <a:bodyPr>
            <a:normAutofit/>
          </a:bodyPr>
          <a:lstStyle/>
          <a:p>
            <a:pPr marL="357188" indent="-357188">
              <a:lnSpc>
                <a:spcPts val="3793"/>
              </a:lnSpc>
              <a:spcBef>
                <a:spcPts val="599"/>
              </a:spcBef>
              <a:tabLst>
                <a:tab pos="715963" algn="l"/>
              </a:tabLst>
              <a:defRPr/>
            </a:pPr>
            <a:r>
              <a:rPr lang="en-US" altLang="zh-CN" sz="2396" dirty="0"/>
              <a:t>802.11</a:t>
            </a:r>
            <a:r>
              <a:rPr lang="zh-CN" altLang="en-US" sz="2396" dirty="0"/>
              <a:t>帧格式一般结构 </a:t>
            </a:r>
            <a:endParaRPr lang="en-US" altLang="zh-CN" sz="2396" dirty="0"/>
          </a:p>
        </p:txBody>
      </p:sp>
      <p:grpSp>
        <p:nvGrpSpPr>
          <p:cNvPr id="4" name="组合 3">
            <a:extLst>
              <a:ext uri="{FF2B5EF4-FFF2-40B4-BE49-F238E27FC236}">
                <a16:creationId xmlns:a16="http://schemas.microsoft.com/office/drawing/2014/main" id="{CE4EC62E-C1FE-4556-9FFD-D83FCAE759A3}"/>
              </a:ext>
            </a:extLst>
          </p:cNvPr>
          <p:cNvGrpSpPr/>
          <p:nvPr/>
        </p:nvGrpSpPr>
        <p:grpSpPr>
          <a:xfrm>
            <a:off x="892947" y="1906955"/>
            <a:ext cx="10581051" cy="4393761"/>
            <a:chOff x="565401" y="1953672"/>
            <a:chExt cx="10832461" cy="4586910"/>
          </a:xfrm>
        </p:grpSpPr>
        <p:pic>
          <p:nvPicPr>
            <p:cNvPr id="7" name="图片 6">
              <a:extLst>
                <a:ext uri="{FF2B5EF4-FFF2-40B4-BE49-F238E27FC236}">
                  <a16:creationId xmlns:a16="http://schemas.microsoft.com/office/drawing/2014/main" id="{EF3CDC84-22D9-4457-99AB-7D30FAD923F8}"/>
                </a:ext>
              </a:extLst>
            </p:cNvPr>
            <p:cNvPicPr>
              <a:picLocks noChangeAspect="1"/>
            </p:cNvPicPr>
            <p:nvPr/>
          </p:nvPicPr>
          <p:blipFill>
            <a:blip r:embed="rId3"/>
            <a:stretch>
              <a:fillRect/>
            </a:stretch>
          </p:blipFill>
          <p:spPr>
            <a:xfrm>
              <a:off x="1555168" y="5240544"/>
              <a:ext cx="1469978" cy="1300038"/>
            </a:xfrm>
            <a:prstGeom prst="rect">
              <a:avLst/>
            </a:prstGeom>
          </p:spPr>
        </p:pic>
        <p:cxnSp>
          <p:nvCxnSpPr>
            <p:cNvPr id="9" name="直接连接符 8">
              <a:extLst>
                <a:ext uri="{FF2B5EF4-FFF2-40B4-BE49-F238E27FC236}">
                  <a16:creationId xmlns:a16="http://schemas.microsoft.com/office/drawing/2014/main" id="{79042D19-C2E1-40C7-BE2B-CB77BB9D05BB}"/>
                </a:ext>
              </a:extLst>
            </p:cNvPr>
            <p:cNvCxnSpPr/>
            <p:nvPr/>
          </p:nvCxnSpPr>
          <p:spPr>
            <a:xfrm flipH="1">
              <a:off x="1633991" y="4778734"/>
              <a:ext cx="270344" cy="46181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EE4BBE5-31EC-463D-8264-A28184FE6814}"/>
                </a:ext>
              </a:extLst>
            </p:cNvPr>
            <p:cNvCxnSpPr>
              <a:cxnSpLocks/>
            </p:cNvCxnSpPr>
            <p:nvPr/>
          </p:nvCxnSpPr>
          <p:spPr>
            <a:xfrm>
              <a:off x="2619953" y="4778734"/>
              <a:ext cx="365760" cy="46181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4C208AB-C3B7-4C4D-A11F-7B060E2F9D06}"/>
                </a:ext>
              </a:extLst>
            </p:cNvPr>
            <p:cNvPicPr>
              <a:picLocks noChangeAspect="1"/>
            </p:cNvPicPr>
            <p:nvPr/>
          </p:nvPicPr>
          <p:blipFill>
            <a:blip r:embed="rId4"/>
            <a:stretch>
              <a:fillRect/>
            </a:stretch>
          </p:blipFill>
          <p:spPr>
            <a:xfrm>
              <a:off x="565401" y="1953672"/>
              <a:ext cx="10832461" cy="3198359"/>
            </a:xfrm>
            <a:prstGeom prst="rect">
              <a:avLst/>
            </a:prstGeom>
          </p:spPr>
        </p:pic>
      </p:grpSp>
      <p:sp>
        <p:nvSpPr>
          <p:cNvPr id="11" name="文本框 10">
            <a:extLst>
              <a:ext uri="{FF2B5EF4-FFF2-40B4-BE49-F238E27FC236}">
                <a16:creationId xmlns:a16="http://schemas.microsoft.com/office/drawing/2014/main" id="{FEFA6F85-2FC5-462E-AD08-DEB6809BCDE6}"/>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2" name="灯片编号占位符 3">
            <a:extLst>
              <a:ext uri="{FF2B5EF4-FFF2-40B4-BE49-F238E27FC236}">
                <a16:creationId xmlns:a16="http://schemas.microsoft.com/office/drawing/2014/main" id="{1EAB3E22-C74D-CC4A-A9EA-10A39393DE5C}"/>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164</a:t>
            </a:fld>
            <a:endParaRPr kumimoji="1" lang="zh-CN" altLang="en-US" dirty="0"/>
          </a:p>
        </p:txBody>
      </p:sp>
    </p:spTree>
    <p:extLst>
      <p:ext uri="{BB962C8B-B14F-4D97-AF65-F5344CB8AC3E}">
        <p14:creationId xmlns:p14="http://schemas.microsoft.com/office/powerpoint/2010/main" val="26308794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帧格式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5206933"/>
          </a:xfrm>
        </p:spPr>
        <p:txBody>
          <a:bodyPr>
            <a:normAutofit/>
          </a:bodyPr>
          <a:lstStyle/>
          <a:p>
            <a:pPr marL="357188" indent="-357188">
              <a:lnSpc>
                <a:spcPts val="3200"/>
              </a:lnSpc>
              <a:spcBef>
                <a:spcPts val="1200"/>
              </a:spcBef>
              <a:tabLst>
                <a:tab pos="715963" algn="l"/>
              </a:tabLst>
              <a:defRPr/>
            </a:pPr>
            <a:r>
              <a:rPr lang="zh-CN" altLang="en-US" dirty="0"/>
              <a:t>主要域段解释</a:t>
            </a:r>
            <a:endParaRPr lang="en-US" altLang="zh-CN" dirty="0"/>
          </a:p>
          <a:p>
            <a:pPr marL="814388" lvl="1" indent="-357188">
              <a:lnSpc>
                <a:spcPts val="3200"/>
              </a:lnSpc>
              <a:spcBef>
                <a:spcPts val="1200"/>
              </a:spcBef>
              <a:tabLst>
                <a:tab pos="715963" algn="l"/>
              </a:tabLst>
              <a:defRPr/>
            </a:pPr>
            <a:r>
              <a:rPr lang="zh-CN" altLang="en-US" sz="2200" dirty="0">
                <a:latin typeface="+mn-ea"/>
                <a:cs typeface="Times New Roman" pitchFamily="18" charset="0"/>
              </a:rPr>
              <a:t>帧控制：具有多种用途</a:t>
            </a:r>
          </a:p>
          <a:p>
            <a:pPr marL="814388" lvl="1" indent="-357188">
              <a:lnSpc>
                <a:spcPts val="3200"/>
              </a:lnSpc>
              <a:spcBef>
                <a:spcPts val="1200"/>
              </a:spcBef>
              <a:tabLst>
                <a:tab pos="715963" algn="l"/>
              </a:tabLst>
              <a:defRPr/>
            </a:pPr>
            <a:r>
              <a:rPr lang="zh-CN" altLang="en-US" sz="2200" dirty="0"/>
              <a:t>持续时间：下一个要发送帧可能持续的时间（</a:t>
            </a:r>
            <a:r>
              <a:rPr lang="en-US" altLang="zh-CN" sz="2200" dirty="0"/>
              <a:t>NAV</a:t>
            </a:r>
            <a:r>
              <a:rPr lang="zh-CN" altLang="en-US" sz="2200" dirty="0"/>
              <a:t>）或关联</a:t>
            </a:r>
            <a:r>
              <a:rPr lang="en-US" altLang="zh-CN" sz="2200" dirty="0"/>
              <a:t>ID</a:t>
            </a:r>
            <a:r>
              <a:rPr lang="zh-CN" altLang="en-US" sz="2200" dirty="0"/>
              <a:t>（</a:t>
            </a:r>
            <a:r>
              <a:rPr lang="en-US" altLang="zh-CN" sz="2200" dirty="0"/>
              <a:t>AID</a:t>
            </a:r>
            <a:r>
              <a:rPr lang="zh-CN" altLang="en-US" sz="2200" dirty="0"/>
              <a:t>）</a:t>
            </a:r>
            <a:endParaRPr lang="en-US" altLang="zh-CN" sz="2200" dirty="0"/>
          </a:p>
          <a:p>
            <a:pPr marL="814388" lvl="1" indent="-357188">
              <a:lnSpc>
                <a:spcPts val="3200"/>
              </a:lnSpc>
              <a:spcBef>
                <a:spcPts val="1200"/>
              </a:spcBef>
              <a:tabLst>
                <a:tab pos="715963" algn="l"/>
              </a:tabLst>
              <a:defRPr/>
            </a:pPr>
            <a:r>
              <a:rPr lang="zh-CN" altLang="en-US" sz="2200" dirty="0"/>
              <a:t>地址</a:t>
            </a:r>
            <a:r>
              <a:rPr lang="en-US" altLang="zh-CN" sz="2200" dirty="0"/>
              <a:t>1~</a:t>
            </a:r>
            <a:r>
              <a:rPr lang="zh-CN" altLang="en-US" sz="2200" dirty="0"/>
              <a:t>地址</a:t>
            </a:r>
            <a:r>
              <a:rPr lang="en-US" altLang="zh-CN" sz="2200" dirty="0"/>
              <a:t>4</a:t>
            </a:r>
            <a:r>
              <a:rPr lang="zh-CN" altLang="en-US" sz="2200" dirty="0"/>
              <a:t>：每个地址的含义基于“去往</a:t>
            </a:r>
            <a:r>
              <a:rPr lang="en-US" altLang="zh-CN" sz="2200" dirty="0"/>
              <a:t>DS</a:t>
            </a:r>
            <a:r>
              <a:rPr lang="zh-CN" altLang="en-US" sz="2200" dirty="0"/>
              <a:t>”和“来自</a:t>
            </a:r>
            <a:r>
              <a:rPr lang="en-US" altLang="zh-CN" sz="2200" dirty="0"/>
              <a:t>DS</a:t>
            </a:r>
            <a:r>
              <a:rPr lang="zh-CN" altLang="en-US" sz="2200" dirty="0"/>
              <a:t>”域段确定</a:t>
            </a:r>
          </a:p>
          <a:p>
            <a:pPr marL="814388" lvl="1" indent="-357188">
              <a:lnSpc>
                <a:spcPts val="3200"/>
              </a:lnSpc>
              <a:spcBef>
                <a:spcPts val="1200"/>
              </a:spcBef>
              <a:tabLst>
                <a:tab pos="715963" algn="l"/>
              </a:tabLst>
              <a:defRPr/>
            </a:pPr>
            <a:r>
              <a:rPr lang="zh-CN" altLang="en-US" sz="2200" dirty="0"/>
              <a:t>顺序控制：过滤掉重复帧，或用于分片组合</a:t>
            </a:r>
          </a:p>
          <a:p>
            <a:pPr marL="814388" lvl="1" indent="-357188">
              <a:lnSpc>
                <a:spcPts val="3200"/>
              </a:lnSpc>
              <a:spcBef>
                <a:spcPts val="1200"/>
              </a:spcBef>
              <a:tabLst>
                <a:tab pos="715963" algn="l"/>
              </a:tabLst>
              <a:defRPr/>
            </a:pPr>
            <a:r>
              <a:rPr lang="en-US" altLang="zh-CN" sz="2200" dirty="0"/>
              <a:t>QoS</a:t>
            </a:r>
            <a:r>
              <a:rPr lang="zh-CN" altLang="en-US" sz="2200" dirty="0"/>
              <a:t>控制域段</a:t>
            </a:r>
            <a:r>
              <a:rPr lang="zh-CN" altLang="en-US" sz="2200" kern="0" dirty="0">
                <a:latin typeface="+mn-ea"/>
              </a:rPr>
              <a:t>：存放数据流的</a:t>
            </a:r>
            <a:r>
              <a:rPr lang="en-US" altLang="zh-CN" sz="2200" dirty="0"/>
              <a:t>QoS</a:t>
            </a:r>
            <a:r>
              <a:rPr lang="zh-CN" altLang="en-US" sz="2200" dirty="0"/>
              <a:t>信息（</a:t>
            </a:r>
            <a:r>
              <a:rPr lang="en-US" altLang="zh-CN" sz="2200" dirty="0">
                <a:solidFill>
                  <a:srgbClr val="7030A0"/>
                </a:solidFill>
              </a:rPr>
              <a:t>802.11e</a:t>
            </a:r>
            <a:r>
              <a:rPr lang="zh-CN" altLang="en-US" sz="2200" dirty="0">
                <a:solidFill>
                  <a:srgbClr val="7030A0"/>
                </a:solidFill>
              </a:rPr>
              <a:t>中扩展</a:t>
            </a:r>
            <a:r>
              <a:rPr lang="zh-CN" altLang="en-US" sz="2200" dirty="0"/>
              <a:t>）</a:t>
            </a:r>
            <a:endParaRPr lang="en-US" altLang="zh-CN" sz="2200" dirty="0"/>
          </a:p>
          <a:p>
            <a:pPr marL="814388" lvl="1" indent="-357188">
              <a:lnSpc>
                <a:spcPts val="3200"/>
              </a:lnSpc>
              <a:spcBef>
                <a:spcPts val="1200"/>
              </a:spcBef>
              <a:tabLst>
                <a:tab pos="715963" algn="l"/>
              </a:tabLst>
              <a:defRPr/>
            </a:pPr>
            <a:r>
              <a:rPr lang="zh-CN" altLang="en-US" sz="2200" dirty="0"/>
              <a:t>数据：包含任意长度的数据（</a:t>
            </a:r>
            <a:r>
              <a:rPr lang="en-US" altLang="zh-CN" sz="2200" dirty="0"/>
              <a:t>0-2312</a:t>
            </a:r>
            <a:r>
              <a:rPr lang="zh-CN" altLang="en-US" sz="2200" dirty="0"/>
              <a:t>字节）</a:t>
            </a:r>
          </a:p>
          <a:p>
            <a:pPr marL="814388" lvl="1" indent="-357188">
              <a:lnSpc>
                <a:spcPts val="3200"/>
              </a:lnSpc>
              <a:spcBef>
                <a:spcPts val="1200"/>
              </a:spcBef>
              <a:tabLst>
                <a:tab pos="715963" algn="l"/>
              </a:tabLst>
              <a:defRPr/>
            </a:pPr>
            <a:r>
              <a:rPr lang="en-US" altLang="zh-CN" sz="2200" dirty="0"/>
              <a:t>CRC</a:t>
            </a:r>
            <a:r>
              <a:rPr lang="zh-CN" altLang="en-US" sz="2200" dirty="0"/>
              <a:t>校验：</a:t>
            </a:r>
            <a:r>
              <a:rPr lang="en-US" altLang="zh-CN" sz="2200" dirty="0"/>
              <a:t>802.11</a:t>
            </a:r>
            <a:r>
              <a:rPr lang="zh-CN" altLang="en-US" sz="2200" dirty="0"/>
              <a:t>采用</a:t>
            </a:r>
            <a:r>
              <a:rPr lang="en-US" altLang="zh-CN" sz="2200" dirty="0"/>
              <a:t>4</a:t>
            </a:r>
            <a:r>
              <a:rPr lang="zh-CN" altLang="en-US" sz="2200" dirty="0"/>
              <a:t>个字节的校验码</a:t>
            </a:r>
            <a:endParaRPr lang="en-US" altLang="zh-CN" sz="2200" dirty="0"/>
          </a:p>
          <a:p>
            <a:pPr marL="814388" lvl="1" indent="-357188">
              <a:lnSpc>
                <a:spcPts val="2800"/>
              </a:lnSpc>
              <a:spcBef>
                <a:spcPts val="599"/>
              </a:spcBef>
              <a:tabLst>
                <a:tab pos="715963" algn="l"/>
              </a:tabLst>
              <a:defRPr/>
            </a:pPr>
            <a:endParaRPr lang="en-US" altLang="zh-CN" sz="1996" dirty="0"/>
          </a:p>
          <a:p>
            <a:pPr marL="357188" indent="-357188">
              <a:lnSpc>
                <a:spcPts val="3793"/>
              </a:lnSpc>
              <a:spcBef>
                <a:spcPts val="599"/>
              </a:spcBef>
              <a:tabLst>
                <a:tab pos="715963" algn="l"/>
              </a:tabLst>
              <a:defRPr/>
            </a:pPr>
            <a:endParaRPr lang="en-US" altLang="zh-CN" sz="2396" dirty="0"/>
          </a:p>
        </p:txBody>
      </p:sp>
      <p:sp>
        <p:nvSpPr>
          <p:cNvPr id="6" name="文本框 5">
            <a:extLst>
              <a:ext uri="{FF2B5EF4-FFF2-40B4-BE49-F238E27FC236}">
                <a16:creationId xmlns:a16="http://schemas.microsoft.com/office/drawing/2014/main" id="{8933A569-5F78-4878-8E51-26093DEFB997}"/>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7" name="灯片编号占位符 3">
            <a:extLst>
              <a:ext uri="{FF2B5EF4-FFF2-40B4-BE49-F238E27FC236}">
                <a16:creationId xmlns:a16="http://schemas.microsoft.com/office/drawing/2014/main" id="{2189CCEE-DBF5-B140-AFC6-D37AFDDE081B}"/>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165</a:t>
            </a:fld>
            <a:endParaRPr kumimoji="1" lang="zh-CN" altLang="en-US" dirty="0"/>
          </a:p>
        </p:txBody>
      </p:sp>
    </p:spTree>
    <p:extLst>
      <p:ext uri="{BB962C8B-B14F-4D97-AF65-F5344CB8AC3E}">
        <p14:creationId xmlns:p14="http://schemas.microsoft.com/office/powerpoint/2010/main" val="15028379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帧格式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70991"/>
            <a:ext cx="10689934" cy="5152445"/>
          </a:xfrm>
        </p:spPr>
        <p:txBody>
          <a:bodyPr>
            <a:normAutofit/>
          </a:bodyPr>
          <a:lstStyle/>
          <a:p>
            <a:pPr marL="357188" indent="-357188">
              <a:lnSpc>
                <a:spcPts val="2800"/>
              </a:lnSpc>
              <a:spcBef>
                <a:spcPts val="1200"/>
              </a:spcBef>
              <a:tabLst>
                <a:tab pos="715963" algn="l"/>
              </a:tabLst>
              <a:defRPr/>
            </a:pPr>
            <a:r>
              <a:rPr lang="zh-CN" altLang="en-US" dirty="0"/>
              <a:t>帧控制域段解释</a:t>
            </a:r>
            <a:endParaRPr lang="en-US" altLang="zh-CN" dirty="0"/>
          </a:p>
          <a:p>
            <a:pPr lvl="1">
              <a:lnSpc>
                <a:spcPts val="2800"/>
              </a:lnSpc>
              <a:spcBef>
                <a:spcPts val="1200"/>
              </a:spcBef>
            </a:pPr>
            <a:r>
              <a:rPr lang="zh-CN" altLang="en-US" sz="2200" dirty="0">
                <a:latin typeface="微软雅黑" panose="020B0503020204020204" pitchFamily="34" charset="-122"/>
                <a:ea typeface="微软雅黑" panose="020B0503020204020204" pitchFamily="34" charset="-122"/>
                <a:cs typeface="Times New Roman" pitchFamily="18" charset="0"/>
              </a:rPr>
              <a:t>协议版本：通常为</a:t>
            </a:r>
            <a:r>
              <a:rPr lang="en-US" altLang="zh-CN" sz="2200" dirty="0">
                <a:latin typeface="微软雅黑" panose="020B0503020204020204" pitchFamily="34" charset="-122"/>
                <a:ea typeface="微软雅黑" panose="020B0503020204020204" pitchFamily="34" charset="-122"/>
                <a:cs typeface="Times New Roman" pitchFamily="18" charset="0"/>
              </a:rPr>
              <a:t>0</a:t>
            </a:r>
          </a:p>
          <a:p>
            <a:pPr lvl="1">
              <a:lnSpc>
                <a:spcPts val="2800"/>
              </a:lnSpc>
              <a:spcBef>
                <a:spcPts val="1200"/>
              </a:spcBef>
            </a:pPr>
            <a:r>
              <a:rPr lang="zh-CN" altLang="en-US" sz="2200" dirty="0">
                <a:latin typeface="微软雅黑" panose="020B0503020204020204" pitchFamily="34" charset="-122"/>
                <a:ea typeface="微软雅黑" panose="020B0503020204020204" pitchFamily="34" charset="-122"/>
                <a:cs typeface="Times New Roman" pitchFamily="18" charset="0"/>
              </a:rPr>
              <a:t>类型和子类型：如果子类型的最后一位设置为</a:t>
            </a:r>
            <a:r>
              <a:rPr lang="en-US" altLang="zh-CN" sz="2200" dirty="0">
                <a:latin typeface="微软雅黑" panose="020B0503020204020204" pitchFamily="34" charset="-122"/>
                <a:ea typeface="微软雅黑" panose="020B0503020204020204" pitchFamily="34" charset="-122"/>
                <a:cs typeface="Times New Roman" pitchFamily="18" charset="0"/>
              </a:rPr>
              <a:t>1</a:t>
            </a:r>
            <a:r>
              <a:rPr lang="zh-CN" altLang="en-US" sz="2200" dirty="0">
                <a:latin typeface="微软雅黑" panose="020B0503020204020204" pitchFamily="34" charset="-122"/>
                <a:ea typeface="微软雅黑" panose="020B0503020204020204" pitchFamily="34" charset="-122"/>
                <a:cs typeface="Times New Roman" pitchFamily="18" charset="0"/>
              </a:rPr>
              <a:t>，</a:t>
            </a:r>
            <a:r>
              <a:rPr lang="zh-CN" altLang="en-US" sz="2200" dirty="0">
                <a:solidFill>
                  <a:srgbClr val="7030A0"/>
                </a:solidFill>
                <a:latin typeface="微软雅黑" panose="020B0503020204020204" pitchFamily="34" charset="-122"/>
                <a:ea typeface="微软雅黑" panose="020B0503020204020204" pitchFamily="34" charset="-122"/>
                <a:cs typeface="Times New Roman" pitchFamily="18" charset="0"/>
              </a:rPr>
              <a:t>表示是</a:t>
            </a:r>
            <a:r>
              <a:rPr lang="en-US" altLang="zh-CN" sz="2200" dirty="0">
                <a:solidFill>
                  <a:srgbClr val="7030A0"/>
                </a:solidFill>
                <a:latin typeface="微软雅黑" panose="020B0503020204020204" pitchFamily="34" charset="-122"/>
                <a:ea typeface="微软雅黑" panose="020B0503020204020204" pitchFamily="34" charset="-122"/>
                <a:cs typeface="Times New Roman" pitchFamily="18" charset="0"/>
              </a:rPr>
              <a:t>QoS</a:t>
            </a:r>
            <a:r>
              <a:rPr lang="zh-CN" altLang="en-US" sz="2200" dirty="0">
                <a:solidFill>
                  <a:srgbClr val="7030A0"/>
                </a:solidFill>
                <a:latin typeface="微软雅黑" panose="020B0503020204020204" pitchFamily="34" charset="-122"/>
                <a:ea typeface="微软雅黑" panose="020B0503020204020204" pitchFamily="34" charset="-122"/>
                <a:cs typeface="Times New Roman" pitchFamily="18" charset="0"/>
              </a:rPr>
              <a:t>数据帧</a:t>
            </a:r>
            <a:endParaRPr lang="en-US" altLang="zh-CN" sz="2200" dirty="0">
              <a:solidFill>
                <a:srgbClr val="7030A0"/>
              </a:solidFill>
              <a:latin typeface="微软雅黑" panose="020B0503020204020204" pitchFamily="34" charset="-122"/>
              <a:ea typeface="微软雅黑" panose="020B0503020204020204" pitchFamily="34" charset="-122"/>
              <a:cs typeface="Times New Roman" pitchFamily="18" charset="0"/>
            </a:endParaRPr>
          </a:p>
          <a:p>
            <a:pPr lvl="1">
              <a:lnSpc>
                <a:spcPts val="2800"/>
              </a:lnSpc>
              <a:spcBef>
                <a:spcPts val="1200"/>
              </a:spcBef>
            </a:pPr>
            <a:r>
              <a:rPr lang="zh-CN" altLang="en-US" sz="2200" dirty="0">
                <a:latin typeface="微软雅黑" panose="020B0503020204020204" pitchFamily="34" charset="-122"/>
                <a:ea typeface="微软雅黑" panose="020B0503020204020204" pitchFamily="34" charset="-122"/>
                <a:cs typeface="Times New Roman" pitchFamily="18" charset="0"/>
              </a:rPr>
              <a:t>更多段：用于长帧被分段的情况，</a:t>
            </a:r>
            <a:r>
              <a:rPr lang="en-US" altLang="zh-CN" sz="2200" dirty="0">
                <a:latin typeface="微软雅黑" panose="020B0503020204020204" pitchFamily="34" charset="-122"/>
                <a:ea typeface="微软雅黑" panose="020B0503020204020204" pitchFamily="34" charset="-122"/>
                <a:cs typeface="Times New Roman" pitchFamily="18" charset="0"/>
              </a:rPr>
              <a:t>1</a:t>
            </a:r>
            <a:r>
              <a:rPr lang="zh-CN" altLang="en-US" sz="2200" dirty="0">
                <a:latin typeface="微软雅黑" panose="020B0503020204020204" pitchFamily="34" charset="-122"/>
                <a:ea typeface="微软雅黑" panose="020B0503020204020204" pitchFamily="34" charset="-122"/>
                <a:cs typeface="Times New Roman" pitchFamily="18" charset="0"/>
              </a:rPr>
              <a:t>表示不是最后一段</a:t>
            </a:r>
            <a:endParaRPr lang="en-US" altLang="zh-CN" sz="2200" dirty="0">
              <a:latin typeface="微软雅黑" panose="020B0503020204020204" pitchFamily="34" charset="-122"/>
              <a:ea typeface="微软雅黑" panose="020B0503020204020204" pitchFamily="34" charset="-122"/>
              <a:cs typeface="Times New Roman" pitchFamily="18" charset="0"/>
            </a:endParaRPr>
          </a:p>
          <a:p>
            <a:pPr lvl="1">
              <a:lnSpc>
                <a:spcPts val="2800"/>
              </a:lnSpc>
              <a:spcBef>
                <a:spcPts val="1200"/>
              </a:spcBef>
            </a:pPr>
            <a:r>
              <a:rPr lang="zh-CN" altLang="en-US" sz="2200" dirty="0">
                <a:latin typeface="微软雅黑" panose="020B0503020204020204" pitchFamily="34" charset="-122"/>
                <a:ea typeface="微软雅黑" panose="020B0503020204020204" pitchFamily="34" charset="-122"/>
                <a:cs typeface="Times New Roman" pitchFamily="18" charset="0"/>
              </a:rPr>
              <a:t>重传：表明当前帧是以前帧的重传</a:t>
            </a:r>
            <a:endParaRPr lang="en-US" altLang="zh-CN" sz="2200" dirty="0">
              <a:latin typeface="微软雅黑" panose="020B0503020204020204" pitchFamily="34" charset="-122"/>
              <a:ea typeface="微软雅黑" panose="020B0503020204020204" pitchFamily="34" charset="-122"/>
              <a:cs typeface="Times New Roman" pitchFamily="18" charset="0"/>
            </a:endParaRPr>
          </a:p>
          <a:p>
            <a:pPr lvl="1">
              <a:lnSpc>
                <a:spcPts val="2800"/>
              </a:lnSpc>
              <a:spcBef>
                <a:spcPts val="1200"/>
              </a:spcBef>
            </a:pPr>
            <a:r>
              <a:rPr lang="zh-CN" altLang="en-US" sz="2200" dirty="0">
                <a:latin typeface="微软雅黑" panose="020B0503020204020204" pitchFamily="34" charset="-122"/>
                <a:ea typeface="微软雅黑" panose="020B0503020204020204" pitchFamily="34" charset="-122"/>
                <a:cs typeface="Times New Roman" pitchFamily="18" charset="0"/>
              </a:rPr>
              <a:t>电源管理：</a:t>
            </a:r>
            <a:r>
              <a:rPr lang="en-US" altLang="zh-CN" sz="2200" dirty="0">
                <a:latin typeface="微软雅黑" panose="020B0503020204020204" pitchFamily="34" charset="-122"/>
                <a:ea typeface="微软雅黑" panose="020B0503020204020204" pitchFamily="34" charset="-122"/>
                <a:cs typeface="Times New Roman" pitchFamily="18" charset="0"/>
              </a:rPr>
              <a:t>1</a:t>
            </a:r>
            <a:r>
              <a:rPr lang="zh-CN" altLang="en-US" sz="2200" dirty="0">
                <a:latin typeface="微软雅黑" panose="020B0503020204020204" pitchFamily="34" charset="-122"/>
                <a:ea typeface="微软雅黑" panose="020B0503020204020204" pitchFamily="34" charset="-122"/>
                <a:cs typeface="Times New Roman" pitchFamily="18" charset="0"/>
              </a:rPr>
              <a:t>表示节能模式；</a:t>
            </a:r>
            <a:r>
              <a:rPr lang="en-US" altLang="zh-CN" sz="2200" dirty="0">
                <a:latin typeface="微软雅黑" panose="020B0503020204020204" pitchFamily="34" charset="-122"/>
                <a:ea typeface="微软雅黑" panose="020B0503020204020204" pitchFamily="34" charset="-122"/>
                <a:cs typeface="Times New Roman" pitchFamily="18" charset="0"/>
              </a:rPr>
              <a:t>0</a:t>
            </a:r>
            <a:r>
              <a:rPr lang="zh-CN" altLang="en-US" sz="2200" dirty="0">
                <a:latin typeface="微软雅黑" panose="020B0503020204020204" pitchFamily="34" charset="-122"/>
                <a:ea typeface="微软雅黑" panose="020B0503020204020204" pitchFamily="34" charset="-122"/>
                <a:cs typeface="Times New Roman" pitchFamily="18" charset="0"/>
              </a:rPr>
              <a:t>表示活跃状态</a:t>
            </a:r>
          </a:p>
          <a:p>
            <a:pPr lvl="1">
              <a:lnSpc>
                <a:spcPts val="2800"/>
              </a:lnSpc>
              <a:spcBef>
                <a:spcPts val="1200"/>
              </a:spcBef>
            </a:pPr>
            <a:r>
              <a:rPr lang="zh-CN" altLang="en-US" sz="2200" dirty="0">
                <a:latin typeface="微软雅黑" panose="020B0503020204020204" pitchFamily="34" charset="-122"/>
                <a:ea typeface="微软雅黑" panose="020B0503020204020204" pitchFamily="34" charset="-122"/>
                <a:cs typeface="Times New Roman" pitchFamily="18" charset="0"/>
              </a:rPr>
              <a:t>更多数据：指明有更多的数据要发送（缓存）</a:t>
            </a:r>
            <a:endParaRPr lang="en-US" altLang="zh-CN" sz="2200" dirty="0">
              <a:latin typeface="微软雅黑" panose="020B0503020204020204" pitchFamily="34" charset="-122"/>
              <a:ea typeface="微软雅黑" panose="020B0503020204020204" pitchFamily="34" charset="-122"/>
              <a:cs typeface="Times New Roman" pitchFamily="18" charset="0"/>
            </a:endParaRPr>
          </a:p>
          <a:p>
            <a:pPr lvl="1">
              <a:lnSpc>
                <a:spcPts val="2800"/>
              </a:lnSpc>
              <a:spcBef>
                <a:spcPts val="1200"/>
              </a:spcBef>
            </a:pPr>
            <a:r>
              <a:rPr lang="zh-CN" altLang="en-US" sz="2200" dirty="0">
                <a:latin typeface="微软雅黑" panose="020B0503020204020204" pitchFamily="34" charset="-122"/>
                <a:ea typeface="微软雅黑" panose="020B0503020204020204" pitchFamily="34" charset="-122"/>
                <a:cs typeface="Times New Roman" pitchFamily="18" charset="0"/>
              </a:rPr>
              <a:t>安全保护：</a:t>
            </a:r>
            <a:r>
              <a:rPr lang="en-US" altLang="zh-CN" sz="2200" dirty="0">
                <a:latin typeface="微软雅黑" panose="020B0503020204020204" pitchFamily="34" charset="-122"/>
                <a:ea typeface="微软雅黑" panose="020B0503020204020204" pitchFamily="34" charset="-122"/>
                <a:cs typeface="Times New Roman" pitchFamily="18" charset="0"/>
              </a:rPr>
              <a:t>1</a:t>
            </a:r>
            <a:r>
              <a:rPr lang="zh-CN" altLang="en-US" sz="2200" dirty="0">
                <a:latin typeface="微软雅黑" panose="020B0503020204020204" pitchFamily="34" charset="-122"/>
                <a:ea typeface="微软雅黑" panose="020B0503020204020204" pitchFamily="34" charset="-122"/>
                <a:cs typeface="Times New Roman" pitchFamily="18" charset="0"/>
              </a:rPr>
              <a:t>表明采用</a:t>
            </a:r>
            <a:r>
              <a:rPr lang="en-US" altLang="zh-CN" sz="2200" dirty="0">
                <a:latin typeface="微软雅黑" panose="020B0503020204020204" pitchFamily="34" charset="-122"/>
                <a:ea typeface="微软雅黑" panose="020B0503020204020204" pitchFamily="34" charset="-122"/>
                <a:cs typeface="Times New Roman" pitchFamily="18" charset="0"/>
              </a:rPr>
              <a:t>802.11</a:t>
            </a:r>
            <a:r>
              <a:rPr lang="zh-CN" altLang="en-US" sz="2200" dirty="0">
                <a:latin typeface="微软雅黑" panose="020B0503020204020204" pitchFamily="34" charset="-122"/>
                <a:ea typeface="微软雅黑" panose="020B0503020204020204" pitchFamily="34" charset="-122"/>
                <a:cs typeface="Times New Roman" pitchFamily="18" charset="0"/>
              </a:rPr>
              <a:t>标准的安全机制，对数据进行保护</a:t>
            </a:r>
          </a:p>
          <a:p>
            <a:pPr lvl="1">
              <a:lnSpc>
                <a:spcPts val="2800"/>
              </a:lnSpc>
              <a:spcBef>
                <a:spcPts val="1200"/>
              </a:spcBef>
            </a:pPr>
            <a:r>
              <a:rPr lang="zh-CN" altLang="en-US" sz="2200" dirty="0">
                <a:latin typeface="微软雅黑" panose="020B0503020204020204" pitchFamily="34" charset="-122"/>
                <a:ea typeface="微软雅黑" panose="020B0503020204020204" pitchFamily="34" charset="-122"/>
                <a:cs typeface="Times New Roman" pitchFamily="18" charset="0"/>
              </a:rPr>
              <a:t>顺序：</a:t>
            </a:r>
            <a:r>
              <a:rPr lang="en-US" altLang="zh-CN" sz="2200" dirty="0">
                <a:latin typeface="微软雅黑" panose="020B0503020204020204" pitchFamily="34" charset="-122"/>
                <a:ea typeface="微软雅黑" panose="020B0503020204020204" pitchFamily="34" charset="-122"/>
                <a:cs typeface="Times New Roman" pitchFamily="18" charset="0"/>
              </a:rPr>
              <a:t>1</a:t>
            </a:r>
            <a:r>
              <a:rPr lang="zh-CN" altLang="en-US" sz="2200" dirty="0">
                <a:latin typeface="微软雅黑" panose="020B0503020204020204" pitchFamily="34" charset="-122"/>
                <a:ea typeface="微软雅黑" panose="020B0503020204020204" pitchFamily="34" charset="-122"/>
                <a:cs typeface="Times New Roman" pitchFamily="18" charset="0"/>
              </a:rPr>
              <a:t>指示接收者必须严格按照顺序处理</a:t>
            </a:r>
            <a:endParaRPr lang="en-US" altLang="zh-CN" sz="2200" dirty="0">
              <a:latin typeface="微软雅黑" panose="020B0503020204020204" pitchFamily="34" charset="-122"/>
              <a:ea typeface="微软雅黑" panose="020B0503020204020204" pitchFamily="34" charset="-122"/>
              <a:cs typeface="Times New Roman" pitchFamily="18" charset="0"/>
            </a:endParaRPr>
          </a:p>
          <a:p>
            <a:pPr marL="814388" lvl="1" indent="-357188">
              <a:lnSpc>
                <a:spcPts val="2800"/>
              </a:lnSpc>
              <a:spcBef>
                <a:spcPts val="599"/>
              </a:spcBef>
              <a:tabLst>
                <a:tab pos="715963" algn="l"/>
              </a:tabLst>
              <a:defRPr/>
            </a:pPr>
            <a:endParaRPr lang="en-US" altLang="zh-CN" sz="1996" dirty="0"/>
          </a:p>
          <a:p>
            <a:pPr marL="357188" indent="-357188">
              <a:lnSpc>
                <a:spcPts val="3793"/>
              </a:lnSpc>
              <a:spcBef>
                <a:spcPts val="599"/>
              </a:spcBef>
              <a:tabLst>
                <a:tab pos="715963" algn="l"/>
              </a:tabLst>
              <a:defRPr/>
            </a:pPr>
            <a:endParaRPr lang="en-US" altLang="zh-CN" sz="2396" dirty="0"/>
          </a:p>
        </p:txBody>
      </p:sp>
      <p:sp>
        <p:nvSpPr>
          <p:cNvPr id="6" name="文本框 5">
            <a:extLst>
              <a:ext uri="{FF2B5EF4-FFF2-40B4-BE49-F238E27FC236}">
                <a16:creationId xmlns:a16="http://schemas.microsoft.com/office/drawing/2014/main" id="{B90803C8-6C8F-43E8-A7AB-3D27D9B2EA05}"/>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7" name="灯片编号占位符 3">
            <a:extLst>
              <a:ext uri="{FF2B5EF4-FFF2-40B4-BE49-F238E27FC236}">
                <a16:creationId xmlns:a16="http://schemas.microsoft.com/office/drawing/2014/main" id="{522D7B9A-6CCD-1B4C-B562-AA908868D051}"/>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166</a:t>
            </a:fld>
            <a:endParaRPr kumimoji="1" lang="zh-CN" altLang="en-US" dirty="0"/>
          </a:p>
        </p:txBody>
      </p:sp>
    </p:spTree>
    <p:extLst>
      <p:ext uri="{BB962C8B-B14F-4D97-AF65-F5344CB8AC3E}">
        <p14:creationId xmlns:p14="http://schemas.microsoft.com/office/powerpoint/2010/main" val="39142367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帧格式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5206933"/>
          </a:xfrm>
        </p:spPr>
        <p:txBody>
          <a:bodyPr>
            <a:normAutofit/>
          </a:bodyPr>
          <a:lstStyle/>
          <a:p>
            <a:pPr marL="357188" indent="-357188">
              <a:lnSpc>
                <a:spcPts val="3200"/>
              </a:lnSpc>
              <a:spcBef>
                <a:spcPts val="1200"/>
              </a:spcBef>
              <a:tabLst>
                <a:tab pos="715963" algn="l"/>
              </a:tabLst>
              <a:defRPr/>
            </a:pPr>
            <a:r>
              <a:rPr lang="zh-CN" altLang="en-US" dirty="0"/>
              <a:t>地址域段的使用</a:t>
            </a:r>
            <a:endParaRPr lang="en-US" altLang="zh-CN" dirty="0"/>
          </a:p>
          <a:p>
            <a:pPr marL="457200" lvl="1" indent="0">
              <a:lnSpc>
                <a:spcPts val="2800"/>
              </a:lnSpc>
              <a:spcBef>
                <a:spcPts val="599"/>
              </a:spcBef>
              <a:buNone/>
              <a:tabLst>
                <a:tab pos="715963" algn="l"/>
              </a:tabLst>
              <a:defRPr/>
            </a:pPr>
            <a:endParaRPr lang="en-US" altLang="zh-CN" sz="1996" dirty="0"/>
          </a:p>
          <a:p>
            <a:pPr marL="357188" indent="-357188">
              <a:lnSpc>
                <a:spcPts val="3793"/>
              </a:lnSpc>
              <a:spcBef>
                <a:spcPts val="599"/>
              </a:spcBef>
              <a:tabLst>
                <a:tab pos="715963" algn="l"/>
              </a:tabLst>
              <a:defRPr/>
            </a:pPr>
            <a:endParaRPr lang="en-US" altLang="zh-CN" sz="2396" dirty="0"/>
          </a:p>
        </p:txBody>
      </p:sp>
      <p:sp>
        <p:nvSpPr>
          <p:cNvPr id="7" name="矩形 6">
            <a:extLst>
              <a:ext uri="{FF2B5EF4-FFF2-40B4-BE49-F238E27FC236}">
                <a16:creationId xmlns:a16="http://schemas.microsoft.com/office/drawing/2014/main" id="{1998CB2A-0FA2-4E57-B057-C89D116FAED7}"/>
              </a:ext>
            </a:extLst>
          </p:cNvPr>
          <p:cNvSpPr/>
          <p:nvPr/>
        </p:nvSpPr>
        <p:spPr>
          <a:xfrm>
            <a:off x="6361043" y="1393657"/>
            <a:ext cx="5502303" cy="441916"/>
          </a:xfrm>
          <a:prstGeom prst="rect">
            <a:avLst/>
          </a:prstGeom>
          <a:solidFill>
            <a:schemeClr val="accent5">
              <a:lumMod val="20000"/>
              <a:lumOff val="80000"/>
            </a:schemeClr>
          </a:solidFill>
          <a:ln>
            <a:solidFill>
              <a:srgbClr val="C00000"/>
            </a:solidFill>
          </a:ln>
        </p:spPr>
        <p:txBody>
          <a:bodyPr wrap="square">
            <a:spAutoFit/>
          </a:bodyPr>
          <a:lstStyle/>
          <a:p>
            <a:pPr>
              <a:lnSpc>
                <a:spcPts val="3000"/>
              </a:lnSpc>
            </a:pPr>
            <a:r>
              <a:rPr lang="en-US" altLang="zh-CN" sz="2000" dirty="0">
                <a:latin typeface="微软雅黑" panose="020B0503020204020204" pitchFamily="34" charset="-122"/>
                <a:ea typeface="微软雅黑" panose="020B0503020204020204" pitchFamily="34" charset="-122"/>
              </a:rPr>
              <a:t>BSSID</a:t>
            </a:r>
            <a:r>
              <a:rPr lang="zh-CN" altLang="en-US" sz="2000" dirty="0">
                <a:latin typeface="微软雅黑" panose="020B0503020204020204" pitchFamily="34" charset="-122"/>
                <a:ea typeface="微软雅黑" panose="020B0503020204020204" pitchFamily="34" charset="-122"/>
              </a:rPr>
              <a:t>：基本服务集标识符，为</a:t>
            </a:r>
            <a:r>
              <a:rPr lang="en-US" altLang="zh-CN" sz="2000" dirty="0">
                <a:latin typeface="微软雅黑" panose="020B0503020204020204" pitchFamily="34" charset="-122"/>
                <a:ea typeface="微软雅黑" panose="020B0503020204020204" pitchFamily="34" charset="-122"/>
              </a:rPr>
              <a:t>AP</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MAC</a:t>
            </a:r>
            <a:r>
              <a:rPr lang="zh-CN" altLang="en-US" sz="2000" dirty="0">
                <a:latin typeface="微软雅黑" panose="020B0503020204020204" pitchFamily="34" charset="-122"/>
                <a:ea typeface="微软雅黑" panose="020B0503020204020204" pitchFamily="34" charset="-122"/>
              </a:rPr>
              <a:t>地址</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E714B9F-BF72-4A0D-BF6B-571DD4192CDF}"/>
              </a:ext>
            </a:extLst>
          </p:cNvPr>
          <p:cNvPicPr>
            <a:picLocks noChangeAspect="1"/>
          </p:cNvPicPr>
          <p:nvPr/>
        </p:nvPicPr>
        <p:blipFill>
          <a:blip r:embed="rId3"/>
          <a:stretch>
            <a:fillRect/>
          </a:stretch>
        </p:blipFill>
        <p:spPr>
          <a:xfrm>
            <a:off x="2487156" y="2152042"/>
            <a:ext cx="2850011" cy="1642596"/>
          </a:xfrm>
          <a:prstGeom prst="rect">
            <a:avLst/>
          </a:prstGeom>
        </p:spPr>
      </p:pic>
      <p:pic>
        <p:nvPicPr>
          <p:cNvPr id="8" name="图片 7">
            <a:extLst>
              <a:ext uri="{FF2B5EF4-FFF2-40B4-BE49-F238E27FC236}">
                <a16:creationId xmlns:a16="http://schemas.microsoft.com/office/drawing/2014/main" id="{246456A4-3DC6-4897-A00C-C1D862DC4EA6}"/>
              </a:ext>
            </a:extLst>
          </p:cNvPr>
          <p:cNvPicPr>
            <a:picLocks noChangeAspect="1"/>
          </p:cNvPicPr>
          <p:nvPr/>
        </p:nvPicPr>
        <p:blipFill>
          <a:blip r:embed="rId4"/>
          <a:stretch>
            <a:fillRect/>
          </a:stretch>
        </p:blipFill>
        <p:spPr>
          <a:xfrm>
            <a:off x="6252225" y="2166080"/>
            <a:ext cx="3003093" cy="1651069"/>
          </a:xfrm>
          <a:prstGeom prst="rect">
            <a:avLst/>
          </a:prstGeom>
        </p:spPr>
      </p:pic>
      <p:graphicFrame>
        <p:nvGraphicFramePr>
          <p:cNvPr id="9" name="表格 8">
            <a:extLst>
              <a:ext uri="{FF2B5EF4-FFF2-40B4-BE49-F238E27FC236}">
                <a16:creationId xmlns:a16="http://schemas.microsoft.com/office/drawing/2014/main" id="{8891D92A-C465-40C9-8B98-6FE1706D6CE7}"/>
              </a:ext>
            </a:extLst>
          </p:cNvPr>
          <p:cNvGraphicFramePr>
            <a:graphicFrameLocks noGrp="1"/>
          </p:cNvGraphicFramePr>
          <p:nvPr>
            <p:extLst/>
          </p:nvPr>
        </p:nvGraphicFramePr>
        <p:xfrm>
          <a:off x="1029693" y="3989440"/>
          <a:ext cx="10046473" cy="2437550"/>
        </p:xfrm>
        <a:graphic>
          <a:graphicData uri="http://schemas.openxmlformats.org/drawingml/2006/table">
            <a:tbl>
              <a:tblPr firstRow="1" bandRow="1">
                <a:tableStyleId>{93296810-A885-4BE3-A3E7-6D5BEEA58F35}</a:tableStyleId>
              </a:tblPr>
              <a:tblGrid>
                <a:gridCol w="1530626">
                  <a:extLst>
                    <a:ext uri="{9D8B030D-6E8A-4147-A177-3AD203B41FA5}">
                      <a16:colId xmlns:a16="http://schemas.microsoft.com/office/drawing/2014/main" val="2195642394"/>
                    </a:ext>
                  </a:extLst>
                </a:gridCol>
                <a:gridCol w="1085353">
                  <a:extLst>
                    <a:ext uri="{9D8B030D-6E8A-4147-A177-3AD203B41FA5}">
                      <a16:colId xmlns:a16="http://schemas.microsoft.com/office/drawing/2014/main" val="1648637060"/>
                    </a:ext>
                  </a:extLst>
                </a:gridCol>
                <a:gridCol w="1101256">
                  <a:extLst>
                    <a:ext uri="{9D8B030D-6E8A-4147-A177-3AD203B41FA5}">
                      <a16:colId xmlns:a16="http://schemas.microsoft.com/office/drawing/2014/main" val="4073551752"/>
                    </a:ext>
                  </a:extLst>
                </a:gridCol>
                <a:gridCol w="1554480">
                  <a:extLst>
                    <a:ext uri="{9D8B030D-6E8A-4147-A177-3AD203B41FA5}">
                      <a16:colId xmlns:a16="http://schemas.microsoft.com/office/drawing/2014/main" val="3375167101"/>
                    </a:ext>
                  </a:extLst>
                </a:gridCol>
                <a:gridCol w="1554480">
                  <a:extLst>
                    <a:ext uri="{9D8B030D-6E8A-4147-A177-3AD203B41FA5}">
                      <a16:colId xmlns:a16="http://schemas.microsoft.com/office/drawing/2014/main" val="2833402904"/>
                    </a:ext>
                  </a:extLst>
                </a:gridCol>
                <a:gridCol w="1598212">
                  <a:extLst>
                    <a:ext uri="{9D8B030D-6E8A-4147-A177-3AD203B41FA5}">
                      <a16:colId xmlns:a16="http://schemas.microsoft.com/office/drawing/2014/main" val="1553308948"/>
                    </a:ext>
                  </a:extLst>
                </a:gridCol>
                <a:gridCol w="1622066">
                  <a:extLst>
                    <a:ext uri="{9D8B030D-6E8A-4147-A177-3AD203B41FA5}">
                      <a16:colId xmlns:a16="http://schemas.microsoft.com/office/drawing/2014/main" val="974308924"/>
                    </a:ext>
                  </a:extLst>
                </a:gridCol>
              </a:tblGrid>
              <a:tr h="343343">
                <a:tc>
                  <a:txBody>
                    <a:bodyPr/>
                    <a:lstStyle/>
                    <a:p>
                      <a:pPr algn="ctr">
                        <a:lnSpc>
                          <a:spcPts val="2600"/>
                        </a:lnSpc>
                      </a:pPr>
                      <a:r>
                        <a:rPr lang="zh-CN" altLang="en-US" sz="1800" b="0" dirty="0">
                          <a:solidFill>
                            <a:schemeClr val="tx1"/>
                          </a:solidFill>
                          <a:latin typeface="微软雅黑" panose="020B0503020204020204" pitchFamily="34" charset="-122"/>
                          <a:ea typeface="微软雅黑" panose="020B0503020204020204" pitchFamily="34" charset="-122"/>
                        </a:rPr>
                        <a:t>说明</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lnSpc>
                          <a:spcPts val="2600"/>
                        </a:lnSpc>
                      </a:pPr>
                      <a:r>
                        <a:rPr lang="zh-CN" altLang="en-US" sz="1800" b="0" dirty="0">
                          <a:solidFill>
                            <a:schemeClr val="tx1"/>
                          </a:solidFill>
                          <a:latin typeface="微软雅黑" panose="020B0503020204020204" pitchFamily="34" charset="-122"/>
                          <a:ea typeface="微软雅黑" panose="020B0503020204020204" pitchFamily="34" charset="-122"/>
                        </a:rPr>
                        <a:t>去往</a:t>
                      </a:r>
                      <a:r>
                        <a:rPr lang="en-US" altLang="zh-CN" sz="1800" b="0" dirty="0">
                          <a:solidFill>
                            <a:schemeClr val="tx1"/>
                          </a:solidFill>
                          <a:latin typeface="微软雅黑" panose="020B0503020204020204" pitchFamily="34" charset="-122"/>
                          <a:ea typeface="微软雅黑" panose="020B0503020204020204" pitchFamily="34" charset="-122"/>
                        </a:rPr>
                        <a:t>DS</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lnSpc>
                          <a:spcPts val="2600"/>
                        </a:lnSpc>
                      </a:pPr>
                      <a:r>
                        <a:rPr lang="zh-CN" altLang="en-US" sz="1800" b="0" dirty="0">
                          <a:solidFill>
                            <a:schemeClr val="tx1"/>
                          </a:solidFill>
                          <a:latin typeface="微软雅黑" panose="020B0503020204020204" pitchFamily="34" charset="-122"/>
                          <a:ea typeface="微软雅黑" panose="020B0503020204020204" pitchFamily="34" charset="-122"/>
                        </a:rPr>
                        <a:t>来自</a:t>
                      </a:r>
                      <a:r>
                        <a:rPr lang="en-US" altLang="zh-CN" sz="1800" b="0" dirty="0">
                          <a:solidFill>
                            <a:schemeClr val="tx1"/>
                          </a:solidFill>
                          <a:latin typeface="微软雅黑" panose="020B0503020204020204" pitchFamily="34" charset="-122"/>
                          <a:ea typeface="微软雅黑" panose="020B0503020204020204" pitchFamily="34" charset="-122"/>
                        </a:rPr>
                        <a:t>DS</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lnSpc>
                          <a:spcPts val="2600"/>
                        </a:lnSpc>
                      </a:pPr>
                      <a:r>
                        <a:rPr lang="zh-CN" altLang="en-US" sz="1800" b="0" dirty="0">
                          <a:solidFill>
                            <a:schemeClr val="tx1"/>
                          </a:solidFill>
                          <a:latin typeface="微软雅黑" panose="020B0503020204020204" pitchFamily="34" charset="-122"/>
                          <a:ea typeface="微软雅黑" panose="020B0503020204020204" pitchFamily="34" charset="-122"/>
                        </a:rPr>
                        <a:t>地址</a:t>
                      </a:r>
                      <a:r>
                        <a:rPr lang="en-US" altLang="zh-CN" sz="1800" b="0" dirty="0">
                          <a:solidFill>
                            <a:schemeClr val="tx1"/>
                          </a:solidFill>
                          <a:latin typeface="微软雅黑" panose="020B0503020204020204" pitchFamily="34" charset="-122"/>
                          <a:ea typeface="微软雅黑" panose="020B0503020204020204" pitchFamily="34" charset="-122"/>
                        </a:rPr>
                        <a:t>1</a:t>
                      </a:r>
                    </a:p>
                    <a:p>
                      <a:pPr algn="ctr">
                        <a:lnSpc>
                          <a:spcPts val="2600"/>
                        </a:lnSpc>
                      </a:pPr>
                      <a:r>
                        <a:rPr lang="zh-CN" altLang="en-US" sz="1800" b="0" dirty="0">
                          <a:solidFill>
                            <a:schemeClr val="tx1"/>
                          </a:solidFill>
                          <a:latin typeface="微软雅黑" panose="020B0503020204020204" pitchFamily="34" charset="-122"/>
                          <a:ea typeface="微软雅黑" panose="020B0503020204020204" pitchFamily="34" charset="-122"/>
                        </a:rPr>
                        <a:t>（物理接收者）</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zh-CN" altLang="en-US" sz="1800" b="0" dirty="0">
                          <a:solidFill>
                            <a:schemeClr val="tx1"/>
                          </a:solidFill>
                          <a:latin typeface="微软雅黑" panose="020B0503020204020204" pitchFamily="34" charset="-122"/>
                          <a:ea typeface="微软雅黑" panose="020B0503020204020204" pitchFamily="34" charset="-122"/>
                        </a:rPr>
                        <a:t>地址</a:t>
                      </a:r>
                      <a:r>
                        <a:rPr lang="en-US" altLang="zh-CN" sz="1800" b="0" dirty="0">
                          <a:solidFill>
                            <a:schemeClr val="tx1"/>
                          </a:solidFill>
                          <a:latin typeface="微软雅黑" panose="020B0503020204020204" pitchFamily="34" charset="-122"/>
                          <a:ea typeface="微软雅黑" panose="020B0503020204020204" pitchFamily="34" charset="-122"/>
                        </a:rPr>
                        <a:t>2</a:t>
                      </a:r>
                    </a:p>
                    <a:p>
                      <a:pPr marL="0" marR="0" lvl="0" indent="0" algn="ctr" defTabSz="914400" rtl="0" eaLnBrk="1" fontAlgn="auto" latinLnBrk="0" hangingPunct="1">
                        <a:lnSpc>
                          <a:spcPts val="2600"/>
                        </a:lnSpc>
                        <a:spcBef>
                          <a:spcPts val="0"/>
                        </a:spcBef>
                        <a:spcAft>
                          <a:spcPts val="0"/>
                        </a:spcAft>
                        <a:buClrTx/>
                        <a:buSzTx/>
                        <a:buFontTx/>
                        <a:buNone/>
                        <a:tabLst/>
                        <a:defRPr/>
                      </a:pPr>
                      <a:r>
                        <a:rPr lang="zh-CN" altLang="en-US" sz="1800" b="0" dirty="0">
                          <a:solidFill>
                            <a:schemeClr val="tx1"/>
                          </a:solidFill>
                          <a:latin typeface="微软雅黑" panose="020B0503020204020204" pitchFamily="34" charset="-122"/>
                          <a:ea typeface="微软雅黑" panose="020B0503020204020204" pitchFamily="34" charset="-122"/>
                        </a:rPr>
                        <a:t>（物理发送者）</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zh-CN" altLang="en-US" sz="1800" b="0" dirty="0">
                          <a:solidFill>
                            <a:schemeClr val="tx1"/>
                          </a:solidFill>
                          <a:latin typeface="微软雅黑" panose="020B0503020204020204" pitchFamily="34" charset="-122"/>
                          <a:ea typeface="微软雅黑" panose="020B0503020204020204" pitchFamily="34" charset="-122"/>
                        </a:rPr>
                        <a:t>地址</a:t>
                      </a:r>
                      <a:r>
                        <a:rPr lang="en-US" altLang="zh-CN" sz="1800" b="0" dirty="0">
                          <a:solidFill>
                            <a:schemeClr val="tx1"/>
                          </a:solidFill>
                          <a:latin typeface="微软雅黑" panose="020B0503020204020204" pitchFamily="34" charset="-122"/>
                          <a:ea typeface="微软雅黑" panose="020B0503020204020204" pitchFamily="34" charset="-122"/>
                        </a:rPr>
                        <a:t>3</a:t>
                      </a:r>
                    </a:p>
                    <a:p>
                      <a:pPr marL="0" marR="0" lvl="0" indent="0" algn="ctr" defTabSz="914400" rtl="0" eaLnBrk="1" fontAlgn="auto" latinLnBrk="0" hangingPunct="1">
                        <a:lnSpc>
                          <a:spcPts val="2600"/>
                        </a:lnSpc>
                        <a:spcBef>
                          <a:spcPts val="0"/>
                        </a:spcBef>
                        <a:spcAft>
                          <a:spcPts val="0"/>
                        </a:spcAft>
                        <a:buClrTx/>
                        <a:buSzTx/>
                        <a:buFontTx/>
                        <a:buNone/>
                        <a:tabLst/>
                        <a:defRPr/>
                      </a:pPr>
                      <a:r>
                        <a:rPr lang="zh-CN" altLang="en-US" sz="1800" b="0" dirty="0">
                          <a:solidFill>
                            <a:schemeClr val="tx1"/>
                          </a:solidFill>
                          <a:latin typeface="微软雅黑" panose="020B0503020204020204" pitchFamily="34" charset="-122"/>
                          <a:ea typeface="微软雅黑" panose="020B0503020204020204" pitchFamily="34" charset="-122"/>
                        </a:rPr>
                        <a:t>（逻辑发送者）</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zh-CN" altLang="en-US" sz="1800" b="0" dirty="0">
                          <a:solidFill>
                            <a:schemeClr val="tx1"/>
                          </a:solidFill>
                          <a:latin typeface="微软雅黑" panose="020B0503020204020204" pitchFamily="34" charset="-122"/>
                          <a:ea typeface="微软雅黑" panose="020B0503020204020204" pitchFamily="34" charset="-122"/>
                        </a:rPr>
                        <a:t>地址</a:t>
                      </a:r>
                      <a:r>
                        <a:rPr lang="en-US" altLang="zh-CN" sz="1800" b="0" dirty="0">
                          <a:solidFill>
                            <a:schemeClr val="tx1"/>
                          </a:solidFill>
                          <a:latin typeface="微软雅黑" panose="020B0503020204020204" pitchFamily="34" charset="-122"/>
                          <a:ea typeface="微软雅黑" panose="020B0503020204020204" pitchFamily="34" charset="-122"/>
                        </a:rPr>
                        <a:t>4</a:t>
                      </a:r>
                    </a:p>
                    <a:p>
                      <a:pPr marL="0" marR="0" lvl="0" indent="0" algn="ctr" defTabSz="914400" rtl="0" eaLnBrk="1" fontAlgn="auto" latinLnBrk="0" hangingPunct="1">
                        <a:lnSpc>
                          <a:spcPts val="2600"/>
                        </a:lnSpc>
                        <a:spcBef>
                          <a:spcPts val="0"/>
                        </a:spcBef>
                        <a:spcAft>
                          <a:spcPts val="0"/>
                        </a:spcAft>
                        <a:buClrTx/>
                        <a:buSzTx/>
                        <a:buFontTx/>
                        <a:buNone/>
                        <a:tabLst/>
                        <a:defRPr/>
                      </a:pPr>
                      <a:r>
                        <a:rPr lang="zh-CN" altLang="en-US" sz="1800" b="0" dirty="0">
                          <a:solidFill>
                            <a:schemeClr val="tx1"/>
                          </a:solidFill>
                          <a:latin typeface="微软雅黑" panose="020B0503020204020204" pitchFamily="34" charset="-122"/>
                          <a:ea typeface="微软雅黑" panose="020B0503020204020204" pitchFamily="34" charset="-122"/>
                        </a:rPr>
                        <a:t>（逻辑接收者）</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24511940"/>
                  </a:ext>
                </a:extLst>
              </a:tr>
              <a:tr h="342912">
                <a:tc>
                  <a:txBody>
                    <a:bodyPr/>
                    <a:lstStyle/>
                    <a:p>
                      <a:pPr algn="ctr">
                        <a:lnSpc>
                          <a:spcPts val="2600"/>
                        </a:lnSpc>
                      </a:pPr>
                      <a:r>
                        <a:rPr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自组织模式</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600"/>
                        </a:lnSpc>
                      </a:pPr>
                      <a:r>
                        <a:rPr lang="en-US" altLang="zh-CN" sz="1800" b="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800" b="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DA</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SA</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IBSSID</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343387"/>
                  </a:ext>
                </a:extLst>
              </a:tr>
              <a:tr h="342912">
                <a:tc>
                  <a:txBody>
                    <a:bodyPr/>
                    <a:lstStyle/>
                    <a:p>
                      <a:pPr algn="ctr">
                        <a:lnSpc>
                          <a:spcPts val="2600"/>
                        </a:lnSpc>
                      </a:pPr>
                      <a:r>
                        <a:rPr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接收自</a:t>
                      </a: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AP</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600"/>
                        </a:lnSpc>
                      </a:pPr>
                      <a:r>
                        <a:rPr lang="en-US" altLang="zh-CN" sz="1800" b="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800" b="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DA</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BSSID</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SA</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9459320"/>
                  </a:ext>
                </a:extLst>
              </a:tr>
              <a:tr h="342912">
                <a:tc>
                  <a:txBody>
                    <a:bodyPr/>
                    <a:lstStyle/>
                    <a:p>
                      <a:pPr algn="ctr">
                        <a:lnSpc>
                          <a:spcPts val="2600"/>
                        </a:lnSpc>
                      </a:pPr>
                      <a:r>
                        <a:rPr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发送至</a:t>
                      </a: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AP</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600"/>
                        </a:lnSpc>
                      </a:pPr>
                      <a:r>
                        <a:rPr lang="en-US" altLang="zh-CN" sz="1800" b="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800" b="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BSSID</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SA</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5537266"/>
                  </a:ext>
                </a:extLst>
              </a:tr>
              <a:tr h="342912">
                <a:tc>
                  <a:txBody>
                    <a:bodyPr/>
                    <a:lstStyle/>
                    <a:p>
                      <a:pPr algn="ctr">
                        <a:lnSpc>
                          <a:spcPts val="2600"/>
                        </a:lnSpc>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AP</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600"/>
                        </a:lnSpc>
                      </a:pPr>
                      <a:r>
                        <a:rPr lang="en-US" altLang="zh-CN" sz="1800" b="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800" b="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接收</a:t>
                      </a: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AP</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zh-CN" altLang="en-US" sz="1800" b="0" dirty="0">
                          <a:latin typeface="微软雅黑" panose="020B0503020204020204" pitchFamily="34" charset="-122"/>
                          <a:ea typeface="微软雅黑" panose="020B0503020204020204" pitchFamily="34" charset="-122"/>
                          <a:cs typeface="Times New Roman" panose="02020603050405020304" pitchFamily="18" charset="0"/>
                        </a:rPr>
                        <a:t>发送</a:t>
                      </a: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AP</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SA</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cs typeface="Times New Roman" panose="02020603050405020304" pitchFamily="18" charset="0"/>
                        </a:rPr>
                        <a:t>DA</a:t>
                      </a:r>
                      <a:endParaRPr lang="zh-CN"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8279837"/>
                  </a:ext>
                </a:extLst>
              </a:tr>
            </a:tbl>
          </a:graphicData>
        </a:graphic>
      </p:graphicFrame>
      <p:sp>
        <p:nvSpPr>
          <p:cNvPr id="10" name="文本框 9">
            <a:extLst>
              <a:ext uri="{FF2B5EF4-FFF2-40B4-BE49-F238E27FC236}">
                <a16:creationId xmlns:a16="http://schemas.microsoft.com/office/drawing/2014/main" id="{AE36A321-2C01-433A-9C5F-9CA06FCC8034}"/>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1" name="灯片编号占位符 3">
            <a:extLst>
              <a:ext uri="{FF2B5EF4-FFF2-40B4-BE49-F238E27FC236}">
                <a16:creationId xmlns:a16="http://schemas.microsoft.com/office/drawing/2014/main" id="{2A1CA101-F8AF-4641-92BA-455925D7352F}"/>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167</a:t>
            </a:fld>
            <a:endParaRPr kumimoji="1" lang="zh-CN" altLang="en-US" dirty="0"/>
          </a:p>
        </p:txBody>
      </p:sp>
    </p:spTree>
    <p:extLst>
      <p:ext uri="{BB962C8B-B14F-4D97-AF65-F5344CB8AC3E}">
        <p14:creationId xmlns:p14="http://schemas.microsoft.com/office/powerpoint/2010/main" val="22632712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帧格式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5206933"/>
          </a:xfrm>
        </p:spPr>
        <p:txBody>
          <a:bodyPr>
            <a:normAutofit/>
          </a:bodyPr>
          <a:lstStyle/>
          <a:p>
            <a:pPr marL="357188" indent="-357188">
              <a:lnSpc>
                <a:spcPts val="2800"/>
              </a:lnSpc>
              <a:spcBef>
                <a:spcPts val="1200"/>
              </a:spcBef>
              <a:tabLst>
                <a:tab pos="715963" algn="l"/>
              </a:tabLst>
              <a:defRPr/>
            </a:pPr>
            <a:r>
              <a:rPr lang="zh-CN" altLang="en-US" dirty="0">
                <a:latin typeface="+mn-ea"/>
                <a:cs typeface="Times New Roman" pitchFamily="18" charset="0"/>
              </a:rPr>
              <a:t>主要管理帧</a:t>
            </a:r>
            <a:endParaRPr lang="zh-CN" altLang="en-US" sz="2400" dirty="0">
              <a:latin typeface="+mn-ea"/>
              <a:cs typeface="Times New Roman" pitchFamily="18" charset="0"/>
            </a:endParaRPr>
          </a:p>
          <a:p>
            <a:pPr marL="457200" lvl="1" indent="0">
              <a:lnSpc>
                <a:spcPts val="2800"/>
              </a:lnSpc>
              <a:spcBef>
                <a:spcPts val="599"/>
              </a:spcBef>
              <a:buNone/>
              <a:tabLst>
                <a:tab pos="715963" algn="l"/>
              </a:tabLst>
              <a:defRPr/>
            </a:pPr>
            <a:endParaRPr lang="en-US" altLang="zh-CN" sz="1996" dirty="0"/>
          </a:p>
          <a:p>
            <a:pPr marL="357188" indent="-357188">
              <a:lnSpc>
                <a:spcPts val="3793"/>
              </a:lnSpc>
              <a:spcBef>
                <a:spcPts val="599"/>
              </a:spcBef>
              <a:tabLst>
                <a:tab pos="715963" algn="l"/>
              </a:tabLst>
              <a:defRPr/>
            </a:pPr>
            <a:endParaRPr lang="en-US" altLang="zh-CN" sz="2396" dirty="0"/>
          </a:p>
        </p:txBody>
      </p:sp>
      <p:graphicFrame>
        <p:nvGraphicFramePr>
          <p:cNvPr id="4" name="表格 3">
            <a:extLst>
              <a:ext uri="{FF2B5EF4-FFF2-40B4-BE49-F238E27FC236}">
                <a16:creationId xmlns:a16="http://schemas.microsoft.com/office/drawing/2014/main" id="{F6B1D25B-7C53-4FD5-AA43-889E20AD192F}"/>
              </a:ext>
            </a:extLst>
          </p:cNvPr>
          <p:cNvGraphicFramePr>
            <a:graphicFrameLocks noGrp="1"/>
          </p:cNvGraphicFramePr>
          <p:nvPr>
            <p:extLst/>
          </p:nvPr>
        </p:nvGraphicFramePr>
        <p:xfrm>
          <a:off x="2230341" y="2429584"/>
          <a:ext cx="7637227" cy="4115375"/>
        </p:xfrm>
        <a:graphic>
          <a:graphicData uri="http://schemas.openxmlformats.org/drawingml/2006/table">
            <a:tbl>
              <a:tblPr firstRow="1" bandRow="1">
                <a:tableStyleId>{93296810-A885-4BE3-A3E7-6D5BEEA58F35}</a:tableStyleId>
              </a:tblPr>
              <a:tblGrid>
                <a:gridCol w="1371600">
                  <a:extLst>
                    <a:ext uri="{9D8B030D-6E8A-4147-A177-3AD203B41FA5}">
                      <a16:colId xmlns:a16="http://schemas.microsoft.com/office/drawing/2014/main" val="957770804"/>
                    </a:ext>
                  </a:extLst>
                </a:gridCol>
                <a:gridCol w="1530546">
                  <a:extLst>
                    <a:ext uri="{9D8B030D-6E8A-4147-A177-3AD203B41FA5}">
                      <a16:colId xmlns:a16="http://schemas.microsoft.com/office/drawing/2014/main" val="4273446412"/>
                    </a:ext>
                  </a:extLst>
                </a:gridCol>
                <a:gridCol w="4735081">
                  <a:extLst>
                    <a:ext uri="{9D8B030D-6E8A-4147-A177-3AD203B41FA5}">
                      <a16:colId xmlns:a16="http://schemas.microsoft.com/office/drawing/2014/main" val="2677714650"/>
                    </a:ext>
                  </a:extLst>
                </a:gridCol>
              </a:tblGrid>
              <a:tr h="343343">
                <a:tc>
                  <a:txBody>
                    <a:bodyPr/>
                    <a:lstStyle/>
                    <a:p>
                      <a:pPr algn="ctr">
                        <a:lnSpc>
                          <a:spcPts val="1800"/>
                        </a:lnSpc>
                      </a:pPr>
                      <a:r>
                        <a:rPr lang="zh-CN" altLang="en-US" sz="1800" dirty="0">
                          <a:solidFill>
                            <a:schemeClr val="tx1"/>
                          </a:solidFill>
                        </a:rPr>
                        <a:t>类型</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lnSpc>
                          <a:spcPts val="1800"/>
                        </a:lnSpc>
                      </a:pPr>
                      <a:r>
                        <a:rPr lang="zh-CN" altLang="en-US" sz="1800" dirty="0">
                          <a:solidFill>
                            <a:schemeClr val="tx1"/>
                          </a:solidFill>
                        </a:rPr>
                        <a:t>子类型</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lnSpc>
                          <a:spcPts val="1800"/>
                        </a:lnSpc>
                      </a:pPr>
                      <a:r>
                        <a:rPr lang="zh-CN" altLang="en-US" sz="1800" dirty="0">
                          <a:solidFill>
                            <a:schemeClr val="tx1"/>
                          </a:solidFill>
                        </a:rPr>
                        <a:t>名称</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593665109"/>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0000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关联请求（</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Association Request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6370909"/>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0001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关联响应（</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Association Response</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5578998"/>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0010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重新关联请求（</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Reassociation Request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843602"/>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0011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重新关联响应（</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Reassociation Response</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2034365"/>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0100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探测请求（</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Probe Request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012611"/>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0101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探测响应（</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Probe Response</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0918814"/>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1000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信标帧（</a:t>
                      </a:r>
                      <a:r>
                        <a:rPr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Beacon</a:t>
                      </a: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3092586"/>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1001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zh-CN" altLang="en-US"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通知传输指示消息（</a:t>
                      </a:r>
                      <a:r>
                        <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ATIM</a:t>
                      </a:r>
                      <a:r>
                        <a:rPr lang="zh-CN" altLang="en-US"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67142"/>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1010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解除关联（</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Disassociation</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4325964"/>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1011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认证（</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Authentication</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4646330"/>
                  </a:ext>
                </a:extLst>
              </a:tr>
              <a:tr h="342912">
                <a:tc>
                  <a:txBody>
                    <a:bodyPr/>
                    <a:lstStyle/>
                    <a:p>
                      <a:pPr algn="ctr">
                        <a:lnSpc>
                          <a:spcPts val="1800"/>
                        </a:lnSpc>
                      </a:pPr>
                      <a:r>
                        <a:rPr lang="en-US" altLang="zh-CN" sz="1800" dirty="0">
                          <a:latin typeface="Times New Roman" panose="02020603050405020304" pitchFamily="18" charset="0"/>
                          <a:cs typeface="Times New Roman" panose="02020603050405020304" pitchFamily="18" charset="0"/>
                        </a:rPr>
                        <a:t>00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1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1100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解除认证（</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Deauthentication</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3143210"/>
                  </a:ext>
                </a:extLst>
              </a:tr>
            </a:tbl>
          </a:graphicData>
        </a:graphic>
      </p:graphicFrame>
      <p:pic>
        <p:nvPicPr>
          <p:cNvPr id="7" name="图片 6">
            <a:extLst>
              <a:ext uri="{FF2B5EF4-FFF2-40B4-BE49-F238E27FC236}">
                <a16:creationId xmlns:a16="http://schemas.microsoft.com/office/drawing/2014/main" id="{94F9CACC-091A-4546-9FAF-9BFE9C1C53A6}"/>
              </a:ext>
            </a:extLst>
          </p:cNvPr>
          <p:cNvPicPr>
            <a:picLocks noChangeAspect="1"/>
          </p:cNvPicPr>
          <p:nvPr/>
        </p:nvPicPr>
        <p:blipFill>
          <a:blip r:embed="rId3"/>
          <a:stretch>
            <a:fillRect/>
          </a:stretch>
        </p:blipFill>
        <p:spPr>
          <a:xfrm>
            <a:off x="3935260" y="1409742"/>
            <a:ext cx="7368714" cy="732173"/>
          </a:xfrm>
          <a:prstGeom prst="rect">
            <a:avLst/>
          </a:prstGeom>
        </p:spPr>
      </p:pic>
      <p:sp>
        <p:nvSpPr>
          <p:cNvPr id="8" name="文本框 7">
            <a:extLst>
              <a:ext uri="{FF2B5EF4-FFF2-40B4-BE49-F238E27FC236}">
                <a16:creationId xmlns:a16="http://schemas.microsoft.com/office/drawing/2014/main" id="{0302881A-A532-4DAF-BFDD-1E0B6CD6937E}"/>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9" name="灯片编号占位符 3">
            <a:extLst>
              <a:ext uri="{FF2B5EF4-FFF2-40B4-BE49-F238E27FC236}">
                <a16:creationId xmlns:a16="http://schemas.microsoft.com/office/drawing/2014/main" id="{12A39683-7627-C940-9B4C-7478653AC767}"/>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168</a:t>
            </a:fld>
            <a:endParaRPr kumimoji="1" lang="zh-CN" altLang="en-US" dirty="0"/>
          </a:p>
        </p:txBody>
      </p:sp>
    </p:spTree>
    <p:extLst>
      <p:ext uri="{BB962C8B-B14F-4D97-AF65-F5344CB8AC3E}">
        <p14:creationId xmlns:p14="http://schemas.microsoft.com/office/powerpoint/2010/main" val="24163474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帧格式</a:t>
            </a:r>
          </a:p>
        </p:txBody>
      </p:sp>
      <p:pic>
        <p:nvPicPr>
          <p:cNvPr id="9" name="图片 8">
            <a:extLst>
              <a:ext uri="{FF2B5EF4-FFF2-40B4-BE49-F238E27FC236}">
                <a16:creationId xmlns:a16="http://schemas.microsoft.com/office/drawing/2014/main" id="{73FC7FCE-23A2-4BCE-B5EB-B1AD449DEA56}"/>
              </a:ext>
            </a:extLst>
          </p:cNvPr>
          <p:cNvPicPr>
            <a:picLocks noChangeAspect="1"/>
          </p:cNvPicPr>
          <p:nvPr/>
        </p:nvPicPr>
        <p:blipFill>
          <a:blip r:embed="rId3"/>
          <a:stretch>
            <a:fillRect/>
          </a:stretch>
        </p:blipFill>
        <p:spPr>
          <a:xfrm>
            <a:off x="3034666" y="1329038"/>
            <a:ext cx="8228250" cy="5107296"/>
          </a:xfrm>
          <a:prstGeom prst="rect">
            <a:avLst/>
          </a:prstGeom>
        </p:spPr>
      </p:pic>
      <p:sp>
        <p:nvSpPr>
          <p:cNvPr id="6" name="文本框 5">
            <a:extLst>
              <a:ext uri="{FF2B5EF4-FFF2-40B4-BE49-F238E27FC236}">
                <a16:creationId xmlns:a16="http://schemas.microsoft.com/office/drawing/2014/main" id="{4C06D035-9244-414C-9E17-392074ABCF56}"/>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4" name="矩形 3"/>
          <p:cNvSpPr/>
          <p:nvPr/>
        </p:nvSpPr>
        <p:spPr>
          <a:xfrm>
            <a:off x="426351" y="2643409"/>
            <a:ext cx="2388287" cy="2400657"/>
          </a:xfrm>
          <a:prstGeom prst="rect">
            <a:avLst/>
          </a:prstGeom>
        </p:spPr>
        <p:txBody>
          <a:bodyPr wrap="square">
            <a:spAutoFit/>
          </a:bodyPr>
          <a:lstStyle/>
          <a:p>
            <a:pPr>
              <a:lnSpc>
                <a:spcPts val="3000"/>
              </a:lnSpc>
            </a:pPr>
            <a:r>
              <a:rPr lang="zh-CN" altLang="en-US" sz="2000" dirty="0">
                <a:latin typeface="微软雅黑 "/>
              </a:rPr>
              <a:t>可以使用</a:t>
            </a:r>
            <a:r>
              <a:rPr lang="en-US" altLang="zh-CN" sz="2000" dirty="0">
                <a:latin typeface="微软雅黑 "/>
              </a:rPr>
              <a:t>Wireshark</a:t>
            </a:r>
            <a:r>
              <a:rPr lang="zh-CN" altLang="en-US" sz="2000" dirty="0">
                <a:latin typeface="微软雅黑 "/>
              </a:rPr>
              <a:t>捕获</a:t>
            </a:r>
            <a:r>
              <a:rPr kumimoji="1" lang="en-US" altLang="zh-CN" sz="2000" dirty="0">
                <a:latin typeface="微软雅黑 "/>
              </a:rPr>
              <a:t>802.11</a:t>
            </a:r>
            <a:r>
              <a:rPr kumimoji="1" lang="zh-CN" altLang="en-US" sz="2000" dirty="0">
                <a:latin typeface="微软雅黑 "/>
              </a:rPr>
              <a:t>帧，分析帧结构和包含的内容。例如</a:t>
            </a:r>
            <a:r>
              <a:rPr kumimoji="1" lang="en-US" altLang="zh-CN" sz="2000" dirty="0">
                <a:latin typeface="微软雅黑 "/>
              </a:rPr>
              <a:t>Beacon</a:t>
            </a:r>
            <a:r>
              <a:rPr kumimoji="1" lang="zh-CN" altLang="en-US" sz="2000" dirty="0">
                <a:latin typeface="微软雅黑 "/>
              </a:rPr>
              <a:t>帧的结构，包含的</a:t>
            </a:r>
            <a:r>
              <a:rPr kumimoji="1" lang="en-US" altLang="zh-CN" sz="2000" dirty="0">
                <a:latin typeface="微软雅黑 "/>
              </a:rPr>
              <a:t>BSSID</a:t>
            </a:r>
            <a:r>
              <a:rPr kumimoji="1" lang="zh-CN" altLang="en-US" sz="2000" dirty="0">
                <a:latin typeface="微软雅黑 "/>
              </a:rPr>
              <a:t>、</a:t>
            </a:r>
            <a:r>
              <a:rPr kumimoji="1" lang="en-US" altLang="zh-CN" sz="2000" dirty="0">
                <a:latin typeface="微软雅黑 "/>
              </a:rPr>
              <a:t>SSID</a:t>
            </a:r>
            <a:r>
              <a:rPr kumimoji="1" lang="zh-CN" altLang="en-US" sz="2000" dirty="0">
                <a:latin typeface="微软雅黑 "/>
              </a:rPr>
              <a:t>等</a:t>
            </a:r>
            <a:endParaRPr kumimoji="1" lang="en-US" altLang="zh-CN" sz="2000" dirty="0">
              <a:latin typeface="微软雅黑 "/>
            </a:endParaRPr>
          </a:p>
        </p:txBody>
      </p:sp>
      <p:sp>
        <p:nvSpPr>
          <p:cNvPr id="7" name="灯片编号占位符 3">
            <a:extLst>
              <a:ext uri="{FF2B5EF4-FFF2-40B4-BE49-F238E27FC236}">
                <a16:creationId xmlns:a16="http://schemas.microsoft.com/office/drawing/2014/main" id="{5DE9EE36-45EA-E440-8F5F-209309A8A466}"/>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169</a:t>
            </a:fld>
            <a:endParaRPr kumimoji="1" lang="zh-CN" altLang="en-US" dirty="0"/>
          </a:p>
        </p:txBody>
      </p:sp>
    </p:spTree>
    <p:extLst>
      <p:ext uri="{BB962C8B-B14F-4D97-AF65-F5344CB8AC3E}">
        <p14:creationId xmlns:p14="http://schemas.microsoft.com/office/powerpoint/2010/main" val="1763446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ALOHA</a:t>
            </a:r>
            <a:r>
              <a:rPr lang="zh-CN" altLang="en-US" dirty="0"/>
              <a:t>协议的由来</a:t>
            </a:r>
          </a:p>
        </p:txBody>
      </p:sp>
      <p:sp>
        <p:nvSpPr>
          <p:cNvPr id="3" name="内容占位符 2"/>
          <p:cNvSpPr>
            <a:spLocks noGrp="1"/>
          </p:cNvSpPr>
          <p:nvPr>
            <p:ph idx="1"/>
          </p:nvPr>
        </p:nvSpPr>
        <p:spPr/>
        <p:txBody>
          <a:bodyPr>
            <a:normAutofit/>
          </a:bodyPr>
          <a:lstStyle/>
          <a:p>
            <a:pPr>
              <a:lnSpc>
                <a:spcPct val="150000"/>
              </a:lnSpc>
            </a:pPr>
            <a:r>
              <a:rPr lang="zh-CN" altLang="en-US" sz="2400" dirty="0"/>
              <a:t>夏威夷大学</a:t>
            </a:r>
            <a:r>
              <a:rPr lang="en-US" altLang="zh-CN" sz="2400" dirty="0"/>
              <a:t>Norman Abramson</a:t>
            </a:r>
            <a:r>
              <a:rPr lang="zh-CN" altLang="en-US" sz="2400" dirty="0"/>
              <a:t>及他的同事设计</a:t>
            </a:r>
            <a:endParaRPr lang="en-US" altLang="zh-CN" sz="2400" dirty="0"/>
          </a:p>
          <a:p>
            <a:pPr>
              <a:lnSpc>
                <a:spcPct val="150000"/>
              </a:lnSpc>
            </a:pPr>
            <a:r>
              <a:rPr lang="en-US" altLang="zh-CN" sz="2400" dirty="0" err="1"/>
              <a:t>ALOHANet</a:t>
            </a:r>
            <a:r>
              <a:rPr lang="zh-CN" altLang="en-US" sz="2400" dirty="0"/>
              <a:t>：连接檀香山和其它岛屿 </a:t>
            </a:r>
            <a:endParaRPr lang="en-US" altLang="zh-CN" sz="1800" dirty="0"/>
          </a:p>
          <a:p>
            <a:pPr>
              <a:lnSpc>
                <a:spcPct val="150000"/>
              </a:lnSpc>
            </a:pPr>
            <a:r>
              <a:rPr lang="zh-CN" altLang="en-US" sz="2400" dirty="0"/>
              <a:t>两个版本</a:t>
            </a:r>
          </a:p>
          <a:p>
            <a:pPr lvl="1">
              <a:lnSpc>
                <a:spcPct val="150000"/>
              </a:lnSpc>
            </a:pPr>
            <a:r>
              <a:rPr lang="zh-CN" altLang="en-US" sz="2000" dirty="0"/>
              <a:t>纯</a:t>
            </a:r>
            <a:r>
              <a:rPr lang="en-US" altLang="zh-CN" sz="2000" dirty="0"/>
              <a:t>ALOHA</a:t>
            </a:r>
            <a:r>
              <a:rPr lang="zh-CN" altLang="en-US" sz="2000" dirty="0"/>
              <a:t>协议</a:t>
            </a:r>
          </a:p>
          <a:p>
            <a:pPr lvl="1">
              <a:lnSpc>
                <a:spcPct val="150000"/>
              </a:lnSpc>
            </a:pPr>
            <a:r>
              <a:rPr lang="zh-CN" altLang="en-US" sz="2000" dirty="0"/>
              <a:t>分隙</a:t>
            </a:r>
            <a:r>
              <a:rPr lang="en-US" altLang="zh-CN" sz="2000" dirty="0"/>
              <a:t>ALOHA</a:t>
            </a:r>
            <a:r>
              <a:rPr lang="zh-CN" altLang="en-US" sz="2000" dirty="0"/>
              <a:t>协议</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17</a:t>
            </a:fld>
            <a:endParaRPr kumimoji="1" lang="zh-CN" altLang="en-US" dirty="0"/>
          </a:p>
        </p:txBody>
      </p:sp>
      <p:pic>
        <p:nvPicPr>
          <p:cNvPr id="5" name="Picture 13" descr="http://www.zjrcg.com/admin/UploadFiles/20106717161578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042" y="2845049"/>
            <a:ext cx="3344149" cy="238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U3405P704DT20090907111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8320" y="2078643"/>
            <a:ext cx="2288188" cy="280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pic>
        <p:nvPicPr>
          <p:cNvPr id="9" name="图片 8"/>
          <p:cNvPicPr>
            <a:picLocks noChangeAspect="1"/>
          </p:cNvPicPr>
          <p:nvPr/>
        </p:nvPicPr>
        <p:blipFill>
          <a:blip r:embed="rId6"/>
          <a:stretch>
            <a:fillRect/>
          </a:stretch>
        </p:blipFill>
        <p:spPr>
          <a:xfrm>
            <a:off x="3989439" y="3295211"/>
            <a:ext cx="2062475" cy="3054167"/>
          </a:xfrm>
          <a:prstGeom prst="rect">
            <a:avLst/>
          </a:prstGeom>
        </p:spPr>
      </p:pic>
    </p:spTree>
    <p:extLst>
      <p:ext uri="{BB962C8B-B14F-4D97-AF65-F5344CB8AC3E}">
        <p14:creationId xmlns:p14="http://schemas.microsoft.com/office/powerpoint/2010/main" val="5343104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帧格式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5206933"/>
          </a:xfrm>
        </p:spPr>
        <p:txBody>
          <a:bodyPr>
            <a:normAutofit/>
          </a:bodyPr>
          <a:lstStyle/>
          <a:p>
            <a:pPr marL="357188" indent="-357188">
              <a:lnSpc>
                <a:spcPts val="2800"/>
              </a:lnSpc>
              <a:spcBef>
                <a:spcPts val="1200"/>
              </a:spcBef>
              <a:tabLst>
                <a:tab pos="715963" algn="l"/>
              </a:tabLst>
              <a:defRPr/>
            </a:pPr>
            <a:r>
              <a:rPr lang="zh-CN" altLang="en-US" dirty="0">
                <a:latin typeface="+mn-ea"/>
                <a:cs typeface="Times New Roman" pitchFamily="18" charset="0"/>
              </a:rPr>
              <a:t>主要控制帧</a:t>
            </a:r>
            <a:endParaRPr lang="zh-CN" altLang="en-US" sz="2400" dirty="0">
              <a:latin typeface="+mn-ea"/>
              <a:cs typeface="Times New Roman" pitchFamily="18" charset="0"/>
            </a:endParaRPr>
          </a:p>
          <a:p>
            <a:pPr marL="457200" lvl="1" indent="0">
              <a:lnSpc>
                <a:spcPts val="2800"/>
              </a:lnSpc>
              <a:spcBef>
                <a:spcPts val="599"/>
              </a:spcBef>
              <a:buNone/>
              <a:tabLst>
                <a:tab pos="715963" algn="l"/>
              </a:tabLst>
              <a:defRPr/>
            </a:pPr>
            <a:endParaRPr lang="en-US" altLang="zh-CN" sz="1996" dirty="0"/>
          </a:p>
          <a:p>
            <a:pPr marL="357188" indent="-357188">
              <a:lnSpc>
                <a:spcPts val="3793"/>
              </a:lnSpc>
              <a:spcBef>
                <a:spcPts val="599"/>
              </a:spcBef>
              <a:tabLst>
                <a:tab pos="715963" algn="l"/>
              </a:tabLst>
              <a:defRPr/>
            </a:pPr>
            <a:endParaRPr lang="en-US" altLang="zh-CN" sz="2396" dirty="0"/>
          </a:p>
        </p:txBody>
      </p:sp>
      <p:pic>
        <p:nvPicPr>
          <p:cNvPr id="7" name="图片 6">
            <a:extLst>
              <a:ext uri="{FF2B5EF4-FFF2-40B4-BE49-F238E27FC236}">
                <a16:creationId xmlns:a16="http://schemas.microsoft.com/office/drawing/2014/main" id="{BBA1341B-3F86-493B-822D-AB430083015D}"/>
              </a:ext>
            </a:extLst>
          </p:cNvPr>
          <p:cNvPicPr>
            <a:picLocks noChangeAspect="1"/>
          </p:cNvPicPr>
          <p:nvPr/>
        </p:nvPicPr>
        <p:blipFill>
          <a:blip r:embed="rId3"/>
          <a:stretch>
            <a:fillRect/>
          </a:stretch>
        </p:blipFill>
        <p:spPr>
          <a:xfrm>
            <a:off x="3631551" y="1446617"/>
            <a:ext cx="5019468" cy="2234538"/>
          </a:xfrm>
          <a:prstGeom prst="rect">
            <a:avLst/>
          </a:prstGeom>
        </p:spPr>
      </p:pic>
      <p:graphicFrame>
        <p:nvGraphicFramePr>
          <p:cNvPr id="8" name="表格 2">
            <a:extLst>
              <a:ext uri="{FF2B5EF4-FFF2-40B4-BE49-F238E27FC236}">
                <a16:creationId xmlns:a16="http://schemas.microsoft.com/office/drawing/2014/main" id="{CE8C6F7B-6D3A-4857-8852-362DDF22D141}"/>
              </a:ext>
            </a:extLst>
          </p:cNvPr>
          <p:cNvGraphicFramePr>
            <a:graphicFrameLocks noGrp="1"/>
          </p:cNvGraphicFramePr>
          <p:nvPr>
            <p:extLst/>
          </p:nvPr>
        </p:nvGraphicFramePr>
        <p:xfrm>
          <a:off x="1970756" y="3859178"/>
          <a:ext cx="8552458" cy="2861560"/>
        </p:xfrm>
        <a:graphic>
          <a:graphicData uri="http://schemas.openxmlformats.org/drawingml/2006/table">
            <a:tbl>
              <a:tblPr firstRow="1" bandRow="1">
                <a:tableStyleId>{93296810-A885-4BE3-A3E7-6D5BEEA58F35}</a:tableStyleId>
              </a:tblPr>
              <a:tblGrid>
                <a:gridCol w="1624967">
                  <a:extLst>
                    <a:ext uri="{9D8B030D-6E8A-4147-A177-3AD203B41FA5}">
                      <a16:colId xmlns:a16="http://schemas.microsoft.com/office/drawing/2014/main" val="4219105510"/>
                    </a:ext>
                  </a:extLst>
                </a:gridCol>
                <a:gridCol w="1624967">
                  <a:extLst>
                    <a:ext uri="{9D8B030D-6E8A-4147-A177-3AD203B41FA5}">
                      <a16:colId xmlns:a16="http://schemas.microsoft.com/office/drawing/2014/main" val="1524780669"/>
                    </a:ext>
                  </a:extLst>
                </a:gridCol>
                <a:gridCol w="5302524">
                  <a:extLst>
                    <a:ext uri="{9D8B030D-6E8A-4147-A177-3AD203B41FA5}">
                      <a16:colId xmlns:a16="http://schemas.microsoft.com/office/drawing/2014/main" val="893858304"/>
                    </a:ext>
                  </a:extLst>
                </a:gridCol>
              </a:tblGrid>
              <a:tr h="407610">
                <a:tc>
                  <a:txBody>
                    <a:bodyPr/>
                    <a:lstStyle/>
                    <a:p>
                      <a:pPr algn="ctr">
                        <a:lnSpc>
                          <a:spcPts val="2500"/>
                        </a:lnSpc>
                      </a:pPr>
                      <a:r>
                        <a:rPr lang="zh-CN" altLang="en-US" sz="1800">
                          <a:solidFill>
                            <a:schemeClr val="tx1"/>
                          </a:solidFill>
                        </a:rPr>
                        <a:t>类型</a:t>
                      </a:r>
                      <a:endParaRPr lang="zh-CN" altLang="en-US" sz="1800" dirty="0">
                        <a:solidFill>
                          <a:schemeClr val="tx1"/>
                        </a:solidFill>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lnSpc>
                          <a:spcPts val="2500"/>
                        </a:lnSpc>
                      </a:pPr>
                      <a:r>
                        <a:rPr lang="zh-CN" altLang="en-US" sz="1800">
                          <a:solidFill>
                            <a:schemeClr val="tx1"/>
                          </a:solidFill>
                        </a:rPr>
                        <a:t>子类型</a:t>
                      </a:r>
                      <a:endParaRPr lang="zh-CN" altLang="en-US" sz="1800" dirty="0">
                        <a:solidFill>
                          <a:schemeClr val="tx1"/>
                        </a:solidFill>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lnSpc>
                          <a:spcPts val="2500"/>
                        </a:lnSpc>
                      </a:pPr>
                      <a:r>
                        <a:rPr lang="zh-CN" altLang="en-US" sz="1800" dirty="0">
                          <a:solidFill>
                            <a:schemeClr val="tx1"/>
                          </a:solidFill>
                        </a:rPr>
                        <a:t>名称</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178395356"/>
                  </a:ext>
                </a:extLst>
              </a:tr>
              <a:tr h="407610">
                <a:tc>
                  <a:txBody>
                    <a:bodyPr/>
                    <a:lstStyle/>
                    <a:p>
                      <a:pPr algn="ctr">
                        <a:lnSpc>
                          <a:spcPts val="25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01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5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1010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PS-Poll</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0555861"/>
                  </a:ext>
                </a:extLst>
              </a:tr>
              <a:tr h="407610">
                <a:tc>
                  <a:txBody>
                    <a:bodyPr/>
                    <a:lstStyle/>
                    <a:p>
                      <a:pPr algn="ctr">
                        <a:lnSpc>
                          <a:spcPts val="2500"/>
                        </a:lnSpc>
                      </a:pPr>
                      <a:r>
                        <a:rPr lang="en-US" altLang="zh-CN" sz="1800" dirty="0">
                          <a:latin typeface="Times New Roman" panose="02020603050405020304" pitchFamily="18" charset="0"/>
                          <a:cs typeface="Times New Roman" panose="02020603050405020304" pitchFamily="18" charset="0"/>
                        </a:rPr>
                        <a:t>01</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5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1011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RTS</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0407645"/>
                  </a:ext>
                </a:extLst>
              </a:tr>
              <a:tr h="407610">
                <a:tc>
                  <a:txBody>
                    <a:bodyPr/>
                    <a:lstStyle/>
                    <a:p>
                      <a:pPr algn="ctr">
                        <a:lnSpc>
                          <a:spcPts val="2500"/>
                        </a:lnSpc>
                      </a:pPr>
                      <a:r>
                        <a:rPr lang="en-US" altLang="zh-CN" sz="1800" dirty="0">
                          <a:latin typeface="Times New Roman" panose="02020603050405020304" pitchFamily="18" charset="0"/>
                          <a:cs typeface="Times New Roman" panose="02020603050405020304" pitchFamily="18" charset="0"/>
                        </a:rPr>
                        <a:t>01</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500"/>
                        </a:lnSpc>
                      </a:pPr>
                      <a:r>
                        <a:rPr lang="en-US" altLang="zh-CN" sz="1800" kern="1200">
                          <a:solidFill>
                            <a:schemeClr val="dk1"/>
                          </a:solidFill>
                          <a:latin typeface="Times New Roman" panose="02020603050405020304" pitchFamily="18" charset="0"/>
                          <a:ea typeface="+mn-ea"/>
                          <a:cs typeface="Times New Roman" panose="02020603050405020304" pitchFamily="18" charset="0"/>
                        </a:rPr>
                        <a:t>1100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CTS</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1248325"/>
                  </a:ext>
                </a:extLst>
              </a:tr>
              <a:tr h="407610">
                <a:tc>
                  <a:txBody>
                    <a:bodyPr/>
                    <a:lstStyle/>
                    <a:p>
                      <a:pPr algn="ctr">
                        <a:lnSpc>
                          <a:spcPts val="2500"/>
                        </a:lnSpc>
                      </a:pPr>
                      <a:r>
                        <a:rPr lang="en-US" altLang="zh-CN" sz="1800" dirty="0">
                          <a:latin typeface="Times New Roman" panose="02020603050405020304" pitchFamily="18" charset="0"/>
                          <a:cs typeface="Times New Roman" panose="02020603050405020304" pitchFamily="18" charset="0"/>
                        </a:rPr>
                        <a:t>01</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5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1101</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确认帧（</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ACK</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1999602"/>
                  </a:ext>
                </a:extLst>
              </a:tr>
              <a:tr h="407610">
                <a:tc>
                  <a:txBody>
                    <a:bodyPr/>
                    <a:lstStyle/>
                    <a:p>
                      <a:pPr algn="ctr">
                        <a:lnSpc>
                          <a:spcPts val="2500"/>
                        </a:lnSpc>
                      </a:pPr>
                      <a:r>
                        <a:rPr lang="en-US" altLang="zh-CN" sz="1800" dirty="0">
                          <a:solidFill>
                            <a:srgbClr val="C00000"/>
                          </a:solidFill>
                          <a:latin typeface="Times New Roman" panose="02020603050405020304" pitchFamily="18" charset="0"/>
                          <a:cs typeface="Times New Roman" panose="02020603050405020304" pitchFamily="18" charset="0"/>
                        </a:rPr>
                        <a:t>01</a:t>
                      </a:r>
                      <a:endParaRPr lang="zh-CN" altLang="en-US" sz="1800" dirty="0">
                        <a:solidFill>
                          <a:srgbClr val="C00000"/>
                        </a:solidFill>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500"/>
                        </a:lnSpc>
                      </a:pPr>
                      <a:r>
                        <a:rPr lang="en-US" altLang="zh-CN" sz="1800" kern="1200" dirty="0">
                          <a:solidFill>
                            <a:srgbClr val="C00000"/>
                          </a:solidFill>
                          <a:latin typeface="Times New Roman" panose="02020603050405020304" pitchFamily="18" charset="0"/>
                          <a:ea typeface="+mn-ea"/>
                          <a:cs typeface="Times New Roman" panose="02020603050405020304" pitchFamily="18" charset="0"/>
                        </a:rPr>
                        <a:t>1000</a:t>
                      </a:r>
                      <a:endParaRPr lang="zh-CN" altLang="en-US" sz="1800" kern="1200" dirty="0">
                        <a:solidFill>
                          <a:srgbClr val="C00000"/>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块确认请求帧（</a:t>
                      </a:r>
                      <a:r>
                        <a:rPr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Block ACK Request</a:t>
                      </a: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2590569"/>
                  </a:ext>
                </a:extLst>
              </a:tr>
              <a:tr h="407610">
                <a:tc>
                  <a:txBody>
                    <a:bodyPr/>
                    <a:lstStyle/>
                    <a:p>
                      <a:pPr algn="ctr">
                        <a:lnSpc>
                          <a:spcPts val="2500"/>
                        </a:lnSpc>
                      </a:pPr>
                      <a:r>
                        <a:rPr lang="en-US" altLang="zh-CN" sz="1800" dirty="0">
                          <a:solidFill>
                            <a:srgbClr val="C00000"/>
                          </a:solidFill>
                          <a:latin typeface="Times New Roman" panose="02020603050405020304" pitchFamily="18" charset="0"/>
                          <a:cs typeface="Times New Roman" panose="02020603050405020304" pitchFamily="18" charset="0"/>
                        </a:rPr>
                        <a:t>01</a:t>
                      </a:r>
                      <a:endParaRPr lang="zh-CN" altLang="en-US" sz="1800" dirty="0">
                        <a:solidFill>
                          <a:srgbClr val="C00000"/>
                        </a:solidFill>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500"/>
                        </a:lnSpc>
                      </a:pPr>
                      <a:r>
                        <a:rPr lang="en-US" altLang="zh-CN" sz="1800" kern="1200" dirty="0">
                          <a:solidFill>
                            <a:srgbClr val="C00000"/>
                          </a:solidFill>
                          <a:latin typeface="Times New Roman" panose="02020603050405020304" pitchFamily="18" charset="0"/>
                          <a:ea typeface="+mn-ea"/>
                          <a:cs typeface="Times New Roman" panose="02020603050405020304" pitchFamily="18" charset="0"/>
                        </a:rPr>
                        <a:t>1001</a:t>
                      </a:r>
                      <a:endParaRPr lang="zh-CN" altLang="en-US" sz="1800" kern="1200" dirty="0">
                        <a:solidFill>
                          <a:srgbClr val="C00000"/>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块确认帧（</a:t>
                      </a:r>
                      <a:r>
                        <a:rPr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Block ACK</a:t>
                      </a: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9834885"/>
                  </a:ext>
                </a:extLst>
              </a:tr>
            </a:tbl>
          </a:graphicData>
        </a:graphic>
      </p:graphicFrame>
      <p:sp>
        <p:nvSpPr>
          <p:cNvPr id="9" name="文本框 8">
            <a:extLst>
              <a:ext uri="{FF2B5EF4-FFF2-40B4-BE49-F238E27FC236}">
                <a16:creationId xmlns:a16="http://schemas.microsoft.com/office/drawing/2014/main" id="{BD63ADD8-2D9D-4E54-9EBB-0C99DFBE502B}"/>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0" name="灯片编号占位符 3">
            <a:extLst>
              <a:ext uri="{FF2B5EF4-FFF2-40B4-BE49-F238E27FC236}">
                <a16:creationId xmlns:a16="http://schemas.microsoft.com/office/drawing/2014/main" id="{D23753DB-A921-6549-AA0D-609DA270E9BA}"/>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170</a:t>
            </a:fld>
            <a:endParaRPr kumimoji="1" lang="zh-CN" altLang="en-US" dirty="0"/>
          </a:p>
        </p:txBody>
      </p:sp>
    </p:spTree>
    <p:extLst>
      <p:ext uri="{BB962C8B-B14F-4D97-AF65-F5344CB8AC3E}">
        <p14:creationId xmlns:p14="http://schemas.microsoft.com/office/powerpoint/2010/main" val="1813323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IEEE 802.11</a:t>
            </a:r>
            <a:r>
              <a:rPr kumimoji="1" lang="zh-CN" altLang="en-US" dirty="0"/>
              <a:t>帧格式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5206933"/>
          </a:xfrm>
        </p:spPr>
        <p:txBody>
          <a:bodyPr>
            <a:normAutofit/>
          </a:bodyPr>
          <a:lstStyle/>
          <a:p>
            <a:pPr marL="357188" indent="-357188">
              <a:lnSpc>
                <a:spcPts val="2800"/>
              </a:lnSpc>
              <a:spcBef>
                <a:spcPts val="1200"/>
              </a:spcBef>
              <a:tabLst>
                <a:tab pos="715963" algn="l"/>
              </a:tabLst>
              <a:defRPr/>
            </a:pPr>
            <a:r>
              <a:rPr lang="zh-CN" altLang="en-US" dirty="0">
                <a:latin typeface="+mn-ea"/>
                <a:cs typeface="Times New Roman" pitchFamily="18" charset="0"/>
              </a:rPr>
              <a:t>主要数据帧</a:t>
            </a:r>
            <a:endParaRPr lang="zh-CN" altLang="en-US" sz="2400" dirty="0">
              <a:latin typeface="+mn-ea"/>
              <a:cs typeface="Times New Roman" pitchFamily="18" charset="0"/>
            </a:endParaRPr>
          </a:p>
          <a:p>
            <a:pPr marL="457200" lvl="1" indent="0">
              <a:lnSpc>
                <a:spcPts val="2800"/>
              </a:lnSpc>
              <a:spcBef>
                <a:spcPts val="599"/>
              </a:spcBef>
              <a:buNone/>
              <a:tabLst>
                <a:tab pos="715963" algn="l"/>
              </a:tabLst>
              <a:defRPr/>
            </a:pPr>
            <a:endParaRPr lang="en-US" altLang="zh-CN" sz="1996" dirty="0"/>
          </a:p>
          <a:p>
            <a:pPr marL="357188" indent="-357188">
              <a:lnSpc>
                <a:spcPts val="3793"/>
              </a:lnSpc>
              <a:spcBef>
                <a:spcPts val="599"/>
              </a:spcBef>
              <a:tabLst>
                <a:tab pos="715963" algn="l"/>
              </a:tabLst>
              <a:defRPr/>
            </a:pPr>
            <a:endParaRPr lang="en-US" altLang="zh-CN" sz="2396" dirty="0"/>
          </a:p>
        </p:txBody>
      </p:sp>
      <p:graphicFrame>
        <p:nvGraphicFramePr>
          <p:cNvPr id="4" name="表格 3">
            <a:extLst>
              <a:ext uri="{FF2B5EF4-FFF2-40B4-BE49-F238E27FC236}">
                <a16:creationId xmlns:a16="http://schemas.microsoft.com/office/drawing/2014/main" id="{5363B2C2-6A13-4BFC-99EE-EF438A0FE0E4}"/>
              </a:ext>
            </a:extLst>
          </p:cNvPr>
          <p:cNvGraphicFramePr>
            <a:graphicFrameLocks noGrp="1"/>
          </p:cNvGraphicFramePr>
          <p:nvPr>
            <p:extLst/>
          </p:nvPr>
        </p:nvGraphicFramePr>
        <p:xfrm>
          <a:off x="1875844" y="2203338"/>
          <a:ext cx="8548316" cy="2389966"/>
        </p:xfrm>
        <a:graphic>
          <a:graphicData uri="http://schemas.openxmlformats.org/drawingml/2006/table">
            <a:tbl>
              <a:tblPr firstRow="1" bandRow="1">
                <a:tableStyleId>{93296810-A885-4BE3-A3E7-6D5BEEA58F35}</a:tableStyleId>
              </a:tblPr>
              <a:tblGrid>
                <a:gridCol w="1624180">
                  <a:extLst>
                    <a:ext uri="{9D8B030D-6E8A-4147-A177-3AD203B41FA5}">
                      <a16:colId xmlns:a16="http://schemas.microsoft.com/office/drawing/2014/main" val="3218600523"/>
                    </a:ext>
                  </a:extLst>
                </a:gridCol>
                <a:gridCol w="1624180">
                  <a:extLst>
                    <a:ext uri="{9D8B030D-6E8A-4147-A177-3AD203B41FA5}">
                      <a16:colId xmlns:a16="http://schemas.microsoft.com/office/drawing/2014/main" val="1764044623"/>
                    </a:ext>
                  </a:extLst>
                </a:gridCol>
                <a:gridCol w="5299956">
                  <a:extLst>
                    <a:ext uri="{9D8B030D-6E8A-4147-A177-3AD203B41FA5}">
                      <a16:colId xmlns:a16="http://schemas.microsoft.com/office/drawing/2014/main" val="130380592"/>
                    </a:ext>
                  </a:extLst>
                </a:gridCol>
              </a:tblGrid>
              <a:tr h="470552">
                <a:tc>
                  <a:txBody>
                    <a:bodyPr/>
                    <a:lstStyle/>
                    <a:p>
                      <a:pPr algn="ctr">
                        <a:lnSpc>
                          <a:spcPts val="2800"/>
                        </a:lnSpc>
                      </a:pPr>
                      <a:r>
                        <a:rPr lang="zh-CN" altLang="en-US" sz="1800" dirty="0">
                          <a:solidFill>
                            <a:schemeClr val="tx1"/>
                          </a:solidFill>
                        </a:rPr>
                        <a:t>类型</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lnSpc>
                          <a:spcPts val="2800"/>
                        </a:lnSpc>
                      </a:pPr>
                      <a:r>
                        <a:rPr lang="zh-CN" altLang="en-US" sz="1800" dirty="0">
                          <a:solidFill>
                            <a:schemeClr val="tx1"/>
                          </a:solidFill>
                        </a:rPr>
                        <a:t>子类型</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lnSpc>
                          <a:spcPts val="2800"/>
                        </a:lnSpc>
                      </a:pPr>
                      <a:r>
                        <a:rPr lang="zh-CN" altLang="en-US" sz="1800" dirty="0">
                          <a:solidFill>
                            <a:schemeClr val="tx1"/>
                          </a:solidFill>
                        </a:rPr>
                        <a:t>名称</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3857063232"/>
                  </a:ext>
                </a:extLst>
              </a:tr>
              <a:tr h="470552">
                <a:tc>
                  <a:txBody>
                    <a:bodyPr/>
                    <a:lstStyle/>
                    <a:p>
                      <a:pPr algn="ctr">
                        <a:lnSpc>
                          <a:spcPts val="2800"/>
                        </a:lnSpc>
                      </a:pPr>
                      <a:r>
                        <a:rPr lang="en-US" altLang="zh-CN" sz="1800" dirty="0">
                          <a:latin typeface="Times New Roman" panose="02020603050405020304" pitchFamily="18" charset="0"/>
                          <a:cs typeface="Times New Roman" panose="02020603050405020304" pitchFamily="18" charset="0"/>
                        </a:rPr>
                        <a:t>10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0000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数据帧（</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Data</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0386164"/>
                  </a:ext>
                </a:extLst>
              </a:tr>
              <a:tr h="470552">
                <a:tc>
                  <a:txBody>
                    <a:bodyPr/>
                    <a:lstStyle/>
                    <a:p>
                      <a:pPr algn="ctr">
                        <a:lnSpc>
                          <a:spcPts val="2800"/>
                        </a:lnSpc>
                      </a:pPr>
                      <a:r>
                        <a:rPr lang="en-US" altLang="zh-CN" sz="1800" dirty="0">
                          <a:latin typeface="Times New Roman" panose="02020603050405020304" pitchFamily="18" charset="0"/>
                          <a:cs typeface="Times New Roman" panose="02020603050405020304" pitchFamily="18" charset="0"/>
                        </a:rPr>
                        <a:t>10</a:t>
                      </a:r>
                      <a:endParaRPr lang="zh-CN" altLang="en-US" sz="1800" dirty="0">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800"/>
                        </a:lnSpc>
                      </a:pPr>
                      <a:r>
                        <a:rPr lang="en-US" altLang="zh-CN" sz="1800" kern="1200" dirty="0">
                          <a:solidFill>
                            <a:schemeClr val="dk1"/>
                          </a:solidFill>
                          <a:latin typeface="Times New Roman" panose="02020603050405020304" pitchFamily="18" charset="0"/>
                          <a:ea typeface="+mn-ea"/>
                          <a:cs typeface="Times New Roman" panose="02020603050405020304" pitchFamily="18" charset="0"/>
                        </a:rPr>
                        <a:t>0100</a:t>
                      </a:r>
                      <a:endParaRPr lang="zh-CN" altLang="en-US" sz="1800" kern="1200" dirty="0">
                        <a:solidFill>
                          <a:schemeClr val="dk1"/>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无数据帧（</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Null</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1067153"/>
                  </a:ext>
                </a:extLst>
              </a:tr>
              <a:tr h="507758">
                <a:tc>
                  <a:txBody>
                    <a:bodyPr/>
                    <a:lstStyle/>
                    <a:p>
                      <a:pPr algn="ctr">
                        <a:lnSpc>
                          <a:spcPts val="2800"/>
                        </a:lnSpc>
                      </a:pPr>
                      <a:r>
                        <a:rPr lang="en-US" altLang="zh-CN" sz="1800" dirty="0">
                          <a:solidFill>
                            <a:srgbClr val="C00000"/>
                          </a:solidFill>
                          <a:latin typeface="Times New Roman" panose="02020603050405020304" pitchFamily="18" charset="0"/>
                          <a:cs typeface="Times New Roman" panose="02020603050405020304" pitchFamily="18" charset="0"/>
                        </a:rPr>
                        <a:t>10</a:t>
                      </a:r>
                      <a:endParaRPr lang="zh-CN" altLang="en-US" sz="1800" dirty="0">
                        <a:solidFill>
                          <a:srgbClr val="C00000"/>
                        </a:solidFill>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800"/>
                        </a:lnSpc>
                      </a:pPr>
                      <a:r>
                        <a:rPr lang="en-US" altLang="zh-CN" sz="1800" kern="1200" dirty="0">
                          <a:solidFill>
                            <a:srgbClr val="C00000"/>
                          </a:solidFill>
                          <a:latin typeface="Times New Roman" panose="02020603050405020304" pitchFamily="18" charset="0"/>
                          <a:ea typeface="+mn-ea"/>
                          <a:cs typeface="Times New Roman" panose="02020603050405020304" pitchFamily="18" charset="0"/>
                        </a:rPr>
                        <a:t>1000</a:t>
                      </a:r>
                      <a:endParaRPr lang="zh-CN" altLang="en-US" sz="1800" kern="1200" dirty="0">
                        <a:solidFill>
                          <a:srgbClr val="C00000"/>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QoS</a:t>
                      </a: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数据帧（</a:t>
                      </a:r>
                      <a:r>
                        <a:rPr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QoS-Data</a:t>
                      </a: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8948438"/>
                  </a:ext>
                </a:extLst>
              </a:tr>
              <a:tr h="470552">
                <a:tc>
                  <a:txBody>
                    <a:bodyPr/>
                    <a:lstStyle/>
                    <a:p>
                      <a:pPr algn="ctr">
                        <a:lnSpc>
                          <a:spcPts val="2800"/>
                        </a:lnSpc>
                      </a:pPr>
                      <a:r>
                        <a:rPr lang="en-US" altLang="zh-CN" sz="1800" dirty="0">
                          <a:solidFill>
                            <a:srgbClr val="C00000"/>
                          </a:solidFill>
                          <a:latin typeface="Times New Roman" panose="02020603050405020304" pitchFamily="18" charset="0"/>
                          <a:cs typeface="Times New Roman" panose="02020603050405020304" pitchFamily="18" charset="0"/>
                        </a:rPr>
                        <a:t>10</a:t>
                      </a:r>
                      <a:endParaRPr lang="zh-CN" altLang="en-US" sz="1800" dirty="0">
                        <a:solidFill>
                          <a:srgbClr val="C00000"/>
                        </a:solidFill>
                        <a:latin typeface="Times New Roman" panose="02020603050405020304" pitchFamily="18" charset="0"/>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a:lnSpc>
                          <a:spcPts val="2800"/>
                        </a:lnSpc>
                      </a:pPr>
                      <a:r>
                        <a:rPr lang="en-US" altLang="zh-CN" sz="1800" kern="1200" dirty="0">
                          <a:solidFill>
                            <a:srgbClr val="C00000"/>
                          </a:solidFill>
                          <a:latin typeface="Times New Roman" panose="02020603050405020304" pitchFamily="18" charset="0"/>
                          <a:ea typeface="+mn-ea"/>
                          <a:cs typeface="Times New Roman" panose="02020603050405020304" pitchFamily="18" charset="0"/>
                        </a:rPr>
                        <a:t>1100</a:t>
                      </a:r>
                      <a:endParaRPr lang="zh-CN" altLang="en-US" sz="1800" kern="1200" dirty="0">
                        <a:solidFill>
                          <a:srgbClr val="C00000"/>
                        </a:solidFill>
                        <a:latin typeface="Times New Roman" panose="02020603050405020304" pitchFamily="18" charset="0"/>
                        <a:ea typeface="+mn-ea"/>
                        <a:cs typeface="Times New Roman" panose="02020603050405020304" pitchFamily="18" charset="0"/>
                      </a:endParaRP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QoS</a:t>
                      </a: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无数据帧（</a:t>
                      </a:r>
                      <a:r>
                        <a:rPr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QoS Null</a:t>
                      </a:r>
                      <a:r>
                        <a:rPr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p>
                  </a:txBody>
                  <a:tcPr marL="91271" marR="91271" marT="45635" marB="4563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4917456"/>
                  </a:ext>
                </a:extLst>
              </a:tr>
            </a:tbl>
          </a:graphicData>
        </a:graphic>
      </p:graphicFrame>
      <p:sp>
        <p:nvSpPr>
          <p:cNvPr id="6" name="文本框 5">
            <a:extLst>
              <a:ext uri="{FF2B5EF4-FFF2-40B4-BE49-F238E27FC236}">
                <a16:creationId xmlns:a16="http://schemas.microsoft.com/office/drawing/2014/main" id="{01ACBF2B-3FD1-48FF-86F3-6C77D6E31EC4}"/>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7" name="灯片编号占位符 3">
            <a:extLst>
              <a:ext uri="{FF2B5EF4-FFF2-40B4-BE49-F238E27FC236}">
                <a16:creationId xmlns:a16="http://schemas.microsoft.com/office/drawing/2014/main" id="{133D586C-228B-CE49-922F-CEE47C10A1B1}"/>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171</a:t>
            </a:fld>
            <a:endParaRPr kumimoji="1" lang="zh-CN" altLang="en-US" dirty="0"/>
          </a:p>
        </p:txBody>
      </p:sp>
    </p:spTree>
    <p:extLst>
      <p:ext uri="{BB962C8B-B14F-4D97-AF65-F5344CB8AC3E}">
        <p14:creationId xmlns:p14="http://schemas.microsoft.com/office/powerpoint/2010/main" val="16080899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3950627"/>
          </a:xfrm>
        </p:spPr>
        <p:txBody>
          <a:bodyPr>
            <a:normAutofit/>
          </a:bodyPr>
          <a:lstStyle/>
          <a:p>
            <a:pPr marL="357188" indent="-357188">
              <a:lnSpc>
                <a:spcPts val="3594"/>
              </a:lnSpc>
              <a:spcBef>
                <a:spcPts val="599"/>
              </a:spcBef>
            </a:pPr>
            <a:r>
              <a:rPr lang="zh-CN" altLang="en-US" dirty="0"/>
              <a:t>基础架构模式</a:t>
            </a:r>
            <a:endParaRPr lang="en-US" altLang="zh-CN" dirty="0"/>
          </a:p>
          <a:p>
            <a:pPr lvl="1" indent="-328613">
              <a:lnSpc>
                <a:spcPts val="3200"/>
              </a:lnSpc>
              <a:spcBef>
                <a:spcPts val="1200"/>
              </a:spcBef>
            </a:pPr>
            <a:r>
              <a:rPr lang="zh-CN" altLang="en-US" dirty="0"/>
              <a:t>通过</a:t>
            </a:r>
            <a:r>
              <a:rPr lang="en-US" altLang="zh-CN" dirty="0"/>
              <a:t>AP</a:t>
            </a:r>
            <a:r>
              <a:rPr lang="zh-CN" altLang="en-US" dirty="0"/>
              <a:t>接入有线网络（互联网络）</a:t>
            </a:r>
            <a:endParaRPr lang="en-US" altLang="zh-CN" dirty="0"/>
          </a:p>
          <a:p>
            <a:pPr lvl="1" indent="-328613">
              <a:lnSpc>
                <a:spcPts val="3200"/>
              </a:lnSpc>
              <a:spcBef>
                <a:spcPts val="1200"/>
              </a:spcBef>
            </a:pPr>
            <a:r>
              <a:rPr lang="zh-CN" altLang="en-US" dirty="0">
                <a:solidFill>
                  <a:srgbClr val="C00000"/>
                </a:solidFill>
              </a:rPr>
              <a:t>关键：如何关联到</a:t>
            </a:r>
            <a:r>
              <a:rPr lang="en-US" altLang="zh-CN" dirty="0">
                <a:solidFill>
                  <a:srgbClr val="C00000"/>
                </a:solidFill>
              </a:rPr>
              <a:t>AP</a:t>
            </a:r>
            <a:r>
              <a:rPr lang="zh-CN" altLang="en-US" dirty="0">
                <a:solidFill>
                  <a:srgbClr val="C00000"/>
                </a:solidFill>
              </a:rPr>
              <a:t>？</a:t>
            </a:r>
            <a:endParaRPr lang="en-US" altLang="zh-CN" dirty="0">
              <a:solidFill>
                <a:srgbClr val="C00000"/>
              </a:solidFill>
            </a:endParaRPr>
          </a:p>
          <a:p>
            <a:pPr marL="984063" lvl="2" indent="-266220">
              <a:lnSpc>
                <a:spcPts val="3200"/>
              </a:lnSpc>
              <a:spcBef>
                <a:spcPts val="1200"/>
              </a:spcBef>
            </a:pPr>
            <a:r>
              <a:rPr lang="en-US" altLang="zh-CN" dirty="0"/>
              <a:t>BSSID</a:t>
            </a:r>
            <a:r>
              <a:rPr lang="zh-CN" altLang="en-US" dirty="0"/>
              <a:t>：</a:t>
            </a:r>
            <a:r>
              <a:rPr lang="en-US" altLang="zh-CN" dirty="0"/>
              <a:t>AP</a:t>
            </a:r>
            <a:r>
              <a:rPr lang="zh-CN" altLang="en-US" dirty="0"/>
              <a:t>的</a:t>
            </a:r>
            <a:r>
              <a:rPr lang="en-US" altLang="zh-CN" dirty="0"/>
              <a:t>MAC</a:t>
            </a:r>
            <a:r>
              <a:rPr lang="zh-CN" altLang="en-US" dirty="0"/>
              <a:t>地址，标识</a:t>
            </a:r>
            <a:r>
              <a:rPr lang="en-US" altLang="zh-CN" dirty="0"/>
              <a:t>AP</a:t>
            </a:r>
            <a:r>
              <a:rPr lang="zh-CN" altLang="en-US" dirty="0"/>
              <a:t>管理的基本服务集</a:t>
            </a:r>
            <a:endParaRPr lang="en-US" altLang="zh-CN" dirty="0"/>
          </a:p>
          <a:p>
            <a:pPr marL="984063" lvl="2" indent="-266220">
              <a:lnSpc>
                <a:spcPts val="3200"/>
              </a:lnSpc>
              <a:spcBef>
                <a:spcPts val="1200"/>
              </a:spcBef>
            </a:pPr>
            <a:r>
              <a:rPr lang="en-US" altLang="zh-CN" dirty="0"/>
              <a:t>SSID</a:t>
            </a:r>
            <a:r>
              <a:rPr lang="zh-CN" altLang="en-US" dirty="0"/>
              <a:t>：</a:t>
            </a:r>
            <a:r>
              <a:rPr lang="en-US" altLang="zh-CN" dirty="0"/>
              <a:t>32</a:t>
            </a:r>
            <a:r>
              <a:rPr lang="zh-CN" altLang="en-US" dirty="0"/>
              <a:t>字节网名，标识一个扩展服务集（</a:t>
            </a:r>
            <a:r>
              <a:rPr lang="en-US" altLang="zh-CN" dirty="0"/>
              <a:t>ESS</a:t>
            </a:r>
            <a:r>
              <a:rPr lang="zh-CN" altLang="en-US" dirty="0"/>
              <a:t>），包含一个或多个基本服务集</a:t>
            </a:r>
            <a:endParaRPr lang="en-US" altLang="zh-CN" dirty="0"/>
          </a:p>
          <a:p>
            <a:pPr marL="984063" lvl="2" indent="-266220">
              <a:lnSpc>
                <a:spcPts val="3200"/>
              </a:lnSpc>
              <a:spcBef>
                <a:spcPts val="1200"/>
              </a:spcBef>
            </a:pPr>
            <a:r>
              <a:rPr lang="zh-CN" altLang="en-US" dirty="0"/>
              <a:t>关联到</a:t>
            </a:r>
            <a:r>
              <a:rPr lang="en-US" altLang="zh-CN" dirty="0"/>
              <a:t>AP</a:t>
            </a:r>
            <a:r>
              <a:rPr lang="zh-CN" altLang="en-US" dirty="0"/>
              <a:t>的三个阶段</a:t>
            </a:r>
            <a:endParaRPr lang="en-US" altLang="zh-CN" dirty="0"/>
          </a:p>
          <a:p>
            <a:pPr marL="1343777" lvl="3" indent="-270974">
              <a:lnSpc>
                <a:spcPts val="3200"/>
              </a:lnSpc>
              <a:spcBef>
                <a:spcPts val="1200"/>
              </a:spcBef>
            </a:pPr>
            <a:r>
              <a:rPr lang="zh-CN" altLang="en-US" sz="2000" dirty="0"/>
              <a:t>扫描（</a:t>
            </a:r>
            <a:r>
              <a:rPr lang="en-US" altLang="zh-CN" sz="2000" dirty="0"/>
              <a:t>Scan</a:t>
            </a:r>
            <a:r>
              <a:rPr lang="zh-CN" altLang="en-US" sz="2000" dirty="0"/>
              <a:t>）、认证（</a:t>
            </a:r>
            <a:r>
              <a:rPr lang="en-US" altLang="zh-CN" sz="2000" dirty="0"/>
              <a:t>Authentication</a:t>
            </a:r>
            <a:r>
              <a:rPr lang="zh-CN" altLang="en-US" sz="2000" dirty="0"/>
              <a:t>）、关联（</a:t>
            </a:r>
            <a:r>
              <a:rPr lang="en-US" altLang="zh-CN" sz="2000" dirty="0"/>
              <a:t>Association</a:t>
            </a:r>
            <a:r>
              <a:rPr lang="zh-CN" altLang="en-US" sz="2000" dirty="0"/>
              <a:t>）</a:t>
            </a:r>
            <a:endParaRPr lang="zh-CN" altLang="en-US" sz="2000" dirty="0">
              <a:latin typeface="+mn-ea"/>
              <a:cs typeface="Times New Roman" pitchFamily="18" charset="0"/>
            </a:endParaRPr>
          </a:p>
        </p:txBody>
      </p:sp>
      <p:sp>
        <p:nvSpPr>
          <p:cNvPr id="6" name="矩形 5">
            <a:extLst>
              <a:ext uri="{FF2B5EF4-FFF2-40B4-BE49-F238E27FC236}">
                <a16:creationId xmlns:a16="http://schemas.microsoft.com/office/drawing/2014/main" id="{E7B0CB5C-7593-423B-A578-7E4E31457967}"/>
              </a:ext>
            </a:extLst>
          </p:cNvPr>
          <p:cNvSpPr/>
          <p:nvPr/>
        </p:nvSpPr>
        <p:spPr>
          <a:xfrm>
            <a:off x="2238292" y="5688566"/>
            <a:ext cx="4088476" cy="723275"/>
          </a:xfrm>
          <a:prstGeom prst="rect">
            <a:avLst/>
          </a:prstGeom>
          <a:solidFill>
            <a:schemeClr val="bg1"/>
          </a:solidFill>
          <a:ln>
            <a:solidFill>
              <a:schemeClr val="accent1"/>
            </a:solidFill>
          </a:ln>
        </p:spPr>
        <p:txBody>
          <a:bodyPr wrap="square">
            <a:spAutoFit/>
          </a:bodyPr>
          <a:lstStyle/>
          <a:p>
            <a:pPr marL="87313" lvl="2">
              <a:spcBef>
                <a:spcPts val="600"/>
              </a:spcBef>
            </a:pPr>
            <a:r>
              <a:rPr lang="en-US" altLang="zh-CN" dirty="0">
                <a:solidFill>
                  <a:srgbClr val="7030A0"/>
                </a:solidFill>
                <a:latin typeface="微软雅黑" panose="020B0503020204020204" pitchFamily="34" charset="-122"/>
                <a:ea typeface="微软雅黑" panose="020B0503020204020204" pitchFamily="34" charset="-122"/>
              </a:rPr>
              <a:t>BSSID:</a:t>
            </a:r>
            <a:r>
              <a:rPr lang="zh-CN" altLang="en-US" dirty="0">
                <a:solidFill>
                  <a:srgbClr val="7030A0"/>
                </a:solidFill>
                <a:latin typeface="微软雅黑" panose="020B0503020204020204" pitchFamily="34" charset="-122"/>
                <a:ea typeface="微软雅黑" panose="020B0503020204020204" pitchFamily="34" charset="-122"/>
              </a:rPr>
              <a:t> </a:t>
            </a:r>
            <a:r>
              <a:rPr lang="en-US" altLang="zh-CN" dirty="0">
                <a:solidFill>
                  <a:srgbClr val="7030A0"/>
                </a:solidFill>
                <a:latin typeface="微软雅黑" panose="020B0503020204020204" pitchFamily="34" charset="-122"/>
                <a:ea typeface="微软雅黑" panose="020B0503020204020204" pitchFamily="34" charset="-122"/>
              </a:rPr>
              <a:t>Basic Service Set Identifier</a:t>
            </a:r>
          </a:p>
          <a:p>
            <a:pPr marL="87313" lvl="2">
              <a:spcBef>
                <a:spcPts val="600"/>
              </a:spcBef>
            </a:pPr>
            <a:r>
              <a:rPr lang="en-US" altLang="zh-CN" dirty="0">
                <a:solidFill>
                  <a:srgbClr val="7030A0"/>
                </a:solidFill>
                <a:latin typeface="微软雅黑" panose="020B0503020204020204" pitchFamily="34" charset="-122"/>
                <a:ea typeface="微软雅黑" panose="020B0503020204020204" pitchFamily="34" charset="-122"/>
              </a:rPr>
              <a:t>SSID: Service Set Identifier</a:t>
            </a:r>
          </a:p>
        </p:txBody>
      </p:sp>
      <p:pic>
        <p:nvPicPr>
          <p:cNvPr id="8" name="图片 7">
            <a:extLst>
              <a:ext uri="{FF2B5EF4-FFF2-40B4-BE49-F238E27FC236}">
                <a16:creationId xmlns:a16="http://schemas.microsoft.com/office/drawing/2014/main" id="{EBC83405-2A91-4306-86DA-76DE9A705CB2}"/>
              </a:ext>
            </a:extLst>
          </p:cNvPr>
          <p:cNvPicPr>
            <a:picLocks noChangeAspect="1"/>
          </p:cNvPicPr>
          <p:nvPr/>
        </p:nvPicPr>
        <p:blipFill>
          <a:blip r:embed="rId3"/>
          <a:stretch>
            <a:fillRect/>
          </a:stretch>
        </p:blipFill>
        <p:spPr>
          <a:xfrm>
            <a:off x="9296098" y="1337680"/>
            <a:ext cx="2482283" cy="2325617"/>
          </a:xfrm>
          <a:prstGeom prst="rect">
            <a:avLst/>
          </a:prstGeom>
        </p:spPr>
      </p:pic>
      <p:sp>
        <p:nvSpPr>
          <p:cNvPr id="9" name="矩形 8">
            <a:extLst>
              <a:ext uri="{FF2B5EF4-FFF2-40B4-BE49-F238E27FC236}">
                <a16:creationId xmlns:a16="http://schemas.microsoft.com/office/drawing/2014/main" id="{28E4F2F1-DF1D-4471-9099-1771DC30E406}"/>
              </a:ext>
            </a:extLst>
          </p:cNvPr>
          <p:cNvSpPr/>
          <p:nvPr/>
        </p:nvSpPr>
        <p:spPr>
          <a:xfrm>
            <a:off x="6405985" y="5694104"/>
            <a:ext cx="4038053" cy="723275"/>
          </a:xfrm>
          <a:prstGeom prst="rect">
            <a:avLst/>
          </a:prstGeom>
          <a:solidFill>
            <a:schemeClr val="bg1"/>
          </a:solidFill>
          <a:ln>
            <a:solidFill>
              <a:schemeClr val="accent1"/>
            </a:solidFill>
          </a:ln>
        </p:spPr>
        <p:txBody>
          <a:bodyPr wrap="square">
            <a:spAutoFit/>
          </a:bodyPr>
          <a:lstStyle/>
          <a:p>
            <a:pPr marL="87313" lvl="2">
              <a:spcBef>
                <a:spcPts val="600"/>
              </a:spcBef>
            </a:pPr>
            <a:r>
              <a:rPr lang="zh-CN" altLang="en-US" dirty="0">
                <a:solidFill>
                  <a:srgbClr val="7030A0"/>
                </a:solidFill>
                <a:latin typeface="微软雅黑" panose="020B0503020204020204" pitchFamily="34" charset="-122"/>
                <a:ea typeface="微软雅黑" panose="020B0503020204020204" pitchFamily="34" charset="-122"/>
              </a:rPr>
              <a:t>胖</a:t>
            </a:r>
            <a:r>
              <a:rPr lang="en-US" altLang="zh-CN" dirty="0">
                <a:solidFill>
                  <a:srgbClr val="7030A0"/>
                </a:solidFill>
                <a:latin typeface="微软雅黑" panose="020B0503020204020204" pitchFamily="34" charset="-122"/>
                <a:ea typeface="微软雅黑" panose="020B0503020204020204" pitchFamily="34" charset="-122"/>
              </a:rPr>
              <a:t>AP: Fat AP</a:t>
            </a:r>
            <a:r>
              <a:rPr lang="zh-CN" altLang="en-US" dirty="0">
                <a:solidFill>
                  <a:srgbClr val="7030A0"/>
                </a:solidFill>
                <a:latin typeface="微软雅黑" panose="020B0503020204020204" pitchFamily="34" charset="-122"/>
                <a:ea typeface="微软雅黑" panose="020B0503020204020204" pitchFamily="34" charset="-122"/>
              </a:rPr>
              <a:t>，功能全面</a:t>
            </a:r>
            <a:endParaRPr lang="en-US" altLang="zh-CN" dirty="0">
              <a:solidFill>
                <a:srgbClr val="7030A0"/>
              </a:solidFill>
              <a:latin typeface="微软雅黑" panose="020B0503020204020204" pitchFamily="34" charset="-122"/>
              <a:ea typeface="微软雅黑" panose="020B0503020204020204" pitchFamily="34" charset="-122"/>
            </a:endParaRPr>
          </a:p>
          <a:p>
            <a:pPr marL="87313" lvl="2">
              <a:spcBef>
                <a:spcPts val="600"/>
              </a:spcBef>
            </a:pPr>
            <a:r>
              <a:rPr lang="zh-CN" altLang="en-US" dirty="0">
                <a:solidFill>
                  <a:srgbClr val="7030A0"/>
                </a:solidFill>
                <a:latin typeface="微软雅黑" panose="020B0503020204020204" pitchFamily="34" charset="-122"/>
                <a:ea typeface="微软雅黑" panose="020B0503020204020204" pitchFamily="34" charset="-122"/>
              </a:rPr>
              <a:t>瘦</a:t>
            </a:r>
            <a:r>
              <a:rPr lang="en-US" altLang="zh-CN" dirty="0">
                <a:solidFill>
                  <a:srgbClr val="7030A0"/>
                </a:solidFill>
                <a:latin typeface="微软雅黑" panose="020B0503020204020204" pitchFamily="34" charset="-122"/>
                <a:ea typeface="微软雅黑" panose="020B0503020204020204" pitchFamily="34" charset="-122"/>
              </a:rPr>
              <a:t>AP: Fit AP</a:t>
            </a:r>
            <a:r>
              <a:rPr lang="zh-CN" altLang="en-US" dirty="0">
                <a:solidFill>
                  <a:srgbClr val="7030A0"/>
                </a:solidFill>
                <a:latin typeface="微软雅黑" panose="020B0503020204020204" pitchFamily="34" charset="-122"/>
                <a:ea typeface="微软雅黑" panose="020B0503020204020204" pitchFamily="34" charset="-122"/>
              </a:rPr>
              <a:t>，配合无线交换机组网</a:t>
            </a:r>
            <a:endParaRPr lang="en-US" altLang="zh-CN" dirty="0">
              <a:solidFill>
                <a:srgbClr val="7030A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076CC71-6202-4402-806D-7441BFB40E8C}"/>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1" name="灯片编号占位符 3">
            <a:extLst>
              <a:ext uri="{FF2B5EF4-FFF2-40B4-BE49-F238E27FC236}">
                <a16:creationId xmlns:a16="http://schemas.microsoft.com/office/drawing/2014/main" id="{1E1AB97A-8E36-904B-8D1F-90DAEEC0EAE3}"/>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172</a:t>
            </a:fld>
            <a:endParaRPr kumimoji="1" lang="zh-CN" altLang="en-US" dirty="0"/>
          </a:p>
        </p:txBody>
      </p:sp>
    </p:spTree>
    <p:extLst>
      <p:ext uri="{BB962C8B-B14F-4D97-AF65-F5344CB8AC3E}">
        <p14:creationId xmlns:p14="http://schemas.microsoft.com/office/powerpoint/2010/main" val="1507876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5206933"/>
          </a:xfrm>
        </p:spPr>
        <p:txBody>
          <a:bodyPr>
            <a:normAutofit/>
          </a:bodyPr>
          <a:lstStyle/>
          <a:p>
            <a:pPr marL="357188" indent="-357188">
              <a:lnSpc>
                <a:spcPts val="3594"/>
              </a:lnSpc>
              <a:spcBef>
                <a:spcPts val="599"/>
              </a:spcBef>
            </a:pPr>
            <a:r>
              <a:rPr lang="zh-CN" altLang="en-US" dirty="0"/>
              <a:t>被动扫描</a:t>
            </a:r>
            <a:endParaRPr lang="en-US" altLang="zh-CN" dirty="0"/>
          </a:p>
          <a:p>
            <a:pPr lvl="1" indent="-328613">
              <a:lnSpc>
                <a:spcPts val="3200"/>
              </a:lnSpc>
              <a:spcBef>
                <a:spcPts val="1200"/>
              </a:spcBef>
            </a:pPr>
            <a:r>
              <a:rPr lang="en-US" altLang="zh-CN" dirty="0"/>
              <a:t>AP</a:t>
            </a:r>
            <a:r>
              <a:rPr lang="zh-CN" altLang="en-US" dirty="0"/>
              <a:t>周期性发送</a:t>
            </a:r>
            <a:r>
              <a:rPr lang="en-US" altLang="zh-CN" dirty="0">
                <a:solidFill>
                  <a:srgbClr val="C00000"/>
                </a:solidFill>
              </a:rPr>
              <a:t>Beacon</a:t>
            </a:r>
            <a:r>
              <a:rPr lang="zh-CN" altLang="en-US" dirty="0"/>
              <a:t>帧，站点在每个可用的通道上扫描</a:t>
            </a:r>
            <a:r>
              <a:rPr lang="en-US" altLang="zh-CN" dirty="0">
                <a:solidFill>
                  <a:srgbClr val="C00000"/>
                </a:solidFill>
              </a:rPr>
              <a:t>Beacon</a:t>
            </a:r>
            <a:r>
              <a:rPr lang="zh-CN" altLang="en-US" dirty="0"/>
              <a:t>帧</a:t>
            </a:r>
          </a:p>
          <a:p>
            <a:pPr lvl="1" indent="-328613">
              <a:lnSpc>
                <a:spcPts val="3200"/>
              </a:lnSpc>
              <a:spcBef>
                <a:spcPts val="1200"/>
              </a:spcBef>
            </a:pPr>
            <a:r>
              <a:rPr lang="en-US" altLang="zh-CN" dirty="0"/>
              <a:t>Beacon</a:t>
            </a:r>
            <a:r>
              <a:rPr lang="zh-CN" altLang="en-US" dirty="0"/>
              <a:t>帧提供的</a:t>
            </a:r>
            <a:r>
              <a:rPr lang="en-US" altLang="zh-CN" dirty="0"/>
              <a:t>AP</a:t>
            </a:r>
            <a:r>
              <a:rPr lang="zh-CN" altLang="en-US" dirty="0"/>
              <a:t>相关信息包括：</a:t>
            </a:r>
          </a:p>
          <a:p>
            <a:pPr lvl="2" indent="-328613">
              <a:lnSpc>
                <a:spcPts val="3200"/>
              </a:lnSpc>
              <a:spcBef>
                <a:spcPts val="1200"/>
              </a:spcBef>
            </a:pPr>
            <a:r>
              <a:rPr lang="en-US" altLang="zh-CN" dirty="0"/>
              <a:t>Timestamp, Beacon Interval (eg.100ms), Capabilities, SSID, Supported Rates, parameters</a:t>
            </a:r>
          </a:p>
          <a:p>
            <a:pPr lvl="2" indent="-328613">
              <a:lnSpc>
                <a:spcPts val="3200"/>
              </a:lnSpc>
              <a:spcBef>
                <a:spcPts val="1200"/>
              </a:spcBef>
            </a:pPr>
            <a:r>
              <a:rPr lang="en-US" altLang="zh-CN" dirty="0">
                <a:solidFill>
                  <a:srgbClr val="7030A0"/>
                </a:solidFill>
              </a:rPr>
              <a:t>Traffic Indication Map</a:t>
            </a:r>
            <a:r>
              <a:rPr lang="zh-CN" altLang="en-US" dirty="0">
                <a:solidFill>
                  <a:srgbClr val="7030A0"/>
                </a:solidFill>
              </a:rPr>
              <a:t>（</a:t>
            </a:r>
            <a:r>
              <a:rPr lang="en-US" altLang="zh-CN" dirty="0">
                <a:solidFill>
                  <a:srgbClr val="7030A0"/>
                </a:solidFill>
              </a:rPr>
              <a:t>TIM</a:t>
            </a:r>
            <a:r>
              <a:rPr lang="zh-CN" altLang="en-US" dirty="0">
                <a:solidFill>
                  <a:srgbClr val="7030A0"/>
                </a:solidFill>
              </a:rPr>
              <a:t>）</a:t>
            </a:r>
            <a:endParaRPr lang="en-US" altLang="zh-CN" dirty="0">
              <a:solidFill>
                <a:srgbClr val="7030A0"/>
              </a:solidFill>
            </a:endParaRPr>
          </a:p>
          <a:p>
            <a:pPr marL="0" indent="0">
              <a:lnSpc>
                <a:spcPts val="3793"/>
              </a:lnSpc>
              <a:spcBef>
                <a:spcPts val="599"/>
              </a:spcBef>
              <a:buNone/>
              <a:tabLst>
                <a:tab pos="715963" algn="l"/>
              </a:tabLst>
              <a:defRPr/>
            </a:pPr>
            <a:endParaRPr lang="en-US" altLang="zh-CN" sz="2396" dirty="0"/>
          </a:p>
        </p:txBody>
      </p:sp>
      <p:sp>
        <p:nvSpPr>
          <p:cNvPr id="6" name="文本框 5">
            <a:extLst>
              <a:ext uri="{FF2B5EF4-FFF2-40B4-BE49-F238E27FC236}">
                <a16:creationId xmlns:a16="http://schemas.microsoft.com/office/drawing/2014/main" id="{0C2188D0-7E11-45DC-B161-86A931C019FE}"/>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7" name="灯片编号占位符 3">
            <a:extLst>
              <a:ext uri="{FF2B5EF4-FFF2-40B4-BE49-F238E27FC236}">
                <a16:creationId xmlns:a16="http://schemas.microsoft.com/office/drawing/2014/main" id="{110E3E0D-EB1D-B041-94B6-4CC4FD34CE98}"/>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173</a:t>
            </a:fld>
            <a:endParaRPr kumimoji="1" lang="zh-CN" altLang="en-US" dirty="0"/>
          </a:p>
        </p:txBody>
      </p:sp>
    </p:spTree>
    <p:extLst>
      <p:ext uri="{BB962C8B-B14F-4D97-AF65-F5344CB8AC3E}">
        <p14:creationId xmlns:p14="http://schemas.microsoft.com/office/powerpoint/2010/main" val="26873399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5206933"/>
          </a:xfrm>
        </p:spPr>
        <p:txBody>
          <a:bodyPr>
            <a:normAutofit/>
          </a:bodyPr>
          <a:lstStyle/>
          <a:p>
            <a:pPr marL="357188" indent="-357188">
              <a:lnSpc>
                <a:spcPts val="3594"/>
              </a:lnSpc>
              <a:spcBef>
                <a:spcPts val="599"/>
              </a:spcBef>
            </a:pPr>
            <a:r>
              <a:rPr lang="zh-CN" altLang="en-US" dirty="0"/>
              <a:t>主动扫描</a:t>
            </a:r>
          </a:p>
          <a:p>
            <a:pPr marL="814388" lvl="1" indent="-357188">
              <a:lnSpc>
                <a:spcPts val="3900"/>
              </a:lnSpc>
            </a:pPr>
            <a:r>
              <a:rPr lang="zh-CN" altLang="en-US" dirty="0"/>
              <a:t>站点依次在每个可用的通道上发出包含</a:t>
            </a:r>
            <a:r>
              <a:rPr lang="en-US" altLang="zh-CN" dirty="0"/>
              <a:t>SSID</a:t>
            </a:r>
            <a:r>
              <a:rPr lang="zh-CN" altLang="en-US" dirty="0"/>
              <a:t>的</a:t>
            </a:r>
            <a:r>
              <a:rPr lang="en-US" altLang="zh-CN" dirty="0">
                <a:solidFill>
                  <a:srgbClr val="C00000"/>
                </a:solidFill>
              </a:rPr>
              <a:t>Probe Request </a:t>
            </a:r>
            <a:r>
              <a:rPr lang="zh-CN" altLang="en-US" dirty="0"/>
              <a:t>帧，具有被请求</a:t>
            </a:r>
            <a:r>
              <a:rPr lang="en-US" altLang="zh-CN" dirty="0"/>
              <a:t>SSID</a:t>
            </a:r>
            <a:r>
              <a:rPr lang="zh-CN" altLang="en-US" dirty="0"/>
              <a:t>的</a:t>
            </a:r>
            <a:r>
              <a:rPr lang="en-US" altLang="zh-CN" dirty="0"/>
              <a:t>AP</a:t>
            </a:r>
            <a:r>
              <a:rPr lang="zh-CN" altLang="en-US" dirty="0"/>
              <a:t>返回</a:t>
            </a:r>
            <a:r>
              <a:rPr lang="en-US" altLang="zh-CN" dirty="0">
                <a:solidFill>
                  <a:srgbClr val="C00000"/>
                </a:solidFill>
              </a:rPr>
              <a:t>Probe Response</a:t>
            </a:r>
            <a:r>
              <a:rPr lang="zh-CN" altLang="en-US" dirty="0"/>
              <a:t>帧</a:t>
            </a:r>
          </a:p>
          <a:p>
            <a:pPr marL="814388" lvl="1" indent="-357188">
              <a:lnSpc>
                <a:spcPts val="3900"/>
              </a:lnSpc>
            </a:pPr>
            <a:r>
              <a:rPr lang="en-US" altLang="zh-CN" dirty="0">
                <a:solidFill>
                  <a:srgbClr val="C00000"/>
                </a:solidFill>
              </a:rPr>
              <a:t>Probe Response</a:t>
            </a:r>
            <a:r>
              <a:rPr lang="zh-CN" altLang="en-US" dirty="0"/>
              <a:t>帧包含</a:t>
            </a:r>
            <a:r>
              <a:rPr lang="en-US" altLang="zh-CN" dirty="0"/>
              <a:t>AP</a:t>
            </a:r>
            <a:r>
              <a:rPr lang="zh-CN" altLang="en-US" dirty="0"/>
              <a:t>相关信息：</a:t>
            </a:r>
          </a:p>
          <a:p>
            <a:pPr marL="1271588" lvl="2" indent="-357188">
              <a:lnSpc>
                <a:spcPts val="3900"/>
              </a:lnSpc>
            </a:pPr>
            <a:r>
              <a:rPr lang="en-US" altLang="zh-CN" dirty="0"/>
              <a:t>Timestamp, Beacon Interval, Capabilities, SSID, Supported Rates, parameters</a:t>
            </a:r>
            <a:endParaRPr lang="en-US" altLang="zh-CN" sz="1596" dirty="0"/>
          </a:p>
        </p:txBody>
      </p:sp>
      <p:sp>
        <p:nvSpPr>
          <p:cNvPr id="6" name="文本框 5">
            <a:extLst>
              <a:ext uri="{FF2B5EF4-FFF2-40B4-BE49-F238E27FC236}">
                <a16:creationId xmlns:a16="http://schemas.microsoft.com/office/drawing/2014/main" id="{5EE109D9-BDA5-4F2C-A4F3-06F1DFBC6F89}"/>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7" name="灯片编号占位符 3">
            <a:extLst>
              <a:ext uri="{FF2B5EF4-FFF2-40B4-BE49-F238E27FC236}">
                <a16:creationId xmlns:a16="http://schemas.microsoft.com/office/drawing/2014/main" id="{805881C2-0C62-2342-BEB4-AADEADA55181}"/>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174</a:t>
            </a:fld>
            <a:endParaRPr kumimoji="1" lang="zh-CN" altLang="en-US" dirty="0"/>
          </a:p>
        </p:txBody>
      </p:sp>
    </p:spTree>
    <p:extLst>
      <p:ext uri="{BB962C8B-B14F-4D97-AF65-F5344CB8AC3E}">
        <p14:creationId xmlns:p14="http://schemas.microsoft.com/office/powerpoint/2010/main" val="34852569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5206933"/>
          </a:xfrm>
        </p:spPr>
        <p:txBody>
          <a:bodyPr>
            <a:normAutofit/>
          </a:bodyPr>
          <a:lstStyle/>
          <a:p>
            <a:pPr marL="357188" indent="-357188">
              <a:lnSpc>
                <a:spcPts val="3594"/>
              </a:lnSpc>
              <a:spcBef>
                <a:spcPts val="599"/>
              </a:spcBef>
            </a:pPr>
            <a:r>
              <a:rPr lang="zh-CN" altLang="en-US" dirty="0"/>
              <a:t>认证过程</a:t>
            </a:r>
          </a:p>
          <a:p>
            <a:pPr marL="814388" lvl="1" indent="-357188">
              <a:lnSpc>
                <a:spcPts val="3900"/>
              </a:lnSpc>
            </a:pPr>
            <a:r>
              <a:rPr lang="zh-CN" altLang="en-US" dirty="0"/>
              <a:t>当站点找到与其有相同 </a:t>
            </a:r>
            <a:r>
              <a:rPr lang="en-US" altLang="zh-CN" dirty="0"/>
              <a:t>SSID </a:t>
            </a:r>
            <a:r>
              <a:rPr lang="zh-CN" altLang="en-US" dirty="0"/>
              <a:t>的 </a:t>
            </a:r>
            <a:r>
              <a:rPr lang="en-US" altLang="zh-CN" dirty="0"/>
              <a:t>AP</a:t>
            </a:r>
            <a:r>
              <a:rPr lang="zh-CN" altLang="en-US" dirty="0"/>
              <a:t>，在 </a:t>
            </a:r>
            <a:r>
              <a:rPr lang="en-US" altLang="zh-CN" dirty="0"/>
              <a:t>SSID </a:t>
            </a:r>
            <a:r>
              <a:rPr lang="zh-CN" altLang="en-US" dirty="0"/>
              <a:t>匹配的 </a:t>
            </a:r>
            <a:r>
              <a:rPr lang="en-US" altLang="zh-CN" dirty="0"/>
              <a:t>AP </a:t>
            </a:r>
            <a:r>
              <a:rPr lang="zh-CN" altLang="en-US" dirty="0"/>
              <a:t>中，根据收到的 </a:t>
            </a:r>
            <a:r>
              <a:rPr lang="en-US" altLang="zh-CN" dirty="0"/>
              <a:t>AP </a:t>
            </a:r>
            <a:r>
              <a:rPr lang="zh-CN" altLang="en-US" dirty="0"/>
              <a:t>信号强度，选择一个信号最强的 </a:t>
            </a:r>
            <a:r>
              <a:rPr lang="en-US" altLang="zh-CN" dirty="0"/>
              <a:t>AP，</a:t>
            </a:r>
            <a:r>
              <a:rPr lang="zh-CN" altLang="en-US" dirty="0"/>
              <a:t>然后进入认证阶段</a:t>
            </a:r>
            <a:endParaRPr lang="en-US" altLang="zh-CN" dirty="0"/>
          </a:p>
          <a:p>
            <a:pPr marL="814388" lvl="1" indent="-357188">
              <a:lnSpc>
                <a:spcPts val="3900"/>
              </a:lnSpc>
            </a:pPr>
            <a:r>
              <a:rPr lang="zh-CN" altLang="en-US" dirty="0"/>
              <a:t>主要认证方式包括：</a:t>
            </a:r>
            <a:endParaRPr lang="en-US" altLang="zh-CN" dirty="0"/>
          </a:p>
          <a:p>
            <a:pPr marL="1271588" lvl="2" indent="-357188">
              <a:lnSpc>
                <a:spcPts val="3900"/>
              </a:lnSpc>
            </a:pPr>
            <a:r>
              <a:rPr lang="zh-CN" altLang="en-US" dirty="0"/>
              <a:t>开放系统身份认证 </a:t>
            </a:r>
            <a:r>
              <a:rPr lang="en-US" altLang="zh-CN" dirty="0"/>
              <a:t>(open-system authentication)</a:t>
            </a:r>
          </a:p>
          <a:p>
            <a:pPr marL="1271588" lvl="2" indent="-357188">
              <a:lnSpc>
                <a:spcPts val="3900"/>
              </a:lnSpc>
            </a:pPr>
            <a:r>
              <a:rPr lang="zh-CN" altLang="en-US" dirty="0"/>
              <a:t>共享密钥认证 </a:t>
            </a:r>
            <a:r>
              <a:rPr lang="en-US" altLang="zh-CN" dirty="0"/>
              <a:t>(shared-key authentication</a:t>
            </a:r>
            <a:r>
              <a:rPr lang="zh-CN" altLang="en-US" dirty="0"/>
              <a:t>）</a:t>
            </a:r>
            <a:endParaRPr lang="en-US" altLang="zh-CN" dirty="0"/>
          </a:p>
          <a:p>
            <a:pPr marL="1271588" lvl="2" indent="-357188">
              <a:lnSpc>
                <a:spcPts val="3900"/>
              </a:lnSpc>
            </a:pPr>
            <a:r>
              <a:rPr lang="en-US" altLang="zh-CN" dirty="0"/>
              <a:t>WPA PSK</a:t>
            </a:r>
            <a:r>
              <a:rPr lang="zh-CN" altLang="en-US" dirty="0"/>
              <a:t>认证（</a:t>
            </a:r>
            <a:r>
              <a:rPr lang="en-US" altLang="zh-CN" dirty="0"/>
              <a:t>pre-shared key</a:t>
            </a:r>
            <a:r>
              <a:rPr lang="zh-CN" altLang="en-US" dirty="0"/>
              <a:t>）</a:t>
            </a:r>
            <a:endParaRPr lang="en-US" altLang="zh-CN" dirty="0"/>
          </a:p>
          <a:p>
            <a:pPr marL="1271588" lvl="2" indent="-357188">
              <a:lnSpc>
                <a:spcPts val="3900"/>
              </a:lnSpc>
            </a:pPr>
            <a:r>
              <a:rPr lang="en-US" altLang="zh-CN" dirty="0"/>
              <a:t>802.1X EAP</a:t>
            </a:r>
            <a:r>
              <a:rPr lang="zh-CN" altLang="en-US" dirty="0"/>
              <a:t>认证</a:t>
            </a:r>
            <a:endParaRPr lang="en-US" altLang="zh-CN" dirty="0"/>
          </a:p>
        </p:txBody>
      </p:sp>
      <p:sp>
        <p:nvSpPr>
          <p:cNvPr id="6" name="文本框 5">
            <a:extLst>
              <a:ext uri="{FF2B5EF4-FFF2-40B4-BE49-F238E27FC236}">
                <a16:creationId xmlns:a16="http://schemas.microsoft.com/office/drawing/2014/main" id="{BC8639E3-DB71-4AD8-ACE7-FDE127CDA8B5}"/>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7" name="灯片编号占位符 3">
            <a:extLst>
              <a:ext uri="{FF2B5EF4-FFF2-40B4-BE49-F238E27FC236}">
                <a16:creationId xmlns:a16="http://schemas.microsoft.com/office/drawing/2014/main" id="{23ED2851-FF9B-944D-BC4C-286EC0F7F054}"/>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175</a:t>
            </a:fld>
            <a:endParaRPr kumimoji="1" lang="zh-CN" altLang="en-US" dirty="0"/>
          </a:p>
        </p:txBody>
      </p:sp>
    </p:spTree>
    <p:extLst>
      <p:ext uri="{BB962C8B-B14F-4D97-AF65-F5344CB8AC3E}">
        <p14:creationId xmlns:p14="http://schemas.microsoft.com/office/powerpoint/2010/main" val="4346684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3"/>
            <a:ext cx="10689934" cy="5206933"/>
          </a:xfrm>
        </p:spPr>
        <p:txBody>
          <a:bodyPr>
            <a:normAutofit/>
          </a:bodyPr>
          <a:lstStyle/>
          <a:p>
            <a:pPr marL="357188" indent="-357188">
              <a:lnSpc>
                <a:spcPts val="3594"/>
              </a:lnSpc>
              <a:spcBef>
                <a:spcPts val="599"/>
              </a:spcBef>
            </a:pPr>
            <a:r>
              <a:rPr lang="zh-CN" altLang="en-US" dirty="0"/>
              <a:t>关联过程</a:t>
            </a:r>
          </a:p>
          <a:p>
            <a:pPr marL="814388" lvl="1" indent="-357188">
              <a:lnSpc>
                <a:spcPts val="3900"/>
              </a:lnSpc>
            </a:pPr>
            <a:r>
              <a:rPr lang="zh-CN" altLang="en-US" dirty="0"/>
              <a:t>身份认证获得通过后， 进入关联阶段</a:t>
            </a:r>
          </a:p>
          <a:p>
            <a:pPr marL="814388" lvl="1" indent="-357188">
              <a:lnSpc>
                <a:spcPts val="3900"/>
              </a:lnSpc>
            </a:pPr>
            <a:r>
              <a:rPr lang="zh-CN" altLang="en-US" dirty="0"/>
              <a:t>站点向 </a:t>
            </a:r>
            <a:r>
              <a:rPr lang="en-US" altLang="zh-CN" dirty="0"/>
              <a:t>AP </a:t>
            </a:r>
            <a:r>
              <a:rPr lang="zh-CN" altLang="en-US" dirty="0"/>
              <a:t>发送关联请求（</a:t>
            </a:r>
            <a:r>
              <a:rPr lang="en-US" altLang="zh-CN" dirty="0">
                <a:solidFill>
                  <a:srgbClr val="C00000"/>
                </a:solidFill>
              </a:rPr>
              <a:t>Association Request</a:t>
            </a:r>
            <a:r>
              <a:rPr lang="zh-CN" altLang="en-US" dirty="0"/>
              <a:t>）</a:t>
            </a:r>
          </a:p>
          <a:p>
            <a:pPr marL="1271588" lvl="2" indent="-357188">
              <a:lnSpc>
                <a:spcPts val="3900"/>
              </a:lnSpc>
            </a:pPr>
            <a:r>
              <a:rPr lang="zh-CN" altLang="en-US" dirty="0"/>
              <a:t>包含：</a:t>
            </a:r>
            <a:r>
              <a:rPr lang="en-US" altLang="zh-CN" dirty="0"/>
              <a:t>Capability, Listen Interval, SSID, Supported Rates</a:t>
            </a:r>
          </a:p>
          <a:p>
            <a:pPr marL="814388" lvl="1" indent="-357188">
              <a:lnSpc>
                <a:spcPts val="3900"/>
              </a:lnSpc>
            </a:pPr>
            <a:r>
              <a:rPr lang="en-US" altLang="zh-CN" dirty="0"/>
              <a:t>AP </a:t>
            </a:r>
            <a:r>
              <a:rPr lang="zh-CN" altLang="en-US" dirty="0"/>
              <a:t>向站点返回关联响应（</a:t>
            </a:r>
            <a:r>
              <a:rPr lang="en-US" altLang="zh-CN" dirty="0">
                <a:solidFill>
                  <a:srgbClr val="C00000"/>
                </a:solidFill>
              </a:rPr>
              <a:t>Association Response</a:t>
            </a:r>
            <a:r>
              <a:rPr lang="zh-CN" altLang="en-US" dirty="0"/>
              <a:t>）</a:t>
            </a:r>
          </a:p>
          <a:p>
            <a:pPr marL="1271588" lvl="2" indent="-357188">
              <a:lnSpc>
                <a:spcPts val="3900"/>
              </a:lnSpc>
            </a:pPr>
            <a:r>
              <a:rPr lang="zh-CN" altLang="en-US" dirty="0"/>
              <a:t>包含：</a:t>
            </a:r>
            <a:r>
              <a:rPr lang="en-US" altLang="zh-CN" dirty="0"/>
              <a:t>Capability, Status Code, Station ID, Supported Rates</a:t>
            </a:r>
          </a:p>
          <a:p>
            <a:pPr marL="814388" lvl="1" indent="-357188">
              <a:lnSpc>
                <a:spcPts val="3900"/>
              </a:lnSpc>
            </a:pPr>
            <a:r>
              <a:rPr lang="en-US" altLang="zh-CN" dirty="0">
                <a:solidFill>
                  <a:srgbClr val="C00000"/>
                </a:solidFill>
              </a:rPr>
              <a:t>AP</a:t>
            </a:r>
            <a:r>
              <a:rPr lang="zh-CN" altLang="en-US" dirty="0">
                <a:solidFill>
                  <a:srgbClr val="C00000"/>
                </a:solidFill>
              </a:rPr>
              <a:t>维护站点关联表，并记录站点的能力</a:t>
            </a:r>
            <a:r>
              <a:rPr lang="zh-CN" altLang="en-US" dirty="0"/>
              <a:t>（如能够支持的速率等）</a:t>
            </a:r>
            <a:endParaRPr lang="en-US" altLang="zh-CN" dirty="0"/>
          </a:p>
        </p:txBody>
      </p:sp>
      <p:sp>
        <p:nvSpPr>
          <p:cNvPr id="6" name="文本框 5">
            <a:extLst>
              <a:ext uri="{FF2B5EF4-FFF2-40B4-BE49-F238E27FC236}">
                <a16:creationId xmlns:a16="http://schemas.microsoft.com/office/drawing/2014/main" id="{87531695-7CC3-4E12-B77A-55BB674EE051}"/>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7" name="灯片编号占位符 3">
            <a:extLst>
              <a:ext uri="{FF2B5EF4-FFF2-40B4-BE49-F238E27FC236}">
                <a16:creationId xmlns:a16="http://schemas.microsoft.com/office/drawing/2014/main" id="{F76443B8-61B4-C54E-97F5-8CAE44281E13}"/>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176</a:t>
            </a:fld>
            <a:endParaRPr kumimoji="1" lang="zh-CN" altLang="en-US" dirty="0"/>
          </a:p>
        </p:txBody>
      </p:sp>
    </p:spTree>
    <p:extLst>
      <p:ext uri="{BB962C8B-B14F-4D97-AF65-F5344CB8AC3E}">
        <p14:creationId xmlns:p14="http://schemas.microsoft.com/office/powerpoint/2010/main" val="7475920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3" y="1416503"/>
            <a:ext cx="8282599" cy="5206933"/>
          </a:xfrm>
        </p:spPr>
        <p:txBody>
          <a:bodyPr>
            <a:normAutofit/>
          </a:bodyPr>
          <a:lstStyle/>
          <a:p>
            <a:pPr marL="357188" indent="-357188">
              <a:lnSpc>
                <a:spcPts val="3594"/>
              </a:lnSpc>
              <a:spcBef>
                <a:spcPts val="599"/>
              </a:spcBef>
            </a:pPr>
            <a:r>
              <a:rPr lang="zh-CN" altLang="en-US" dirty="0"/>
              <a:t>自组织模式</a:t>
            </a:r>
          </a:p>
          <a:p>
            <a:pPr marL="814388" lvl="1" indent="-357188">
              <a:lnSpc>
                <a:spcPts val="3594"/>
              </a:lnSpc>
              <a:spcBef>
                <a:spcPts val="599"/>
              </a:spcBef>
            </a:pPr>
            <a:r>
              <a:rPr lang="zh-CN" altLang="en-US" sz="2200" dirty="0"/>
              <a:t>站点先寻找具有指定</a:t>
            </a:r>
            <a:r>
              <a:rPr lang="en-US" altLang="zh-CN" sz="2200" dirty="0"/>
              <a:t>SSID</a:t>
            </a:r>
            <a:r>
              <a:rPr lang="zh-CN" altLang="en-US" sz="2200" dirty="0"/>
              <a:t>的</a:t>
            </a:r>
            <a:r>
              <a:rPr lang="en-US" altLang="zh-CN" sz="2200" dirty="0"/>
              <a:t>IBSS</a:t>
            </a:r>
            <a:r>
              <a:rPr lang="zh-CN" altLang="en-US" sz="2200" dirty="0"/>
              <a:t>是否已存在。如果存在，则加入；若不存在，则自己创建一个</a:t>
            </a:r>
            <a:r>
              <a:rPr lang="en-US" altLang="zh-CN" sz="2200" dirty="0"/>
              <a:t>IBSS</a:t>
            </a:r>
            <a:r>
              <a:rPr lang="zh-CN" altLang="en-US" sz="2200" dirty="0"/>
              <a:t>，发出</a:t>
            </a:r>
            <a:r>
              <a:rPr lang="en-US" altLang="zh-CN" sz="2200" dirty="0"/>
              <a:t>Beacon</a:t>
            </a:r>
            <a:r>
              <a:rPr lang="zh-CN" altLang="en-US" sz="2200" dirty="0"/>
              <a:t>，等其他站来加入</a:t>
            </a:r>
          </a:p>
          <a:p>
            <a:pPr marL="814388" lvl="1" indent="-357188">
              <a:lnSpc>
                <a:spcPts val="3594"/>
              </a:lnSpc>
              <a:spcBef>
                <a:spcPts val="599"/>
              </a:spcBef>
            </a:pPr>
            <a:r>
              <a:rPr lang="en-US" altLang="zh-CN" sz="2200" dirty="0"/>
              <a:t>IBSS</a:t>
            </a:r>
            <a:r>
              <a:rPr lang="zh-CN" altLang="en-US" sz="2200" dirty="0"/>
              <a:t>中的所有站点参与</a:t>
            </a:r>
            <a:r>
              <a:rPr lang="en-US" altLang="zh-CN" sz="2200" dirty="0"/>
              <a:t>Beacon</a:t>
            </a:r>
            <a:r>
              <a:rPr lang="zh-CN" altLang="en-US" sz="2200" dirty="0"/>
              <a:t>发送（保证健壮性），每个站点在</a:t>
            </a:r>
            <a:r>
              <a:rPr lang="en-US" altLang="zh-CN" sz="2200" dirty="0"/>
              <a:t>Beacon</a:t>
            </a:r>
            <a:r>
              <a:rPr lang="zh-CN" altLang="en-US" sz="2200" dirty="0"/>
              <a:t>窗口竞争</a:t>
            </a:r>
            <a:r>
              <a:rPr lang="en-US" altLang="zh-CN" sz="2200" dirty="0"/>
              <a:t>Beacon</a:t>
            </a:r>
            <a:r>
              <a:rPr lang="zh-CN" altLang="en-US" sz="2200" dirty="0"/>
              <a:t>的产生。对于每个站点：</a:t>
            </a:r>
          </a:p>
          <a:p>
            <a:pPr marL="1271588" lvl="2" indent="-357188">
              <a:lnSpc>
                <a:spcPts val="3594"/>
              </a:lnSpc>
              <a:spcBef>
                <a:spcPts val="599"/>
              </a:spcBef>
            </a:pPr>
            <a:r>
              <a:rPr lang="zh-CN" altLang="en-US" dirty="0"/>
              <a:t>确定一个随机数</a:t>
            </a:r>
            <a:r>
              <a:rPr lang="en-US" altLang="zh-CN" i="1" dirty="0"/>
              <a:t>k</a:t>
            </a:r>
          </a:p>
          <a:p>
            <a:pPr marL="1271588" lvl="2" indent="-357188">
              <a:lnSpc>
                <a:spcPts val="3594"/>
              </a:lnSpc>
              <a:spcBef>
                <a:spcPts val="599"/>
              </a:spcBef>
            </a:pPr>
            <a:r>
              <a:rPr lang="zh-CN" altLang="en-US" dirty="0"/>
              <a:t>等待</a:t>
            </a:r>
            <a:r>
              <a:rPr lang="en-US" altLang="zh-CN" i="1" dirty="0"/>
              <a:t>k</a:t>
            </a:r>
            <a:r>
              <a:rPr lang="zh-CN" altLang="en-US" dirty="0"/>
              <a:t>个时间槽</a:t>
            </a:r>
          </a:p>
          <a:p>
            <a:pPr marL="1271588" lvl="2" indent="-357188">
              <a:lnSpc>
                <a:spcPts val="3594"/>
              </a:lnSpc>
              <a:spcBef>
                <a:spcPts val="599"/>
              </a:spcBef>
            </a:pPr>
            <a:r>
              <a:rPr lang="zh-CN" altLang="en-US" dirty="0"/>
              <a:t>如果没有其他站点发送</a:t>
            </a:r>
            <a:r>
              <a:rPr lang="en-US" altLang="zh-CN" dirty="0"/>
              <a:t>Beacon</a:t>
            </a:r>
            <a:r>
              <a:rPr lang="zh-CN" altLang="en-US" dirty="0"/>
              <a:t>，则开始发送</a:t>
            </a:r>
            <a:r>
              <a:rPr lang="en-US" altLang="zh-CN" dirty="0"/>
              <a:t>Beacon</a:t>
            </a:r>
          </a:p>
        </p:txBody>
      </p:sp>
      <p:pic>
        <p:nvPicPr>
          <p:cNvPr id="6" name="图片 5">
            <a:extLst>
              <a:ext uri="{FF2B5EF4-FFF2-40B4-BE49-F238E27FC236}">
                <a16:creationId xmlns:a16="http://schemas.microsoft.com/office/drawing/2014/main" id="{2C1BA82F-842C-4247-8E23-49D518FDA226}"/>
              </a:ext>
            </a:extLst>
          </p:cNvPr>
          <p:cNvPicPr>
            <a:picLocks noChangeAspect="1"/>
          </p:cNvPicPr>
          <p:nvPr/>
        </p:nvPicPr>
        <p:blipFill>
          <a:blip r:embed="rId3"/>
          <a:stretch>
            <a:fillRect/>
          </a:stretch>
        </p:blipFill>
        <p:spPr>
          <a:xfrm>
            <a:off x="9195102" y="1725433"/>
            <a:ext cx="2761905" cy="2747175"/>
          </a:xfrm>
          <a:prstGeom prst="rect">
            <a:avLst/>
          </a:prstGeom>
        </p:spPr>
      </p:pic>
      <p:sp>
        <p:nvSpPr>
          <p:cNvPr id="7" name="文本框 6">
            <a:extLst>
              <a:ext uri="{FF2B5EF4-FFF2-40B4-BE49-F238E27FC236}">
                <a16:creationId xmlns:a16="http://schemas.microsoft.com/office/drawing/2014/main" id="{20DA828E-D7A9-4F0E-ABB0-8234A9A1A1FC}"/>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8" name="灯片编号占位符 3">
            <a:extLst>
              <a:ext uri="{FF2B5EF4-FFF2-40B4-BE49-F238E27FC236}">
                <a16:creationId xmlns:a16="http://schemas.microsoft.com/office/drawing/2014/main" id="{A4EF9DAE-9921-3D4D-B5B2-A0BE8561290C}"/>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177</a:t>
            </a:fld>
            <a:endParaRPr kumimoji="1" lang="zh-CN" altLang="en-US" dirty="0"/>
          </a:p>
        </p:txBody>
      </p:sp>
    </p:spTree>
    <p:extLst>
      <p:ext uri="{BB962C8B-B14F-4D97-AF65-F5344CB8AC3E}">
        <p14:creationId xmlns:p14="http://schemas.microsoft.com/office/powerpoint/2010/main" val="28001983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4900807"/>
          </a:xfrm>
        </p:spPr>
        <p:txBody>
          <a:bodyPr>
            <a:normAutofit/>
          </a:bodyPr>
          <a:lstStyle/>
          <a:p>
            <a:pPr marL="357188" indent="-357188">
              <a:lnSpc>
                <a:spcPts val="3200"/>
              </a:lnSpc>
            </a:pPr>
            <a:r>
              <a:rPr lang="zh-CN" altLang="en-US" dirty="0"/>
              <a:t>站点漫游</a:t>
            </a:r>
            <a:endParaRPr lang="en-US" altLang="zh-CN" dirty="0"/>
          </a:p>
          <a:p>
            <a:pPr lvl="1" indent="-328613">
              <a:lnSpc>
                <a:spcPts val="3200"/>
              </a:lnSpc>
            </a:pPr>
            <a:r>
              <a:rPr lang="zh-CN" altLang="en-US" dirty="0"/>
              <a:t>当前的</a:t>
            </a:r>
            <a:r>
              <a:rPr lang="en-US" altLang="zh-CN" dirty="0"/>
              <a:t>AP</a:t>
            </a:r>
            <a:r>
              <a:rPr lang="zh-CN" altLang="en-US" dirty="0"/>
              <a:t>的通道质量下降时，站点漫游到不同的</a:t>
            </a:r>
            <a:r>
              <a:rPr lang="en-US" altLang="zh-CN" dirty="0"/>
              <a:t>AP</a:t>
            </a:r>
          </a:p>
          <a:p>
            <a:pPr lvl="1" indent="-328613">
              <a:lnSpc>
                <a:spcPts val="3200"/>
              </a:lnSpc>
            </a:pPr>
            <a:r>
              <a:rPr lang="zh-CN" altLang="en-US" dirty="0"/>
              <a:t>通过扫描功能发现通道质量更好的</a:t>
            </a:r>
            <a:r>
              <a:rPr lang="en-US" altLang="zh-CN" dirty="0"/>
              <a:t>AP</a:t>
            </a:r>
          </a:p>
          <a:p>
            <a:pPr lvl="2" indent="-328613">
              <a:lnSpc>
                <a:spcPts val="3200"/>
              </a:lnSpc>
            </a:pPr>
            <a:r>
              <a:rPr lang="zh-CN" altLang="en-US" dirty="0"/>
              <a:t>被动扫描</a:t>
            </a:r>
          </a:p>
          <a:p>
            <a:pPr lvl="2" indent="-328613">
              <a:lnSpc>
                <a:spcPts val="3200"/>
              </a:lnSpc>
            </a:pPr>
            <a:r>
              <a:rPr lang="zh-CN" altLang="en-US" dirty="0"/>
              <a:t>主动扫描</a:t>
            </a:r>
          </a:p>
          <a:p>
            <a:pPr lvl="1" indent="-328613">
              <a:lnSpc>
                <a:spcPts val="3200"/>
              </a:lnSpc>
            </a:pPr>
            <a:r>
              <a:rPr lang="zh-CN" altLang="en-US" dirty="0"/>
              <a:t>站点向新的</a:t>
            </a:r>
            <a:r>
              <a:rPr lang="en-US" altLang="zh-CN" dirty="0"/>
              <a:t>AP</a:t>
            </a:r>
            <a:r>
              <a:rPr lang="zh-CN" altLang="en-US" dirty="0"/>
              <a:t>发送</a:t>
            </a:r>
            <a:r>
              <a:rPr lang="zh-CN" altLang="en-US" dirty="0">
                <a:solidFill>
                  <a:srgbClr val="C00000"/>
                </a:solidFill>
              </a:rPr>
              <a:t>重关联请求（</a:t>
            </a:r>
            <a:r>
              <a:rPr lang="en-US" altLang="zh-CN" dirty="0">
                <a:solidFill>
                  <a:srgbClr val="C00000"/>
                </a:solidFill>
              </a:rPr>
              <a:t>Reassociation Request</a:t>
            </a:r>
            <a:r>
              <a:rPr lang="zh-CN" altLang="en-US" dirty="0">
                <a:solidFill>
                  <a:srgbClr val="C00000"/>
                </a:solidFill>
              </a:rPr>
              <a:t>）  </a:t>
            </a:r>
          </a:p>
          <a:p>
            <a:pPr lvl="1" indent="-328613">
              <a:lnSpc>
                <a:spcPts val="3200"/>
              </a:lnSpc>
            </a:pPr>
            <a:r>
              <a:rPr lang="zh-CN" altLang="en-US" dirty="0"/>
              <a:t>如果</a:t>
            </a:r>
            <a:r>
              <a:rPr lang="en-US" altLang="zh-CN" dirty="0"/>
              <a:t>AP</a:t>
            </a:r>
            <a:r>
              <a:rPr lang="zh-CN" altLang="en-US" dirty="0"/>
              <a:t>接受重关联请求</a:t>
            </a:r>
          </a:p>
          <a:p>
            <a:pPr lvl="2" indent="-328613">
              <a:lnSpc>
                <a:spcPts val="3200"/>
              </a:lnSpc>
            </a:pPr>
            <a:r>
              <a:rPr lang="en-US" altLang="zh-CN" dirty="0"/>
              <a:t>AP </a:t>
            </a:r>
            <a:r>
              <a:rPr lang="zh-CN" altLang="en-US" dirty="0"/>
              <a:t>向站点返回</a:t>
            </a:r>
            <a:r>
              <a:rPr lang="zh-CN" altLang="en-US" dirty="0">
                <a:solidFill>
                  <a:srgbClr val="C00000"/>
                </a:solidFill>
              </a:rPr>
              <a:t>重关联响应（</a:t>
            </a:r>
            <a:r>
              <a:rPr lang="en-US" altLang="zh-CN" dirty="0">
                <a:solidFill>
                  <a:srgbClr val="C00000"/>
                </a:solidFill>
              </a:rPr>
              <a:t>Reassociation Response</a:t>
            </a:r>
            <a:r>
              <a:rPr lang="zh-CN" altLang="en-US" dirty="0">
                <a:solidFill>
                  <a:srgbClr val="C00000"/>
                </a:solidFill>
              </a:rPr>
              <a:t>）</a:t>
            </a:r>
            <a:endParaRPr lang="en-US" altLang="zh-CN" dirty="0"/>
          </a:p>
          <a:p>
            <a:pPr lvl="2" indent="-328613">
              <a:lnSpc>
                <a:spcPts val="3200"/>
              </a:lnSpc>
            </a:pPr>
            <a:r>
              <a:rPr lang="zh-CN" altLang="en-US" dirty="0"/>
              <a:t>如果重关联成功，则站点漫游到新的</a:t>
            </a:r>
            <a:r>
              <a:rPr lang="en-US" altLang="zh-CN" dirty="0"/>
              <a:t>AP</a:t>
            </a:r>
            <a:endParaRPr lang="zh-CN" altLang="en-US" dirty="0"/>
          </a:p>
          <a:p>
            <a:pPr lvl="2" indent="-328613">
              <a:lnSpc>
                <a:spcPts val="3200"/>
              </a:lnSpc>
            </a:pPr>
            <a:r>
              <a:rPr lang="zh-CN" altLang="en-US" dirty="0"/>
              <a:t>新的</a:t>
            </a:r>
            <a:r>
              <a:rPr lang="en-US" altLang="zh-CN" dirty="0"/>
              <a:t>AP</a:t>
            </a:r>
            <a:r>
              <a:rPr lang="zh-CN" altLang="en-US" dirty="0"/>
              <a:t>通过分布系统通知之前的</a:t>
            </a:r>
            <a:r>
              <a:rPr lang="en-US" altLang="zh-CN" dirty="0"/>
              <a:t>AP</a:t>
            </a:r>
            <a:endParaRPr lang="en-US" altLang="zh-CN" sz="1996" dirty="0"/>
          </a:p>
        </p:txBody>
      </p:sp>
      <p:sp>
        <p:nvSpPr>
          <p:cNvPr id="6" name="文本框 5">
            <a:extLst>
              <a:ext uri="{FF2B5EF4-FFF2-40B4-BE49-F238E27FC236}">
                <a16:creationId xmlns:a16="http://schemas.microsoft.com/office/drawing/2014/main" id="{F1BD6DC0-C30A-4718-A4FB-4E6122E0DA1B}"/>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7" name="灯片编号占位符 3">
            <a:extLst>
              <a:ext uri="{FF2B5EF4-FFF2-40B4-BE49-F238E27FC236}">
                <a16:creationId xmlns:a16="http://schemas.microsoft.com/office/drawing/2014/main" id="{D899D66B-D7E2-B341-868B-930260A52BDB}"/>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178</a:t>
            </a:fld>
            <a:endParaRPr kumimoji="1" lang="zh-CN" altLang="en-US" dirty="0"/>
          </a:p>
        </p:txBody>
      </p:sp>
    </p:spTree>
    <p:extLst>
      <p:ext uri="{BB962C8B-B14F-4D97-AF65-F5344CB8AC3E}">
        <p14:creationId xmlns:p14="http://schemas.microsoft.com/office/powerpoint/2010/main" val="7988428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689934" cy="519639"/>
          </a:xfrm>
        </p:spPr>
        <p:txBody>
          <a:bodyPr>
            <a:normAutofit/>
          </a:bodyPr>
          <a:lstStyle/>
          <a:p>
            <a:pPr marL="357188" indent="-357188">
              <a:lnSpc>
                <a:spcPts val="3200"/>
              </a:lnSpc>
            </a:pPr>
            <a:r>
              <a:rPr lang="zh-CN" altLang="en-US" dirty="0"/>
              <a:t>站点漫游示例</a:t>
            </a:r>
            <a:endParaRPr lang="en-US" altLang="zh-CN" dirty="0"/>
          </a:p>
          <a:p>
            <a:pPr marL="357187" lvl="1" indent="0">
              <a:lnSpc>
                <a:spcPts val="3200"/>
              </a:lnSpc>
              <a:buNone/>
            </a:pPr>
            <a:endParaRPr lang="en-US" altLang="zh-CN" sz="1996" dirty="0"/>
          </a:p>
        </p:txBody>
      </p:sp>
      <p:pic>
        <p:nvPicPr>
          <p:cNvPr id="4" name="图片 3">
            <a:extLst>
              <a:ext uri="{FF2B5EF4-FFF2-40B4-BE49-F238E27FC236}">
                <a16:creationId xmlns:a16="http://schemas.microsoft.com/office/drawing/2014/main" id="{142F4BD6-D077-4613-9DFB-2D272227F2D3}"/>
              </a:ext>
            </a:extLst>
          </p:cNvPr>
          <p:cNvPicPr>
            <a:picLocks noChangeAspect="1"/>
          </p:cNvPicPr>
          <p:nvPr/>
        </p:nvPicPr>
        <p:blipFill>
          <a:blip r:embed="rId3"/>
          <a:stretch>
            <a:fillRect/>
          </a:stretch>
        </p:blipFill>
        <p:spPr>
          <a:xfrm>
            <a:off x="1713537" y="2051658"/>
            <a:ext cx="7142920" cy="3760745"/>
          </a:xfrm>
          <a:prstGeom prst="rect">
            <a:avLst/>
          </a:prstGeom>
        </p:spPr>
      </p:pic>
      <p:pic>
        <p:nvPicPr>
          <p:cNvPr id="6" name="图片 5">
            <a:extLst>
              <a:ext uri="{FF2B5EF4-FFF2-40B4-BE49-F238E27FC236}">
                <a16:creationId xmlns:a16="http://schemas.microsoft.com/office/drawing/2014/main" id="{E5A59708-D46A-4305-9CCD-C7483D7CE64F}"/>
              </a:ext>
            </a:extLst>
          </p:cNvPr>
          <p:cNvPicPr>
            <a:picLocks noChangeAspect="1"/>
          </p:cNvPicPr>
          <p:nvPr/>
        </p:nvPicPr>
        <p:blipFill>
          <a:blip r:embed="rId4"/>
          <a:stretch>
            <a:fillRect/>
          </a:stretch>
        </p:blipFill>
        <p:spPr>
          <a:xfrm>
            <a:off x="2076382" y="4584740"/>
            <a:ext cx="726450" cy="649077"/>
          </a:xfrm>
          <a:prstGeom prst="rect">
            <a:avLst/>
          </a:prstGeom>
        </p:spPr>
      </p:pic>
      <p:pic>
        <p:nvPicPr>
          <p:cNvPr id="65" name="图片 64">
            <a:extLst>
              <a:ext uri="{FF2B5EF4-FFF2-40B4-BE49-F238E27FC236}">
                <a16:creationId xmlns:a16="http://schemas.microsoft.com/office/drawing/2014/main" id="{B52F011B-399C-4517-A41C-62474DA00D98}"/>
              </a:ext>
            </a:extLst>
          </p:cNvPr>
          <p:cNvPicPr>
            <a:picLocks noChangeAspect="1"/>
          </p:cNvPicPr>
          <p:nvPr/>
        </p:nvPicPr>
        <p:blipFill>
          <a:blip r:embed="rId5"/>
          <a:stretch>
            <a:fillRect/>
          </a:stretch>
        </p:blipFill>
        <p:spPr>
          <a:xfrm>
            <a:off x="3470313" y="2703444"/>
            <a:ext cx="3614297" cy="844846"/>
          </a:xfrm>
          <a:prstGeom prst="rect">
            <a:avLst/>
          </a:prstGeom>
        </p:spPr>
      </p:pic>
      <p:sp>
        <p:nvSpPr>
          <p:cNvPr id="15" name="文本框 14">
            <a:extLst>
              <a:ext uri="{FF2B5EF4-FFF2-40B4-BE49-F238E27FC236}">
                <a16:creationId xmlns:a16="http://schemas.microsoft.com/office/drawing/2014/main" id="{A7CB2D60-55E0-4D69-BD12-ADA121A3BEB7}"/>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grpSp>
        <p:nvGrpSpPr>
          <p:cNvPr id="9" name="组合 8">
            <a:extLst>
              <a:ext uri="{FF2B5EF4-FFF2-40B4-BE49-F238E27FC236}">
                <a16:creationId xmlns:a16="http://schemas.microsoft.com/office/drawing/2014/main" id="{BF8F7464-ED42-4EB8-9F1C-94F644F211B3}"/>
              </a:ext>
            </a:extLst>
          </p:cNvPr>
          <p:cNvGrpSpPr/>
          <p:nvPr/>
        </p:nvGrpSpPr>
        <p:grpSpPr>
          <a:xfrm>
            <a:off x="2544415" y="3856383"/>
            <a:ext cx="630339" cy="775252"/>
            <a:chOff x="3132814" y="3856383"/>
            <a:chExt cx="630339" cy="775252"/>
          </a:xfrm>
        </p:grpSpPr>
        <p:cxnSp>
          <p:nvCxnSpPr>
            <p:cNvPr id="13" name="直接箭头连接符 12">
              <a:extLst>
                <a:ext uri="{FF2B5EF4-FFF2-40B4-BE49-F238E27FC236}">
                  <a16:creationId xmlns:a16="http://schemas.microsoft.com/office/drawing/2014/main" id="{5D738E91-02D0-4DF3-9F18-E2B9876DAD75}"/>
                </a:ext>
              </a:extLst>
            </p:cNvPr>
            <p:cNvCxnSpPr>
              <a:cxnSpLocks/>
            </p:cNvCxnSpPr>
            <p:nvPr/>
          </p:nvCxnSpPr>
          <p:spPr>
            <a:xfrm flipV="1">
              <a:off x="3132814" y="3856383"/>
              <a:ext cx="630339" cy="77525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B97E134-7571-4463-8837-9C09AA4CC45E}"/>
                </a:ext>
              </a:extLst>
            </p:cNvPr>
            <p:cNvSpPr txBox="1"/>
            <p:nvPr/>
          </p:nvSpPr>
          <p:spPr>
            <a:xfrm>
              <a:off x="3132814" y="4010054"/>
              <a:ext cx="447807" cy="338554"/>
            </a:xfrm>
            <a:prstGeom prst="rect">
              <a:avLst/>
            </a:prstGeom>
            <a:noFill/>
          </p:spPr>
          <p:txBody>
            <a:bodyPr wrap="square" rtlCol="0">
              <a:spAutoFit/>
            </a:bodyPr>
            <a:lstStyle/>
            <a:p>
              <a:r>
                <a:rPr lang="en-US" altLang="zh-CN" sz="1600" dirty="0"/>
                <a:t>(1)</a:t>
              </a:r>
              <a:endParaRPr lang="zh-CN" altLang="en-US" sz="1600" dirty="0"/>
            </a:p>
          </p:txBody>
        </p:sp>
      </p:grpSp>
      <p:grpSp>
        <p:nvGrpSpPr>
          <p:cNvPr id="10" name="组合 9">
            <a:extLst>
              <a:ext uri="{FF2B5EF4-FFF2-40B4-BE49-F238E27FC236}">
                <a16:creationId xmlns:a16="http://schemas.microsoft.com/office/drawing/2014/main" id="{4F61DFC1-9C23-4545-8FD5-31365CB38533}"/>
              </a:ext>
            </a:extLst>
          </p:cNvPr>
          <p:cNvGrpSpPr/>
          <p:nvPr/>
        </p:nvGrpSpPr>
        <p:grpSpPr>
          <a:xfrm>
            <a:off x="2615977" y="3904092"/>
            <a:ext cx="712879" cy="807056"/>
            <a:chOff x="3204376" y="3904092"/>
            <a:chExt cx="712879" cy="807056"/>
          </a:xfrm>
        </p:grpSpPr>
        <p:cxnSp>
          <p:nvCxnSpPr>
            <p:cNvPr id="8" name="直接箭头连接符 7">
              <a:extLst>
                <a:ext uri="{FF2B5EF4-FFF2-40B4-BE49-F238E27FC236}">
                  <a16:creationId xmlns:a16="http://schemas.microsoft.com/office/drawing/2014/main" id="{8D3953BF-7EDB-4A91-9591-624F253AB41F}"/>
                </a:ext>
              </a:extLst>
            </p:cNvPr>
            <p:cNvCxnSpPr>
              <a:cxnSpLocks/>
            </p:cNvCxnSpPr>
            <p:nvPr/>
          </p:nvCxnSpPr>
          <p:spPr>
            <a:xfrm flipH="1">
              <a:off x="3204376" y="3904092"/>
              <a:ext cx="634662" cy="807056"/>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6966B77-332B-4353-85BF-FE5EBF0A9718}"/>
                </a:ext>
              </a:extLst>
            </p:cNvPr>
            <p:cNvSpPr txBox="1"/>
            <p:nvPr/>
          </p:nvSpPr>
          <p:spPr>
            <a:xfrm>
              <a:off x="3469448" y="4177898"/>
              <a:ext cx="447807" cy="338554"/>
            </a:xfrm>
            <a:prstGeom prst="rect">
              <a:avLst/>
            </a:prstGeom>
            <a:noFill/>
          </p:spPr>
          <p:txBody>
            <a:bodyPr wrap="square" rtlCol="0">
              <a:spAutoFit/>
            </a:bodyPr>
            <a:lstStyle/>
            <a:p>
              <a:r>
                <a:rPr lang="en-US" altLang="zh-CN" sz="1600" dirty="0"/>
                <a:t>(2)</a:t>
              </a:r>
              <a:endParaRPr lang="zh-CN" altLang="en-US" sz="1600" dirty="0"/>
            </a:p>
          </p:txBody>
        </p:sp>
      </p:grpSp>
      <p:grpSp>
        <p:nvGrpSpPr>
          <p:cNvPr id="36" name="组合 35">
            <a:extLst>
              <a:ext uri="{FF2B5EF4-FFF2-40B4-BE49-F238E27FC236}">
                <a16:creationId xmlns:a16="http://schemas.microsoft.com/office/drawing/2014/main" id="{D874D68E-B6A2-4771-BCEB-BE03C7267666}"/>
              </a:ext>
            </a:extLst>
          </p:cNvPr>
          <p:cNvGrpSpPr/>
          <p:nvPr/>
        </p:nvGrpSpPr>
        <p:grpSpPr>
          <a:xfrm>
            <a:off x="7068734" y="3945856"/>
            <a:ext cx="491991" cy="803082"/>
            <a:chOff x="7657133" y="3945856"/>
            <a:chExt cx="491991" cy="803082"/>
          </a:xfrm>
        </p:grpSpPr>
        <p:cxnSp>
          <p:nvCxnSpPr>
            <p:cNvPr id="29" name="直接箭头连接符 28">
              <a:extLst>
                <a:ext uri="{FF2B5EF4-FFF2-40B4-BE49-F238E27FC236}">
                  <a16:creationId xmlns:a16="http://schemas.microsoft.com/office/drawing/2014/main" id="{19CCA94C-1857-4855-90BD-EDF8FD070628}"/>
                </a:ext>
              </a:extLst>
            </p:cNvPr>
            <p:cNvCxnSpPr>
              <a:cxnSpLocks/>
            </p:cNvCxnSpPr>
            <p:nvPr/>
          </p:nvCxnSpPr>
          <p:spPr>
            <a:xfrm flipH="1">
              <a:off x="7657133" y="3945856"/>
              <a:ext cx="226612" cy="80308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A60E88-236D-41A5-9876-24AFBA88B8F7}"/>
                </a:ext>
              </a:extLst>
            </p:cNvPr>
            <p:cNvSpPr txBox="1"/>
            <p:nvPr/>
          </p:nvSpPr>
          <p:spPr>
            <a:xfrm>
              <a:off x="7701317" y="4188324"/>
              <a:ext cx="447807" cy="338554"/>
            </a:xfrm>
            <a:prstGeom prst="rect">
              <a:avLst/>
            </a:prstGeom>
            <a:noFill/>
          </p:spPr>
          <p:txBody>
            <a:bodyPr wrap="square" rtlCol="0">
              <a:spAutoFit/>
            </a:bodyPr>
            <a:lstStyle/>
            <a:p>
              <a:r>
                <a:rPr lang="en-US" altLang="zh-CN" sz="1600" dirty="0"/>
                <a:t>(6)</a:t>
              </a:r>
              <a:endParaRPr lang="zh-CN" altLang="en-US" sz="1600" dirty="0"/>
            </a:p>
          </p:txBody>
        </p:sp>
      </p:grpSp>
      <p:grpSp>
        <p:nvGrpSpPr>
          <p:cNvPr id="12" name="组合 11">
            <a:extLst>
              <a:ext uri="{FF2B5EF4-FFF2-40B4-BE49-F238E27FC236}">
                <a16:creationId xmlns:a16="http://schemas.microsoft.com/office/drawing/2014/main" id="{CEEC5E4E-B57F-4628-ACD4-044DC308B062}"/>
              </a:ext>
            </a:extLst>
          </p:cNvPr>
          <p:cNvGrpSpPr/>
          <p:nvPr/>
        </p:nvGrpSpPr>
        <p:grpSpPr>
          <a:xfrm>
            <a:off x="3645672" y="3804699"/>
            <a:ext cx="3212326" cy="906449"/>
            <a:chOff x="4234071" y="3804699"/>
            <a:chExt cx="3212326" cy="906449"/>
          </a:xfrm>
        </p:grpSpPr>
        <p:cxnSp>
          <p:nvCxnSpPr>
            <p:cNvPr id="19" name="直接箭头连接符 18">
              <a:extLst>
                <a:ext uri="{FF2B5EF4-FFF2-40B4-BE49-F238E27FC236}">
                  <a16:creationId xmlns:a16="http://schemas.microsoft.com/office/drawing/2014/main" id="{88A30A49-28A4-4FF0-BB35-168FF9BCE555}"/>
                </a:ext>
              </a:extLst>
            </p:cNvPr>
            <p:cNvCxnSpPr>
              <a:cxnSpLocks/>
            </p:cNvCxnSpPr>
            <p:nvPr/>
          </p:nvCxnSpPr>
          <p:spPr>
            <a:xfrm flipV="1">
              <a:off x="5919746" y="3804699"/>
              <a:ext cx="1526651" cy="906449"/>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73394B13-EFF0-4B08-A276-32FBE0B73381}"/>
                </a:ext>
              </a:extLst>
            </p:cNvPr>
            <p:cNvGrpSpPr/>
            <p:nvPr/>
          </p:nvGrpSpPr>
          <p:grpSpPr>
            <a:xfrm>
              <a:off x="4234071" y="3804699"/>
              <a:ext cx="1526651" cy="906449"/>
              <a:chOff x="4234071" y="3804699"/>
              <a:chExt cx="1526651" cy="906449"/>
            </a:xfrm>
          </p:grpSpPr>
          <p:cxnSp>
            <p:nvCxnSpPr>
              <p:cNvPr id="16" name="直接箭头连接符 15">
                <a:extLst>
                  <a:ext uri="{FF2B5EF4-FFF2-40B4-BE49-F238E27FC236}">
                    <a16:creationId xmlns:a16="http://schemas.microsoft.com/office/drawing/2014/main" id="{F26B9800-4566-435F-9280-FDB482A65C37}"/>
                  </a:ext>
                </a:extLst>
              </p:cNvPr>
              <p:cNvCxnSpPr>
                <a:cxnSpLocks/>
              </p:cNvCxnSpPr>
              <p:nvPr/>
            </p:nvCxnSpPr>
            <p:spPr>
              <a:xfrm flipH="1" flipV="1">
                <a:off x="4234071" y="3804699"/>
                <a:ext cx="1526651" cy="906449"/>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FF6B3C6-E531-4F3D-A5B4-9D813FB65B1F}"/>
                  </a:ext>
                </a:extLst>
              </p:cNvPr>
              <p:cNvSpPr txBox="1"/>
              <p:nvPr/>
            </p:nvSpPr>
            <p:spPr>
              <a:xfrm>
                <a:off x="4936694" y="3960826"/>
                <a:ext cx="447807" cy="338554"/>
              </a:xfrm>
              <a:prstGeom prst="rect">
                <a:avLst/>
              </a:prstGeom>
              <a:noFill/>
            </p:spPr>
            <p:txBody>
              <a:bodyPr wrap="square" rtlCol="0">
                <a:spAutoFit/>
              </a:bodyPr>
              <a:lstStyle/>
              <a:p>
                <a:r>
                  <a:rPr lang="en-US" altLang="zh-CN" sz="1600" dirty="0"/>
                  <a:t>(3)</a:t>
                </a:r>
                <a:endParaRPr lang="zh-CN" altLang="en-US" sz="1600" dirty="0"/>
              </a:p>
            </p:txBody>
          </p:sp>
        </p:grpSp>
        <p:sp>
          <p:nvSpPr>
            <p:cNvPr id="23" name="文本框 22">
              <a:extLst>
                <a:ext uri="{FF2B5EF4-FFF2-40B4-BE49-F238E27FC236}">
                  <a16:creationId xmlns:a16="http://schemas.microsoft.com/office/drawing/2014/main" id="{628BA43F-3009-4374-9873-36B76FF8874E}"/>
                </a:ext>
              </a:extLst>
            </p:cNvPr>
            <p:cNvSpPr txBox="1"/>
            <p:nvPr/>
          </p:nvSpPr>
          <p:spPr>
            <a:xfrm>
              <a:off x="6367367" y="3960826"/>
              <a:ext cx="447807" cy="338554"/>
            </a:xfrm>
            <a:prstGeom prst="rect">
              <a:avLst/>
            </a:prstGeom>
            <a:noFill/>
          </p:spPr>
          <p:txBody>
            <a:bodyPr wrap="square" rtlCol="0">
              <a:spAutoFit/>
            </a:bodyPr>
            <a:lstStyle/>
            <a:p>
              <a:r>
                <a:rPr lang="en-US" altLang="zh-CN" sz="1600" dirty="0"/>
                <a:t>(3)</a:t>
              </a:r>
              <a:endParaRPr lang="zh-CN" altLang="en-US" sz="1600" dirty="0"/>
            </a:p>
          </p:txBody>
        </p:sp>
      </p:grpSp>
      <p:grpSp>
        <p:nvGrpSpPr>
          <p:cNvPr id="18" name="组合 17">
            <a:extLst>
              <a:ext uri="{FF2B5EF4-FFF2-40B4-BE49-F238E27FC236}">
                <a16:creationId xmlns:a16="http://schemas.microsoft.com/office/drawing/2014/main" id="{8CE3E7F4-1856-4F4A-976C-C88F2F401B84}"/>
              </a:ext>
            </a:extLst>
          </p:cNvPr>
          <p:cNvGrpSpPr/>
          <p:nvPr/>
        </p:nvGrpSpPr>
        <p:grpSpPr>
          <a:xfrm>
            <a:off x="5971427" y="3872284"/>
            <a:ext cx="1045595" cy="844846"/>
            <a:chOff x="6559826" y="3904092"/>
            <a:chExt cx="1045595" cy="844846"/>
          </a:xfrm>
        </p:grpSpPr>
        <p:cxnSp>
          <p:nvCxnSpPr>
            <p:cNvPr id="22" name="直接箭头连接符 21">
              <a:extLst>
                <a:ext uri="{FF2B5EF4-FFF2-40B4-BE49-F238E27FC236}">
                  <a16:creationId xmlns:a16="http://schemas.microsoft.com/office/drawing/2014/main" id="{30493706-AC2D-405E-8A26-36CD27C4A107}"/>
                </a:ext>
              </a:extLst>
            </p:cNvPr>
            <p:cNvCxnSpPr>
              <a:cxnSpLocks/>
            </p:cNvCxnSpPr>
            <p:nvPr/>
          </p:nvCxnSpPr>
          <p:spPr>
            <a:xfrm flipH="1">
              <a:off x="6559826" y="3904092"/>
              <a:ext cx="1045595" cy="844846"/>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15E071C-30BD-469E-BFC0-5F5698044A7F}"/>
                </a:ext>
              </a:extLst>
            </p:cNvPr>
            <p:cNvSpPr txBox="1"/>
            <p:nvPr/>
          </p:nvSpPr>
          <p:spPr>
            <a:xfrm>
              <a:off x="7034342" y="4219842"/>
              <a:ext cx="447807" cy="338554"/>
            </a:xfrm>
            <a:prstGeom prst="rect">
              <a:avLst/>
            </a:prstGeom>
            <a:noFill/>
          </p:spPr>
          <p:txBody>
            <a:bodyPr wrap="square" rtlCol="0">
              <a:spAutoFit/>
            </a:bodyPr>
            <a:lstStyle/>
            <a:p>
              <a:r>
                <a:rPr lang="en-US" altLang="zh-CN" sz="1600" dirty="0"/>
                <a:t>(4)</a:t>
              </a:r>
              <a:endParaRPr lang="zh-CN" altLang="en-US" sz="1600" dirty="0"/>
            </a:p>
          </p:txBody>
        </p:sp>
      </p:grpSp>
      <p:grpSp>
        <p:nvGrpSpPr>
          <p:cNvPr id="35" name="组合 34">
            <a:extLst>
              <a:ext uri="{FF2B5EF4-FFF2-40B4-BE49-F238E27FC236}">
                <a16:creationId xmlns:a16="http://schemas.microsoft.com/office/drawing/2014/main" id="{65F98C87-ECE8-484C-BAA2-0008C0CAE41D}"/>
              </a:ext>
            </a:extLst>
          </p:cNvPr>
          <p:cNvGrpSpPr/>
          <p:nvPr/>
        </p:nvGrpSpPr>
        <p:grpSpPr>
          <a:xfrm>
            <a:off x="6726282" y="3904093"/>
            <a:ext cx="447807" cy="803082"/>
            <a:chOff x="7314681" y="3904093"/>
            <a:chExt cx="447807" cy="803082"/>
          </a:xfrm>
        </p:grpSpPr>
        <p:cxnSp>
          <p:nvCxnSpPr>
            <p:cNvPr id="26" name="直接箭头连接符 25">
              <a:extLst>
                <a:ext uri="{FF2B5EF4-FFF2-40B4-BE49-F238E27FC236}">
                  <a16:creationId xmlns:a16="http://schemas.microsoft.com/office/drawing/2014/main" id="{4BC8D78D-FBC6-4C13-A53C-CEF26532FAC0}"/>
                </a:ext>
              </a:extLst>
            </p:cNvPr>
            <p:cNvCxnSpPr>
              <a:cxnSpLocks/>
            </p:cNvCxnSpPr>
            <p:nvPr/>
          </p:nvCxnSpPr>
          <p:spPr>
            <a:xfrm flipV="1">
              <a:off x="7533861" y="3904093"/>
              <a:ext cx="226612" cy="80308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CA6AA242-D741-4C3A-8B60-B791FAD02779}"/>
                </a:ext>
              </a:extLst>
            </p:cNvPr>
            <p:cNvSpPr txBox="1"/>
            <p:nvPr/>
          </p:nvSpPr>
          <p:spPr>
            <a:xfrm>
              <a:off x="7314681" y="4067090"/>
              <a:ext cx="447807" cy="338554"/>
            </a:xfrm>
            <a:prstGeom prst="rect">
              <a:avLst/>
            </a:prstGeom>
            <a:noFill/>
          </p:spPr>
          <p:txBody>
            <a:bodyPr wrap="square" rtlCol="0">
              <a:spAutoFit/>
            </a:bodyPr>
            <a:lstStyle/>
            <a:p>
              <a:r>
                <a:rPr lang="en-US" altLang="zh-CN" sz="1600" dirty="0"/>
                <a:t>(5)</a:t>
              </a:r>
              <a:endParaRPr lang="zh-CN" altLang="en-US" sz="1600" dirty="0"/>
            </a:p>
          </p:txBody>
        </p:sp>
      </p:grpSp>
      <p:sp>
        <p:nvSpPr>
          <p:cNvPr id="38" name="矩形 37">
            <a:extLst>
              <a:ext uri="{FF2B5EF4-FFF2-40B4-BE49-F238E27FC236}">
                <a16:creationId xmlns:a16="http://schemas.microsoft.com/office/drawing/2014/main" id="{73F5039E-E13A-4209-80A4-47608690AA7B}"/>
              </a:ext>
            </a:extLst>
          </p:cNvPr>
          <p:cNvSpPr/>
          <p:nvPr/>
        </p:nvSpPr>
        <p:spPr>
          <a:xfrm>
            <a:off x="9486586" y="2377405"/>
            <a:ext cx="2116615" cy="2139047"/>
          </a:xfrm>
          <a:prstGeom prst="rect">
            <a:avLst/>
          </a:prstGeom>
          <a:solidFill>
            <a:schemeClr val="bg1"/>
          </a:solidFill>
          <a:ln>
            <a:solidFill>
              <a:schemeClr val="accent1"/>
            </a:solidFill>
          </a:ln>
        </p:spPr>
        <p:txBody>
          <a:bodyPr wrap="square">
            <a:spAutoFit/>
          </a:bodyPr>
          <a:lstStyle/>
          <a:p>
            <a:pPr marL="544513" lvl="2" indent="-457200">
              <a:spcBef>
                <a:spcPts val="600"/>
              </a:spcBef>
              <a:buAutoNum type="arabicParenBoth"/>
            </a:pPr>
            <a:r>
              <a:rPr lang="zh-CN" altLang="en-US" dirty="0">
                <a:solidFill>
                  <a:srgbClr val="7030A0"/>
                </a:solidFill>
                <a:latin typeface="微软雅黑" panose="020B0503020204020204" pitchFamily="34" charset="-122"/>
                <a:ea typeface="微软雅黑" panose="020B0503020204020204" pitchFamily="34" charset="-122"/>
              </a:rPr>
              <a:t>关联请求</a:t>
            </a:r>
            <a:endParaRPr lang="en-US" altLang="zh-CN" dirty="0">
              <a:solidFill>
                <a:srgbClr val="7030A0"/>
              </a:solidFill>
              <a:latin typeface="微软雅黑" panose="020B0503020204020204" pitchFamily="34" charset="-122"/>
              <a:ea typeface="微软雅黑" panose="020B0503020204020204" pitchFamily="34" charset="-122"/>
            </a:endParaRPr>
          </a:p>
          <a:p>
            <a:pPr marL="544513" lvl="2" indent="-457200">
              <a:spcBef>
                <a:spcPts val="600"/>
              </a:spcBef>
              <a:buAutoNum type="arabicParenBoth"/>
            </a:pPr>
            <a:r>
              <a:rPr lang="zh-CN" altLang="en-US" dirty="0">
                <a:solidFill>
                  <a:srgbClr val="7030A0"/>
                </a:solidFill>
                <a:latin typeface="微软雅黑" panose="020B0503020204020204" pitchFamily="34" charset="-122"/>
                <a:ea typeface="微软雅黑" panose="020B0503020204020204" pitchFamily="34" charset="-122"/>
              </a:rPr>
              <a:t>关联响应</a:t>
            </a:r>
            <a:endParaRPr lang="en-US" altLang="zh-CN" dirty="0">
              <a:solidFill>
                <a:srgbClr val="7030A0"/>
              </a:solidFill>
              <a:latin typeface="微软雅黑" panose="020B0503020204020204" pitchFamily="34" charset="-122"/>
              <a:ea typeface="微软雅黑" panose="020B0503020204020204" pitchFamily="34" charset="-122"/>
            </a:endParaRPr>
          </a:p>
          <a:p>
            <a:pPr marL="544513" lvl="2" indent="-457200">
              <a:spcBef>
                <a:spcPts val="600"/>
              </a:spcBef>
              <a:buAutoNum type="arabicParenBoth"/>
            </a:pPr>
            <a:r>
              <a:rPr lang="zh-CN" altLang="en-US" dirty="0">
                <a:solidFill>
                  <a:srgbClr val="7030A0"/>
                </a:solidFill>
                <a:latin typeface="微软雅黑" panose="020B0503020204020204" pitchFamily="34" charset="-122"/>
                <a:ea typeface="微软雅黑" panose="020B0503020204020204" pitchFamily="34" charset="-122"/>
              </a:rPr>
              <a:t>探测请求</a:t>
            </a:r>
            <a:endParaRPr lang="en-US" altLang="zh-CN" dirty="0">
              <a:solidFill>
                <a:srgbClr val="7030A0"/>
              </a:solidFill>
              <a:latin typeface="微软雅黑" panose="020B0503020204020204" pitchFamily="34" charset="-122"/>
              <a:ea typeface="微软雅黑" panose="020B0503020204020204" pitchFamily="34" charset="-122"/>
            </a:endParaRPr>
          </a:p>
          <a:p>
            <a:pPr marL="544513" lvl="2" indent="-457200">
              <a:spcBef>
                <a:spcPts val="600"/>
              </a:spcBef>
              <a:buAutoNum type="arabicParenBoth"/>
            </a:pPr>
            <a:r>
              <a:rPr lang="zh-CN" altLang="en-US" dirty="0">
                <a:solidFill>
                  <a:srgbClr val="7030A0"/>
                </a:solidFill>
                <a:latin typeface="微软雅黑" panose="020B0503020204020204" pitchFamily="34" charset="-122"/>
                <a:ea typeface="微软雅黑" panose="020B0503020204020204" pitchFamily="34" charset="-122"/>
              </a:rPr>
              <a:t>探测响应</a:t>
            </a:r>
            <a:endParaRPr lang="en-US" altLang="zh-CN" dirty="0">
              <a:solidFill>
                <a:srgbClr val="7030A0"/>
              </a:solidFill>
              <a:latin typeface="微软雅黑" panose="020B0503020204020204" pitchFamily="34" charset="-122"/>
              <a:ea typeface="微软雅黑" panose="020B0503020204020204" pitchFamily="34" charset="-122"/>
            </a:endParaRPr>
          </a:p>
          <a:p>
            <a:pPr marL="544513" lvl="2" indent="-457200">
              <a:spcBef>
                <a:spcPts val="600"/>
              </a:spcBef>
              <a:buAutoNum type="arabicParenBoth"/>
            </a:pPr>
            <a:r>
              <a:rPr lang="zh-CN" altLang="en-US" dirty="0">
                <a:solidFill>
                  <a:srgbClr val="7030A0"/>
                </a:solidFill>
                <a:latin typeface="微软雅黑" panose="020B0503020204020204" pitchFamily="34" charset="-122"/>
                <a:ea typeface="微软雅黑" panose="020B0503020204020204" pitchFamily="34" charset="-122"/>
              </a:rPr>
              <a:t>重关联请求</a:t>
            </a:r>
            <a:endParaRPr lang="en-US" altLang="zh-CN" dirty="0">
              <a:solidFill>
                <a:srgbClr val="7030A0"/>
              </a:solidFill>
              <a:latin typeface="微软雅黑" panose="020B0503020204020204" pitchFamily="34" charset="-122"/>
              <a:ea typeface="微软雅黑" panose="020B0503020204020204" pitchFamily="34" charset="-122"/>
            </a:endParaRPr>
          </a:p>
          <a:p>
            <a:pPr marL="544513" lvl="2" indent="-457200">
              <a:spcBef>
                <a:spcPts val="600"/>
              </a:spcBef>
              <a:buAutoNum type="arabicParenBoth"/>
            </a:pPr>
            <a:r>
              <a:rPr lang="zh-CN" altLang="en-US" dirty="0">
                <a:solidFill>
                  <a:srgbClr val="7030A0"/>
                </a:solidFill>
                <a:latin typeface="微软雅黑" panose="020B0503020204020204" pitchFamily="34" charset="-122"/>
                <a:ea typeface="微软雅黑" panose="020B0503020204020204" pitchFamily="34" charset="-122"/>
              </a:rPr>
              <a:t>重关联响应</a:t>
            </a:r>
            <a:endParaRPr lang="en-US" altLang="zh-CN" dirty="0">
              <a:solidFill>
                <a:srgbClr val="7030A0"/>
              </a:solidFill>
              <a:latin typeface="微软雅黑" panose="020B0503020204020204" pitchFamily="34" charset="-122"/>
              <a:ea typeface="微软雅黑" panose="020B0503020204020204" pitchFamily="34" charset="-122"/>
            </a:endParaRPr>
          </a:p>
        </p:txBody>
      </p:sp>
      <p:sp>
        <p:nvSpPr>
          <p:cNvPr id="31" name="灯片编号占位符 3">
            <a:extLst>
              <a:ext uri="{FF2B5EF4-FFF2-40B4-BE49-F238E27FC236}">
                <a16:creationId xmlns:a16="http://schemas.microsoft.com/office/drawing/2014/main" id="{AEC0D83E-387B-9049-912A-6CCED4AD6EFB}"/>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179</a:t>
            </a:fld>
            <a:endParaRPr kumimoji="1" lang="zh-CN" altLang="en-US" dirty="0"/>
          </a:p>
        </p:txBody>
      </p:sp>
    </p:spTree>
    <p:extLst>
      <p:ext uri="{BB962C8B-B14F-4D97-AF65-F5344CB8AC3E}">
        <p14:creationId xmlns:p14="http://schemas.microsoft.com/office/powerpoint/2010/main" val="40362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2.08333E-7 -7.40741E-7 L 0.23268 -0.00278 " pathEditMode="relative" rAng="0" ptsTypes="AA">
                                      <p:cBhvr>
                                        <p:cTn id="20" dur="3000" fill="hold"/>
                                        <p:tgtEl>
                                          <p:spTgt spid="6"/>
                                        </p:tgtEl>
                                        <p:attrNameLst>
                                          <p:attrName>ppt_x</p:attrName>
                                          <p:attrName>ppt_y</p:attrName>
                                        </p:attrNameLst>
                                      </p:cBhvr>
                                      <p:rCtr x="11628" y="-139"/>
                                    </p:animMotion>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0.23268 -0.00278 L 0.28815 -0.00162 " pathEditMode="relative" rAng="0" ptsTypes="AA">
                                      <p:cBhvr>
                                        <p:cTn id="29" dur="2000" fill="hold"/>
                                        <p:tgtEl>
                                          <p:spTgt spid="6"/>
                                        </p:tgtEl>
                                        <p:attrNameLst>
                                          <p:attrName>ppt_x</p:attrName>
                                          <p:attrName>ppt_y</p:attrName>
                                        </p:attrNameLst>
                                      </p:cBhvr>
                                      <p:rCtr x="2773" y="46"/>
                                    </p:animMotion>
                                  </p:childTnLst>
                                </p:cTn>
                              </p:par>
                              <p:par>
                                <p:cTn id="30" presetID="22" presetClass="entr" presetSubtype="1" fill="hold" nodeType="withEffect">
                                  <p:stCondLst>
                                    <p:cond delay="150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nodeType="clickEffect">
                                  <p:stCondLst>
                                    <p:cond delay="0"/>
                                  </p:stCondLst>
                                  <p:childTnLst>
                                    <p:animMotion origin="layout" path="M 0.28815 -0.00162 L 0.37552 -0.00046 " pathEditMode="relative" rAng="0" ptsTypes="AA">
                                      <p:cBhvr>
                                        <p:cTn id="36" dur="2000" fill="hold"/>
                                        <p:tgtEl>
                                          <p:spTgt spid="6"/>
                                        </p:tgtEl>
                                        <p:attrNameLst>
                                          <p:attrName>ppt_x</p:attrName>
                                          <p:attrName>ppt_y</p:attrName>
                                        </p:attrNameLst>
                                      </p:cBhvr>
                                      <p:rCtr x="4362" y="46"/>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down)">
                                      <p:cBhvr>
                                        <p:cTn id="41"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up)">
                                      <p:cBhvr>
                                        <p:cTn id="46"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wipe(right)">
                                      <p:cBhvr>
                                        <p:cTn id="5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纯</a:t>
            </a:r>
            <a:r>
              <a:rPr lang="en-US" altLang="zh-CN" dirty="0"/>
              <a:t>ALOHA</a:t>
            </a:r>
            <a:r>
              <a:rPr lang="zh-CN" altLang="en-US" dirty="0"/>
              <a:t>协议工作原理：任性！</a:t>
            </a:r>
          </a:p>
        </p:txBody>
      </p:sp>
      <p:sp>
        <p:nvSpPr>
          <p:cNvPr id="3" name="内容占位符 2"/>
          <p:cNvSpPr>
            <a:spLocks noGrp="1"/>
          </p:cNvSpPr>
          <p:nvPr>
            <p:ph idx="1"/>
          </p:nvPr>
        </p:nvSpPr>
        <p:spPr/>
        <p:txBody>
          <a:bodyPr/>
          <a:lstStyle/>
          <a:p>
            <a:pPr>
              <a:lnSpc>
                <a:spcPct val="150000"/>
              </a:lnSpc>
            </a:pPr>
            <a:r>
              <a:rPr lang="zh-CN" altLang="en-US" dirty="0"/>
              <a:t>原理：</a:t>
            </a:r>
            <a:r>
              <a:rPr lang="zh-CN" altLang="en-US" dirty="0">
                <a:solidFill>
                  <a:srgbClr val="C00000"/>
                </a:solidFill>
              </a:rPr>
              <a:t>想发就发</a:t>
            </a:r>
            <a:r>
              <a:rPr lang="zh-CN" altLang="en-US" dirty="0"/>
              <a:t>！</a:t>
            </a:r>
            <a:endParaRPr lang="en-US" altLang="zh-CN" dirty="0"/>
          </a:p>
          <a:p>
            <a:pPr>
              <a:lnSpc>
                <a:spcPct val="150000"/>
              </a:lnSpc>
            </a:pPr>
            <a:r>
              <a:rPr lang="zh-CN" altLang="en-US" dirty="0"/>
              <a:t>特点</a:t>
            </a:r>
            <a:endParaRPr lang="en-US" altLang="zh-CN" dirty="0"/>
          </a:p>
          <a:p>
            <a:pPr lvl="1">
              <a:lnSpc>
                <a:spcPct val="150000"/>
              </a:lnSpc>
            </a:pPr>
            <a:r>
              <a:rPr lang="zh-CN" altLang="en-US" dirty="0">
                <a:solidFill>
                  <a:srgbClr val="C00000"/>
                </a:solidFill>
              </a:rPr>
              <a:t>冲突</a:t>
            </a:r>
            <a:r>
              <a:rPr lang="zh-CN" altLang="en-US" dirty="0"/>
              <a:t>：</a:t>
            </a:r>
            <a:r>
              <a:rPr lang="zh-CN" altLang="zh-CN" dirty="0"/>
              <a:t>两个</a:t>
            </a:r>
            <a:r>
              <a:rPr lang="zh-CN" altLang="en-US" dirty="0"/>
              <a:t>或以上的</a:t>
            </a:r>
            <a:r>
              <a:rPr lang="zh-CN" altLang="zh-CN" dirty="0"/>
              <a:t>帧</a:t>
            </a:r>
            <a:endParaRPr lang="en-US" altLang="zh-CN" dirty="0"/>
          </a:p>
          <a:p>
            <a:pPr lvl="1">
              <a:lnSpc>
                <a:spcPct val="150000"/>
              </a:lnSpc>
            </a:pPr>
            <a:r>
              <a:rPr lang="zh-CN" altLang="en-US" dirty="0">
                <a:solidFill>
                  <a:srgbClr val="C00000"/>
                </a:solidFill>
              </a:rPr>
              <a:t>随时</a:t>
            </a:r>
            <a:r>
              <a:rPr lang="zh-CN" altLang="en-US" dirty="0"/>
              <a:t>可能冲突</a:t>
            </a:r>
            <a:endParaRPr lang="en-US" altLang="zh-CN" dirty="0"/>
          </a:p>
          <a:p>
            <a:pPr lvl="1">
              <a:lnSpc>
                <a:spcPct val="150000"/>
              </a:lnSpc>
            </a:pPr>
            <a:r>
              <a:rPr lang="zh-CN" altLang="en-US" dirty="0"/>
              <a:t>冲突的帧完全</a:t>
            </a:r>
            <a:r>
              <a:rPr lang="zh-CN" altLang="en-US" dirty="0">
                <a:solidFill>
                  <a:srgbClr val="C00000"/>
                </a:solidFill>
              </a:rPr>
              <a:t>破坏</a:t>
            </a:r>
            <a:endParaRPr lang="en-US" altLang="zh-CN" dirty="0">
              <a:solidFill>
                <a:srgbClr val="C00000"/>
              </a:solidFill>
            </a:endParaRPr>
          </a:p>
          <a:p>
            <a:pPr lvl="1">
              <a:lnSpc>
                <a:spcPct val="150000"/>
              </a:lnSpc>
            </a:pPr>
            <a:r>
              <a:rPr lang="zh-CN" altLang="en-US" dirty="0"/>
              <a:t>破坏了的帧要</a:t>
            </a:r>
            <a:r>
              <a:rPr lang="zh-CN" altLang="en-US" dirty="0">
                <a:solidFill>
                  <a:srgbClr val="C00000"/>
                </a:solidFill>
              </a:rPr>
              <a:t>重传</a:t>
            </a:r>
            <a:endParaRPr lang="en-US" altLang="zh-CN" dirty="0">
              <a:solidFill>
                <a:srgbClr val="C00000"/>
              </a:solidFill>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18</a:t>
            </a:fld>
            <a:endParaRPr kumimoji="1" lang="zh-CN" altLang="en-US" dirty="0"/>
          </a:p>
        </p:txBody>
      </p:sp>
      <p:sp>
        <p:nvSpPr>
          <p:cNvPr id="12"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6" name="Rectangle 2"/>
          <p:cNvSpPr>
            <a:spLocks noChangeArrowheads="1"/>
          </p:cNvSpPr>
          <p:nvPr/>
        </p:nvSpPr>
        <p:spPr bwMode="auto">
          <a:xfrm>
            <a:off x="5594360" y="227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776581019"/>
              </p:ext>
            </p:extLst>
          </p:nvPr>
        </p:nvGraphicFramePr>
        <p:xfrm>
          <a:off x="5269895" y="1636063"/>
          <a:ext cx="6654176" cy="3496376"/>
        </p:xfrm>
        <a:graphic>
          <a:graphicData uri="http://schemas.openxmlformats.org/presentationml/2006/ole">
            <mc:AlternateContent xmlns:mc="http://schemas.openxmlformats.org/markup-compatibility/2006">
              <mc:Choice xmlns:v="urn:schemas-microsoft-com:vml" Requires="v">
                <p:oleObj spid="_x0000_s36940" name="Visio" r:id="rId4" imgW="4130943" imgH="2286064" progId="Visio.Drawing.15">
                  <p:embed/>
                </p:oleObj>
              </mc:Choice>
              <mc:Fallback>
                <p:oleObj name="Visio" r:id="rId4" imgW="4130943" imgH="228606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9895" y="1636063"/>
                        <a:ext cx="6654176" cy="3496376"/>
                      </a:xfrm>
                      <a:prstGeom prst="rect">
                        <a:avLst/>
                      </a:prstGeom>
                      <a:noFill/>
                    </p:spPr>
                  </p:pic>
                </p:oleObj>
              </mc:Fallback>
            </mc:AlternateContent>
          </a:graphicData>
        </a:graphic>
      </p:graphicFrame>
    </p:spTree>
    <p:extLst>
      <p:ext uri="{BB962C8B-B14F-4D97-AF65-F5344CB8AC3E}">
        <p14:creationId xmlns:p14="http://schemas.microsoft.com/office/powerpoint/2010/main" val="37059011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416504"/>
            <a:ext cx="10924232" cy="4444838"/>
          </a:xfrm>
        </p:spPr>
        <p:txBody>
          <a:bodyPr>
            <a:normAutofit/>
          </a:bodyPr>
          <a:lstStyle/>
          <a:p>
            <a:pPr>
              <a:lnSpc>
                <a:spcPts val="3793"/>
              </a:lnSpc>
              <a:spcBef>
                <a:spcPts val="599"/>
              </a:spcBef>
              <a:defRPr/>
            </a:pPr>
            <a:r>
              <a:rPr lang="zh-CN" altLang="en-US" sz="2396" dirty="0"/>
              <a:t> </a:t>
            </a:r>
            <a:r>
              <a:rPr lang="zh-CN" altLang="en-US" dirty="0"/>
              <a:t>站点睡眠管理 </a:t>
            </a:r>
            <a:endParaRPr lang="en-US" altLang="zh-CN" dirty="0"/>
          </a:p>
          <a:p>
            <a:pPr marL="625934" lvl="1" indent="-266220">
              <a:lnSpc>
                <a:spcPts val="3194"/>
              </a:lnSpc>
              <a:spcBef>
                <a:spcPts val="599"/>
              </a:spcBef>
              <a:defRPr/>
            </a:pPr>
            <a:r>
              <a:rPr lang="zh-CN" altLang="en-US" dirty="0">
                <a:solidFill>
                  <a:srgbClr val="C00000"/>
                </a:solidFill>
              </a:rPr>
              <a:t>目的：延长电池的续航时间</a:t>
            </a:r>
          </a:p>
          <a:p>
            <a:pPr marL="625934" lvl="1" indent="-266220">
              <a:lnSpc>
                <a:spcPts val="3194"/>
              </a:lnSpc>
              <a:spcBef>
                <a:spcPts val="599"/>
              </a:spcBef>
              <a:defRPr/>
            </a:pPr>
            <a:r>
              <a:rPr lang="zh-CN" altLang="en-US" dirty="0"/>
              <a:t>基本思想：</a:t>
            </a:r>
          </a:p>
          <a:p>
            <a:pPr marL="1083134" lvl="2" indent="-266220">
              <a:lnSpc>
                <a:spcPts val="3194"/>
              </a:lnSpc>
              <a:spcBef>
                <a:spcPts val="599"/>
              </a:spcBef>
              <a:defRPr/>
            </a:pPr>
            <a:r>
              <a:rPr lang="zh-CN" altLang="en-US" dirty="0"/>
              <a:t>无线网卡的空闲接收状态占电量消耗的主要部分，关闭无线网卡可以减少电量的消耗</a:t>
            </a:r>
          </a:p>
          <a:p>
            <a:pPr marL="1083134" lvl="2" indent="-266220">
              <a:lnSpc>
                <a:spcPts val="3194"/>
              </a:lnSpc>
              <a:spcBef>
                <a:spcPts val="599"/>
              </a:spcBef>
              <a:defRPr/>
            </a:pPr>
            <a:r>
              <a:rPr lang="zh-CN" altLang="en-US" dirty="0"/>
              <a:t>关联的</a:t>
            </a:r>
            <a:r>
              <a:rPr lang="en-US" altLang="zh-CN" dirty="0"/>
              <a:t>AP</a:t>
            </a:r>
            <a:r>
              <a:rPr lang="zh-CN" altLang="en-US" dirty="0"/>
              <a:t>允许空闲站睡眠，</a:t>
            </a:r>
            <a:r>
              <a:rPr lang="en-US" altLang="zh-CN" dirty="0"/>
              <a:t>AP</a:t>
            </a:r>
            <a:r>
              <a:rPr lang="zh-CN" altLang="en-US" dirty="0"/>
              <a:t>跟踪睡眠的站点，并为之缓存数据，保证数据不丢失，保证会话的持续性</a:t>
            </a:r>
          </a:p>
          <a:p>
            <a:pPr marL="1083134" lvl="2" indent="-266220">
              <a:lnSpc>
                <a:spcPts val="3194"/>
              </a:lnSpc>
              <a:spcBef>
                <a:spcPts val="599"/>
              </a:spcBef>
              <a:defRPr/>
            </a:pPr>
            <a:r>
              <a:rPr lang="en-US" altLang="zh-CN" dirty="0"/>
              <a:t>Beacons </a:t>
            </a:r>
            <a:r>
              <a:rPr lang="zh-CN" altLang="en-US" dirty="0"/>
              <a:t>中的</a:t>
            </a:r>
            <a:r>
              <a:rPr lang="en-US" altLang="zh-CN" dirty="0"/>
              <a:t>TIM</a:t>
            </a:r>
            <a:r>
              <a:rPr lang="zh-CN" altLang="en-US" dirty="0"/>
              <a:t>（</a:t>
            </a:r>
            <a:r>
              <a:rPr lang="en-US" altLang="zh-CN" dirty="0"/>
              <a:t>Traffic Indication Map</a:t>
            </a:r>
            <a:r>
              <a:rPr lang="zh-CN" altLang="en-US" dirty="0"/>
              <a:t>）通知睡眠站点有需要接收的数据</a:t>
            </a:r>
          </a:p>
          <a:p>
            <a:pPr marL="1083134" lvl="2" indent="-266220">
              <a:lnSpc>
                <a:spcPts val="3194"/>
              </a:lnSpc>
              <a:spcBef>
                <a:spcPts val="599"/>
              </a:spcBef>
              <a:defRPr/>
            </a:pPr>
            <a:r>
              <a:rPr lang="zh-CN" altLang="en-US" dirty="0"/>
              <a:t>睡眠站点定期唤醒接收数据：如果有数据要接收，发送</a:t>
            </a:r>
            <a:r>
              <a:rPr lang="en-US" altLang="zh-CN" dirty="0"/>
              <a:t>PS-Poll</a:t>
            </a:r>
            <a:r>
              <a:rPr lang="zh-CN" altLang="en-US" dirty="0"/>
              <a:t>帧，请求</a:t>
            </a:r>
            <a:r>
              <a:rPr lang="en-US" altLang="zh-CN" dirty="0"/>
              <a:t>AP</a:t>
            </a:r>
            <a:r>
              <a:rPr lang="zh-CN" altLang="en-US" dirty="0"/>
              <a:t>发送数据帧</a:t>
            </a:r>
          </a:p>
        </p:txBody>
      </p:sp>
      <p:sp>
        <p:nvSpPr>
          <p:cNvPr id="6" name="文本框 5">
            <a:extLst>
              <a:ext uri="{FF2B5EF4-FFF2-40B4-BE49-F238E27FC236}">
                <a16:creationId xmlns:a16="http://schemas.microsoft.com/office/drawing/2014/main" id="{3CB7CF22-57E8-4905-BB62-8889D2BC6890}"/>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8" name="灯片编号占位符 3">
            <a:extLst>
              <a:ext uri="{FF2B5EF4-FFF2-40B4-BE49-F238E27FC236}">
                <a16:creationId xmlns:a16="http://schemas.microsoft.com/office/drawing/2014/main" id="{97F3ACE3-0C06-514E-951D-EE3D176BA58C}"/>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180</a:t>
            </a:fld>
            <a:endParaRPr kumimoji="1" lang="zh-CN" altLang="en-US" dirty="0"/>
          </a:p>
        </p:txBody>
      </p:sp>
    </p:spTree>
    <p:extLst>
      <p:ext uri="{BB962C8B-B14F-4D97-AF65-F5344CB8AC3E}">
        <p14:creationId xmlns:p14="http://schemas.microsoft.com/office/powerpoint/2010/main" val="35712621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372772"/>
            <a:ext cx="10717498" cy="3453670"/>
          </a:xfrm>
        </p:spPr>
        <p:txBody>
          <a:bodyPr>
            <a:normAutofit/>
          </a:bodyPr>
          <a:lstStyle/>
          <a:p>
            <a:pPr>
              <a:lnSpc>
                <a:spcPts val="3793"/>
              </a:lnSpc>
              <a:spcBef>
                <a:spcPts val="599"/>
              </a:spcBef>
              <a:defRPr/>
            </a:pPr>
            <a:r>
              <a:rPr lang="zh-CN" altLang="en-US" sz="2396" dirty="0"/>
              <a:t> </a:t>
            </a:r>
            <a:r>
              <a:rPr lang="zh-CN" altLang="en-US" dirty="0"/>
              <a:t>站点睡眠管理（续） </a:t>
            </a:r>
            <a:endParaRPr lang="en-US" altLang="zh-CN" dirty="0"/>
          </a:p>
          <a:p>
            <a:pPr marL="625934" lvl="1" indent="-266220">
              <a:lnSpc>
                <a:spcPts val="3200"/>
              </a:lnSpc>
              <a:spcBef>
                <a:spcPts val="800"/>
              </a:spcBef>
              <a:defRPr/>
            </a:pPr>
            <a:r>
              <a:rPr lang="zh-CN" altLang="en-US" sz="2200" dirty="0"/>
              <a:t>关联</a:t>
            </a:r>
            <a:r>
              <a:rPr lang="en-US" altLang="zh-CN" sz="2200" dirty="0"/>
              <a:t>ID (Association Identifier</a:t>
            </a:r>
            <a:r>
              <a:rPr lang="zh-CN" altLang="en-US" sz="2200" dirty="0"/>
              <a:t>，</a:t>
            </a:r>
            <a:r>
              <a:rPr lang="en-US" altLang="zh-CN" sz="2200" dirty="0"/>
              <a:t>AID)</a:t>
            </a:r>
            <a:r>
              <a:rPr lang="zh-CN" altLang="en-US" sz="2200" dirty="0"/>
              <a:t>：</a:t>
            </a:r>
            <a:r>
              <a:rPr lang="en-US" altLang="zh-CN" sz="2200" dirty="0"/>
              <a:t>AP</a:t>
            </a:r>
            <a:r>
              <a:rPr lang="zh-CN" altLang="en-US" sz="2200" dirty="0"/>
              <a:t>中保留</a:t>
            </a:r>
            <a:r>
              <a:rPr lang="en-US" altLang="zh-CN" sz="2200" dirty="0"/>
              <a:t>AID</a:t>
            </a:r>
            <a:r>
              <a:rPr lang="zh-CN" altLang="en-US" sz="2200" dirty="0"/>
              <a:t>表，每个</a:t>
            </a:r>
            <a:r>
              <a:rPr lang="en-US" altLang="zh-CN" sz="2200" dirty="0"/>
              <a:t>AID</a:t>
            </a:r>
            <a:r>
              <a:rPr lang="zh-CN" altLang="en-US" sz="2200" dirty="0"/>
              <a:t>与对应的站点</a:t>
            </a:r>
            <a:r>
              <a:rPr lang="en-US" altLang="zh-CN" sz="2200" dirty="0"/>
              <a:t>MAC</a:t>
            </a:r>
            <a:r>
              <a:rPr lang="zh-CN" altLang="en-US" sz="2200" dirty="0"/>
              <a:t>地址进行绑定。</a:t>
            </a:r>
          </a:p>
          <a:p>
            <a:pPr marL="625934" lvl="1" indent="-266220">
              <a:lnSpc>
                <a:spcPts val="3200"/>
              </a:lnSpc>
              <a:spcBef>
                <a:spcPts val="800"/>
              </a:spcBef>
              <a:defRPr/>
            </a:pPr>
            <a:r>
              <a:rPr lang="en-US" altLang="zh-CN" sz="2200" dirty="0"/>
              <a:t>AID</a:t>
            </a:r>
            <a:r>
              <a:rPr lang="zh-CN" altLang="en-US" sz="2200" dirty="0"/>
              <a:t>的范围为</a:t>
            </a:r>
            <a:r>
              <a:rPr lang="en-US" altLang="zh-CN" sz="2200" dirty="0"/>
              <a:t>0~2007</a:t>
            </a:r>
            <a:r>
              <a:rPr lang="zh-CN" altLang="en-US" sz="2200" dirty="0"/>
              <a:t>，每个</a:t>
            </a:r>
            <a:r>
              <a:rPr lang="en-US" altLang="zh-CN" sz="2200" dirty="0"/>
              <a:t>AP</a:t>
            </a:r>
            <a:r>
              <a:rPr lang="zh-CN" altLang="en-US" sz="2200" dirty="0"/>
              <a:t>最多可以关联</a:t>
            </a:r>
            <a:r>
              <a:rPr lang="en-US" altLang="zh-CN" sz="2200" dirty="0"/>
              <a:t>2007</a:t>
            </a:r>
            <a:r>
              <a:rPr lang="zh-CN" altLang="en-US" sz="2200" dirty="0"/>
              <a:t>个节点。</a:t>
            </a:r>
          </a:p>
          <a:p>
            <a:pPr marL="625934" lvl="1" indent="-266220">
              <a:lnSpc>
                <a:spcPts val="3200"/>
              </a:lnSpc>
              <a:spcBef>
                <a:spcPts val="800"/>
              </a:spcBef>
              <a:defRPr/>
            </a:pPr>
            <a:r>
              <a:rPr lang="en-US" altLang="zh-CN" sz="2200" dirty="0"/>
              <a:t>AID=0</a:t>
            </a:r>
            <a:r>
              <a:rPr lang="zh-CN" altLang="en-US" sz="2200" dirty="0"/>
              <a:t>的位置为保留字段，不分配给节点，用以代表所有的组播和广播</a:t>
            </a:r>
          </a:p>
          <a:p>
            <a:pPr marL="625934" lvl="1" indent="-266220">
              <a:lnSpc>
                <a:spcPts val="3200"/>
              </a:lnSpc>
              <a:spcBef>
                <a:spcPts val="800"/>
              </a:spcBef>
              <a:defRPr/>
            </a:pPr>
            <a:r>
              <a:rPr lang="en-US" altLang="zh-CN" sz="2200" dirty="0"/>
              <a:t>AID</a:t>
            </a:r>
            <a:r>
              <a:rPr lang="zh-CN" altLang="en-US" sz="2200" dirty="0"/>
              <a:t>的分配：当一个站点向</a:t>
            </a:r>
            <a:r>
              <a:rPr lang="en-US" altLang="zh-CN" sz="2200" dirty="0"/>
              <a:t>AP</a:t>
            </a:r>
            <a:r>
              <a:rPr lang="zh-CN" altLang="en-US" sz="2200" dirty="0"/>
              <a:t>发起关联请求后，</a:t>
            </a:r>
            <a:r>
              <a:rPr lang="en-US" altLang="zh-CN" sz="2200" dirty="0"/>
              <a:t>AP</a:t>
            </a:r>
            <a:r>
              <a:rPr lang="zh-CN" altLang="en-US" sz="2200" dirty="0"/>
              <a:t>会反馈关联响应帧，</a:t>
            </a:r>
            <a:r>
              <a:rPr lang="en-US" altLang="zh-CN" sz="2200" dirty="0"/>
              <a:t>AID</a:t>
            </a:r>
            <a:r>
              <a:rPr lang="zh-CN" altLang="en-US" sz="2200" dirty="0"/>
              <a:t>在这个过程中被分配，并告知站点。</a:t>
            </a:r>
          </a:p>
        </p:txBody>
      </p:sp>
      <p:grpSp>
        <p:nvGrpSpPr>
          <p:cNvPr id="6" name="组合 5">
            <a:extLst>
              <a:ext uri="{FF2B5EF4-FFF2-40B4-BE49-F238E27FC236}">
                <a16:creationId xmlns:a16="http://schemas.microsoft.com/office/drawing/2014/main" id="{D69E8D47-A93A-4933-8526-A1DCC6B1328B}"/>
              </a:ext>
            </a:extLst>
          </p:cNvPr>
          <p:cNvGrpSpPr/>
          <p:nvPr/>
        </p:nvGrpSpPr>
        <p:grpSpPr>
          <a:xfrm>
            <a:off x="5217095" y="4446238"/>
            <a:ext cx="5044064" cy="2169248"/>
            <a:chOff x="1530350" y="4121150"/>
            <a:chExt cx="5715000" cy="2457451"/>
          </a:xfrm>
        </p:grpSpPr>
        <p:pic>
          <p:nvPicPr>
            <p:cNvPr id="7" name="Picture 2" descr="https://pic3.zhimg.com/df07b9d62aa93709289765dbaa1f18b2_b.png">
              <a:extLst>
                <a:ext uri="{FF2B5EF4-FFF2-40B4-BE49-F238E27FC236}">
                  <a16:creationId xmlns:a16="http://schemas.microsoft.com/office/drawing/2014/main" id="{F33419FA-E967-4CC1-84A7-86C3048F9EB5}"/>
                </a:ext>
              </a:extLst>
            </p:cNvPr>
            <p:cNvPicPr>
              <a:picLocks noChangeAspect="1" noChangeArrowheads="1"/>
            </p:cNvPicPr>
            <p:nvPr/>
          </p:nvPicPr>
          <p:blipFill>
            <a:blip r:embed="rId3"/>
            <a:srcRect/>
            <a:stretch>
              <a:fillRect/>
            </a:stretch>
          </p:blipFill>
          <p:spPr bwMode="auto">
            <a:xfrm>
              <a:off x="1530350" y="4121150"/>
              <a:ext cx="5715000" cy="2457451"/>
            </a:xfrm>
            <a:prstGeom prst="rect">
              <a:avLst/>
            </a:prstGeom>
            <a:noFill/>
          </p:spPr>
        </p:pic>
        <p:sp>
          <p:nvSpPr>
            <p:cNvPr id="9" name="矩形 8">
              <a:extLst>
                <a:ext uri="{FF2B5EF4-FFF2-40B4-BE49-F238E27FC236}">
                  <a16:creationId xmlns:a16="http://schemas.microsoft.com/office/drawing/2014/main" id="{3CB24A6D-3B10-477B-8534-4DCD7C6B78D4}"/>
                </a:ext>
              </a:extLst>
            </p:cNvPr>
            <p:cNvSpPr/>
            <p:nvPr/>
          </p:nvSpPr>
          <p:spPr bwMode="auto">
            <a:xfrm>
              <a:off x="6276812" y="4659486"/>
              <a:ext cx="788566" cy="108012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271" tIns="45635" rIns="91271" bIns="45635" numCol="1" rtlCol="0" anchor="t" anchorCtr="0" compatLnSpc="1">
              <a:prstTxWarp prst="textNoShape">
                <a:avLst/>
              </a:prstTxWarp>
            </a:bodyPr>
            <a:lstStyle/>
            <a:p>
              <a:pPr algn="ctr" defTabSz="912754" eaLnBrk="0" fontAlgn="base" hangingPunct="0">
                <a:spcBef>
                  <a:spcPct val="0"/>
                </a:spcBef>
                <a:spcAft>
                  <a:spcPct val="0"/>
                </a:spcAft>
              </a:pPr>
              <a:endParaRPr lang="zh-CN" altLang="en-US" sz="499">
                <a:solidFill>
                  <a:schemeClr val="bg1"/>
                </a:solidFill>
                <a:latin typeface="Times New Roman" pitchFamily="18" charset="0"/>
              </a:endParaRPr>
            </a:p>
          </p:txBody>
        </p:sp>
      </p:grpSp>
      <p:sp>
        <p:nvSpPr>
          <p:cNvPr id="10" name="文本框 9">
            <a:extLst>
              <a:ext uri="{FF2B5EF4-FFF2-40B4-BE49-F238E27FC236}">
                <a16:creationId xmlns:a16="http://schemas.microsoft.com/office/drawing/2014/main" id="{564699EC-EE73-4008-960D-F2426C6571E7}"/>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2" name="灯片编号占位符 3">
            <a:extLst>
              <a:ext uri="{FF2B5EF4-FFF2-40B4-BE49-F238E27FC236}">
                <a16:creationId xmlns:a16="http://schemas.microsoft.com/office/drawing/2014/main" id="{29CEA44D-6FAD-AA47-8C38-67D18957DEFD}"/>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181</a:t>
            </a:fld>
            <a:endParaRPr kumimoji="1" lang="zh-CN" altLang="en-US" dirty="0"/>
          </a:p>
        </p:txBody>
      </p:sp>
    </p:spTree>
    <p:extLst>
      <p:ext uri="{BB962C8B-B14F-4D97-AF65-F5344CB8AC3E}">
        <p14:creationId xmlns:p14="http://schemas.microsoft.com/office/powerpoint/2010/main" val="32536872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zh-CN" altLang="zh-CN" dirty="0"/>
              <a:t>无线局域网的构建</a:t>
            </a:r>
            <a:r>
              <a:rPr lang="zh-CN" altLang="en-US" dirty="0"/>
              <a:t>与管理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4" y="1372772"/>
            <a:ext cx="10717498" cy="623005"/>
          </a:xfrm>
        </p:spPr>
        <p:txBody>
          <a:bodyPr>
            <a:normAutofit/>
          </a:bodyPr>
          <a:lstStyle/>
          <a:p>
            <a:pPr>
              <a:lnSpc>
                <a:spcPts val="3793"/>
              </a:lnSpc>
              <a:spcBef>
                <a:spcPts val="599"/>
              </a:spcBef>
              <a:defRPr/>
            </a:pPr>
            <a:r>
              <a:rPr lang="zh-CN" altLang="en-US" sz="2396" dirty="0"/>
              <a:t> </a:t>
            </a:r>
            <a:r>
              <a:rPr lang="zh-CN" altLang="en-US" dirty="0"/>
              <a:t>站点睡眠管理（示例） </a:t>
            </a:r>
            <a:endParaRPr lang="en-US" altLang="zh-CN" dirty="0"/>
          </a:p>
        </p:txBody>
      </p:sp>
      <p:pic>
        <p:nvPicPr>
          <p:cNvPr id="4" name="图片 3">
            <a:extLst>
              <a:ext uri="{FF2B5EF4-FFF2-40B4-BE49-F238E27FC236}">
                <a16:creationId xmlns:a16="http://schemas.microsoft.com/office/drawing/2014/main" id="{C9DDCA0E-1F6F-4629-A338-D66F44094B89}"/>
              </a:ext>
            </a:extLst>
          </p:cNvPr>
          <p:cNvPicPr>
            <a:picLocks noChangeAspect="1"/>
          </p:cNvPicPr>
          <p:nvPr/>
        </p:nvPicPr>
        <p:blipFill>
          <a:blip r:embed="rId3"/>
          <a:stretch>
            <a:fillRect/>
          </a:stretch>
        </p:blipFill>
        <p:spPr>
          <a:xfrm>
            <a:off x="1652593" y="2122539"/>
            <a:ext cx="8345166" cy="3935269"/>
          </a:xfrm>
          <a:prstGeom prst="rect">
            <a:avLst/>
          </a:prstGeom>
        </p:spPr>
      </p:pic>
      <p:sp>
        <p:nvSpPr>
          <p:cNvPr id="7" name="文本框 6">
            <a:extLst>
              <a:ext uri="{FF2B5EF4-FFF2-40B4-BE49-F238E27FC236}">
                <a16:creationId xmlns:a16="http://schemas.microsoft.com/office/drawing/2014/main" id="{B4B1CC5E-C927-41D0-9A29-8F73F274373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8" name="灯片编号占位符 3">
            <a:extLst>
              <a:ext uri="{FF2B5EF4-FFF2-40B4-BE49-F238E27FC236}">
                <a16:creationId xmlns:a16="http://schemas.microsoft.com/office/drawing/2014/main" id="{30EE020F-9514-394A-A3A0-CCF0803C841E}"/>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182</a:t>
            </a:fld>
            <a:endParaRPr kumimoji="1" lang="zh-CN" altLang="en-US" dirty="0"/>
          </a:p>
        </p:txBody>
      </p:sp>
    </p:spTree>
    <p:extLst>
      <p:ext uri="{BB962C8B-B14F-4D97-AF65-F5344CB8AC3E}">
        <p14:creationId xmlns:p14="http://schemas.microsoft.com/office/powerpoint/2010/main" val="39455424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18788" y="1258381"/>
            <a:ext cx="10755895" cy="1719950"/>
          </a:xfrm>
        </p:spPr>
        <p:txBody>
          <a:bodyPr>
            <a:noAutofit/>
          </a:bodyPr>
          <a:lstStyle/>
          <a:p>
            <a:pPr>
              <a:lnSpc>
                <a:spcPct val="150000"/>
              </a:lnSpc>
              <a:defRPr/>
            </a:pPr>
            <a:r>
              <a:rPr lang="en-US" altLang="zh-CN" sz="2400" dirty="0">
                <a:solidFill>
                  <a:srgbClr val="C00000"/>
                </a:solidFill>
              </a:rPr>
              <a:t>Wi-Fi 6 (802.11ax) </a:t>
            </a:r>
            <a:r>
              <a:rPr lang="zh-CN" altLang="en-US" sz="2400" dirty="0">
                <a:solidFill>
                  <a:srgbClr val="C00000"/>
                </a:solidFill>
              </a:rPr>
              <a:t>核心目标：</a:t>
            </a:r>
            <a:r>
              <a:rPr lang="zh-CN" altLang="en-US" sz="2400" dirty="0"/>
              <a:t>解决网络容量和传输效率问题、降低传输时延，相对于</a:t>
            </a:r>
            <a:r>
              <a:rPr lang="en-US" altLang="zh-CN" sz="2400" dirty="0"/>
              <a:t> Wi-Fi 5</a:t>
            </a:r>
            <a:r>
              <a:rPr lang="zh-CN" altLang="en-US" sz="2400" dirty="0"/>
              <a:t>，在高密部署场景中将</a:t>
            </a:r>
            <a:r>
              <a:rPr lang="zh-CN" altLang="en-US" sz="2400" dirty="0">
                <a:solidFill>
                  <a:srgbClr val="7030A0"/>
                </a:solidFill>
              </a:rPr>
              <a:t>用户平均吞吐量提升</a:t>
            </a:r>
            <a:r>
              <a:rPr lang="en-US" altLang="zh-CN" sz="2400" dirty="0">
                <a:solidFill>
                  <a:srgbClr val="7030A0"/>
                </a:solidFill>
              </a:rPr>
              <a:t>4</a:t>
            </a:r>
            <a:r>
              <a:rPr lang="zh-CN" altLang="en-US" sz="2400" dirty="0">
                <a:solidFill>
                  <a:srgbClr val="7030A0"/>
                </a:solidFill>
              </a:rPr>
              <a:t>倍以上</a:t>
            </a:r>
            <a:r>
              <a:rPr lang="zh-CN" altLang="en-US" sz="2400" dirty="0"/>
              <a:t>，</a:t>
            </a:r>
            <a:r>
              <a:rPr lang="zh-CN" altLang="en-US" sz="2400" dirty="0">
                <a:solidFill>
                  <a:srgbClr val="7030A0"/>
                </a:solidFill>
              </a:rPr>
              <a:t>并发用户数提升</a:t>
            </a:r>
            <a:r>
              <a:rPr lang="en-US" altLang="zh-CN" sz="2400" dirty="0">
                <a:solidFill>
                  <a:srgbClr val="7030A0"/>
                </a:solidFill>
              </a:rPr>
              <a:t>3</a:t>
            </a:r>
            <a:r>
              <a:rPr lang="zh-CN" altLang="en-US" sz="2400" dirty="0">
                <a:solidFill>
                  <a:srgbClr val="7030A0"/>
                </a:solidFill>
              </a:rPr>
              <a:t>倍以上</a:t>
            </a:r>
            <a:endParaRPr lang="en-US" altLang="zh-CN" sz="2400" dirty="0">
              <a:solidFill>
                <a:srgbClr val="7030A0"/>
              </a:solidFill>
            </a:endParaRPr>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grpSp>
        <p:nvGrpSpPr>
          <p:cNvPr id="4" name="组合 3"/>
          <p:cNvGrpSpPr/>
          <p:nvPr/>
        </p:nvGrpSpPr>
        <p:grpSpPr>
          <a:xfrm>
            <a:off x="1663805" y="3057379"/>
            <a:ext cx="8298478" cy="3651786"/>
            <a:chOff x="1663805" y="3057379"/>
            <a:chExt cx="8298478" cy="3651786"/>
          </a:xfrm>
        </p:grpSpPr>
        <p:pic>
          <p:nvPicPr>
            <p:cNvPr id="11" name="图片 10"/>
            <p:cNvPicPr>
              <a:picLocks noChangeAspect="1"/>
            </p:cNvPicPr>
            <p:nvPr/>
          </p:nvPicPr>
          <p:blipFill>
            <a:blip r:embed="rId3"/>
            <a:stretch>
              <a:fillRect/>
            </a:stretch>
          </p:blipFill>
          <p:spPr>
            <a:xfrm>
              <a:off x="2431186" y="3057379"/>
              <a:ext cx="7531097" cy="3651786"/>
            </a:xfrm>
            <a:prstGeom prst="rect">
              <a:avLst/>
            </a:prstGeom>
          </p:spPr>
        </p:pic>
        <p:sp>
          <p:nvSpPr>
            <p:cNvPr id="12" name="文本框 11"/>
            <p:cNvSpPr txBox="1"/>
            <p:nvPr/>
          </p:nvSpPr>
          <p:spPr>
            <a:xfrm>
              <a:off x="1663805" y="3510745"/>
              <a:ext cx="1377389" cy="292388"/>
            </a:xfrm>
            <a:prstGeom prst="rect">
              <a:avLst/>
            </a:prstGeom>
            <a:noFill/>
          </p:spPr>
          <p:txBody>
            <a:bodyPr wrap="square" rtlCol="0">
              <a:spAutoFit/>
            </a:bodyPr>
            <a:lstStyle/>
            <a:p>
              <a:r>
                <a:rPr lang="zh-CN" altLang="en-US" sz="1300" dirty="0">
                  <a:latin typeface="微软雅黑" panose="020B0503020204020204" pitchFamily="34" charset="-122"/>
                  <a:ea typeface="微软雅黑" panose="020B0503020204020204" pitchFamily="34" charset="-122"/>
                </a:rPr>
                <a:t>人均带宽</a:t>
              </a:r>
              <a:r>
                <a:rPr lang="en-US" altLang="zh-CN" sz="1300" dirty="0">
                  <a:latin typeface="微软雅黑" panose="020B0503020204020204" pitchFamily="34" charset="-122"/>
                  <a:ea typeface="微软雅黑" panose="020B0503020204020204" pitchFamily="34" charset="-122"/>
                </a:rPr>
                <a:t>(Mbps)</a:t>
              </a:r>
              <a:endParaRPr lang="zh-CN" altLang="en-US" sz="1300" dirty="0">
                <a:latin typeface="微软雅黑" panose="020B0503020204020204" pitchFamily="34" charset="-122"/>
                <a:ea typeface="微软雅黑" panose="020B0503020204020204" pitchFamily="34" charset="-122"/>
              </a:endParaRPr>
            </a:p>
          </p:txBody>
        </p:sp>
      </p:grpSp>
      <p:sp>
        <p:nvSpPr>
          <p:cNvPr id="10" name="灯片编号占位符 3">
            <a:extLst>
              <a:ext uri="{FF2B5EF4-FFF2-40B4-BE49-F238E27FC236}">
                <a16:creationId xmlns:a16="http://schemas.microsoft.com/office/drawing/2014/main" id="{F5CE385C-3349-784A-8EB4-5C813E3BF3A8}"/>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183</a:t>
            </a:fld>
            <a:endParaRPr kumimoji="1" lang="zh-CN" altLang="en-US" dirty="0"/>
          </a:p>
        </p:txBody>
      </p:sp>
    </p:spTree>
    <p:extLst>
      <p:ext uri="{BB962C8B-B14F-4D97-AF65-F5344CB8AC3E}">
        <p14:creationId xmlns:p14="http://schemas.microsoft.com/office/powerpoint/2010/main" val="33510914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98653" y="1304681"/>
            <a:ext cx="10544537" cy="4905467"/>
          </a:xfrm>
        </p:spPr>
        <p:txBody>
          <a:bodyPr>
            <a:normAutofit/>
          </a:bodyPr>
          <a:lstStyle/>
          <a:p>
            <a:pPr>
              <a:lnSpc>
                <a:spcPct val="150000"/>
              </a:lnSpc>
              <a:defRPr/>
            </a:pPr>
            <a:r>
              <a:rPr lang="en-US" altLang="zh-CN" sz="2600" dirty="0">
                <a:solidFill>
                  <a:srgbClr val="C00000"/>
                </a:solidFill>
              </a:rPr>
              <a:t>Wi-Fi 6</a:t>
            </a:r>
            <a:r>
              <a:rPr lang="zh-CN" altLang="en-US" sz="2600" dirty="0">
                <a:solidFill>
                  <a:srgbClr val="C00000"/>
                </a:solidFill>
              </a:rPr>
              <a:t>核心技术：</a:t>
            </a:r>
            <a:r>
              <a:rPr lang="zh-CN" altLang="en-US" sz="2600" dirty="0"/>
              <a:t>相对于</a:t>
            </a:r>
            <a:r>
              <a:rPr lang="en-US" altLang="zh-CN" sz="2600" dirty="0"/>
              <a:t>Wi-Fi 5</a:t>
            </a:r>
            <a:r>
              <a:rPr lang="zh-CN" altLang="en-US" sz="2600" dirty="0"/>
              <a:t>，</a:t>
            </a:r>
            <a:r>
              <a:rPr lang="en-US" altLang="zh-CN" sz="2600" dirty="0"/>
              <a:t> Wi-Fi 6</a:t>
            </a:r>
            <a:r>
              <a:rPr lang="zh-CN" altLang="en-US" sz="2600" dirty="0"/>
              <a:t>采用了如下新技术</a:t>
            </a:r>
            <a:endParaRPr lang="en-US" altLang="zh-CN" sz="2600" dirty="0"/>
          </a:p>
          <a:p>
            <a:pPr lvl="1">
              <a:lnSpc>
                <a:spcPts val="3800"/>
              </a:lnSpc>
            </a:pPr>
            <a:r>
              <a:rPr lang="en-US" altLang="zh-CN" sz="2200" dirty="0">
                <a:solidFill>
                  <a:srgbClr val="7030A0"/>
                </a:solidFill>
              </a:rPr>
              <a:t>OFDMA</a:t>
            </a:r>
            <a:r>
              <a:rPr lang="zh-CN" altLang="en-US" sz="2200" dirty="0">
                <a:solidFill>
                  <a:srgbClr val="7030A0"/>
                </a:solidFill>
              </a:rPr>
              <a:t>频分复用技术</a:t>
            </a:r>
            <a:r>
              <a:rPr lang="zh-CN" altLang="en-US" sz="2200" dirty="0"/>
              <a:t>：实现多站点并行传输，提升效率、降低时延 </a:t>
            </a:r>
            <a:endParaRPr lang="en-US" altLang="zh-CN" sz="2200" dirty="0"/>
          </a:p>
          <a:p>
            <a:pPr lvl="1">
              <a:lnSpc>
                <a:spcPts val="3800"/>
              </a:lnSpc>
            </a:pPr>
            <a:r>
              <a:rPr lang="en-US" altLang="zh-CN" sz="2200" dirty="0">
                <a:solidFill>
                  <a:srgbClr val="7030A0"/>
                </a:solidFill>
              </a:rPr>
              <a:t>DL/UL MU-MIMO</a:t>
            </a:r>
            <a:r>
              <a:rPr lang="zh-CN" altLang="en-US" sz="2200" dirty="0">
                <a:solidFill>
                  <a:srgbClr val="7030A0"/>
                </a:solidFill>
              </a:rPr>
              <a:t>技术</a:t>
            </a:r>
            <a:r>
              <a:rPr lang="zh-CN" altLang="en-US" sz="2200" dirty="0"/>
              <a:t>：增加系统容量，提升用户的平均吞吐量</a:t>
            </a:r>
          </a:p>
          <a:p>
            <a:pPr lvl="1">
              <a:lnSpc>
                <a:spcPts val="3800"/>
              </a:lnSpc>
            </a:pPr>
            <a:r>
              <a:rPr lang="zh-CN" altLang="en-US" sz="2200" dirty="0">
                <a:solidFill>
                  <a:srgbClr val="7030A0"/>
                </a:solidFill>
              </a:rPr>
              <a:t>高阶调制技术 </a:t>
            </a:r>
            <a:r>
              <a:rPr lang="en-US" altLang="zh-CN" sz="2200" dirty="0">
                <a:solidFill>
                  <a:srgbClr val="7030A0"/>
                </a:solidFill>
              </a:rPr>
              <a:t>(1024-QAM)</a:t>
            </a:r>
            <a:r>
              <a:rPr lang="zh-CN" altLang="en-US" sz="2200" dirty="0"/>
              <a:t>：提高单条空间流的传输速率，相对</a:t>
            </a:r>
            <a:r>
              <a:rPr lang="en-US" altLang="zh-CN" sz="2200" dirty="0"/>
              <a:t>256-QAM</a:t>
            </a:r>
            <a:r>
              <a:rPr lang="zh-CN" altLang="en-US" sz="2200" dirty="0"/>
              <a:t>提升</a:t>
            </a:r>
            <a:r>
              <a:rPr lang="en-US" altLang="zh-CN" sz="2200" dirty="0"/>
              <a:t>25%</a:t>
            </a:r>
          </a:p>
          <a:p>
            <a:pPr lvl="1">
              <a:lnSpc>
                <a:spcPts val="3800"/>
              </a:lnSpc>
            </a:pPr>
            <a:r>
              <a:rPr lang="en-US" altLang="zh-CN" sz="2200" dirty="0">
                <a:solidFill>
                  <a:srgbClr val="7030A0"/>
                </a:solidFill>
              </a:rPr>
              <a:t>BSS </a:t>
            </a:r>
            <a:r>
              <a:rPr lang="zh-CN" altLang="en-US" sz="2200" dirty="0">
                <a:solidFill>
                  <a:srgbClr val="7030A0"/>
                </a:solidFill>
              </a:rPr>
              <a:t>着色机制</a:t>
            </a:r>
            <a:r>
              <a:rPr lang="zh-CN" altLang="en-US" sz="2200" dirty="0"/>
              <a:t>：信道合理划分和利用，提升高密部署环境无线网络的总体容量</a:t>
            </a:r>
          </a:p>
          <a:p>
            <a:pPr lvl="1">
              <a:lnSpc>
                <a:spcPts val="3800"/>
              </a:lnSpc>
            </a:pPr>
            <a:r>
              <a:rPr lang="zh-CN" altLang="en-US" sz="2200" dirty="0">
                <a:solidFill>
                  <a:srgbClr val="7030A0"/>
                </a:solidFill>
              </a:rPr>
              <a:t>扩展覆盖范围</a:t>
            </a:r>
            <a:r>
              <a:rPr lang="zh-CN" altLang="en-US" sz="2200" dirty="0"/>
              <a:t>：采用</a:t>
            </a:r>
            <a:r>
              <a:rPr lang="en-US" altLang="zh-CN" sz="2200" dirty="0"/>
              <a:t>Long OFDM symbol</a:t>
            </a:r>
            <a:r>
              <a:rPr lang="zh-CN" altLang="en-US" sz="2200" dirty="0"/>
              <a:t>发送机制，降低终端丢包率，扩大覆盖范围</a:t>
            </a:r>
            <a:endParaRPr lang="zh-CN" altLang="en-US" sz="2200" dirty="0">
              <a:solidFill>
                <a:srgbClr val="7030A0"/>
              </a:solidFill>
            </a:endParaRPr>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9" name="灯片编号占位符 3">
            <a:extLst>
              <a:ext uri="{FF2B5EF4-FFF2-40B4-BE49-F238E27FC236}">
                <a16:creationId xmlns:a16="http://schemas.microsoft.com/office/drawing/2014/main" id="{E0E05864-BE3C-E444-8E92-8F5643A6D48B}"/>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184</a:t>
            </a:fld>
            <a:endParaRPr kumimoji="1" lang="zh-CN" altLang="en-US" dirty="0"/>
          </a:p>
        </p:txBody>
      </p:sp>
    </p:spTree>
    <p:extLst>
      <p:ext uri="{BB962C8B-B14F-4D97-AF65-F5344CB8AC3E}">
        <p14:creationId xmlns:p14="http://schemas.microsoft.com/office/powerpoint/2010/main" val="18694236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694481" y="1351968"/>
            <a:ext cx="10807081" cy="2487259"/>
          </a:xfrm>
        </p:spPr>
        <p:txBody>
          <a:bodyPr>
            <a:normAutofit/>
          </a:bodyPr>
          <a:lstStyle/>
          <a:p>
            <a:pPr>
              <a:lnSpc>
                <a:spcPts val="3300"/>
              </a:lnSpc>
              <a:defRPr/>
            </a:pPr>
            <a:r>
              <a:rPr lang="en-US" altLang="zh-CN" sz="2400" dirty="0"/>
              <a:t>OFDMA </a:t>
            </a:r>
            <a:r>
              <a:rPr lang="zh-CN" altLang="en-US" sz="2400" dirty="0"/>
              <a:t>频分复用技术 </a:t>
            </a:r>
            <a:endParaRPr lang="en-US" altLang="zh-CN" sz="2400" dirty="0"/>
          </a:p>
          <a:p>
            <a:pPr lvl="1">
              <a:lnSpc>
                <a:spcPts val="3300"/>
              </a:lnSpc>
            </a:pPr>
            <a:r>
              <a:rPr lang="en-US" altLang="zh-CN" sz="2000" dirty="0">
                <a:solidFill>
                  <a:srgbClr val="C00000"/>
                </a:solidFill>
              </a:rPr>
              <a:t>OFDM</a:t>
            </a:r>
            <a:r>
              <a:rPr lang="zh-CN" altLang="en-US" sz="2000" dirty="0"/>
              <a:t>：每个时间片，一个用户占据整个信道的所有子载波，并且发送一个完整的数据包</a:t>
            </a:r>
            <a:endParaRPr lang="en-US" altLang="zh-CN" sz="2000" dirty="0"/>
          </a:p>
          <a:p>
            <a:pPr lvl="1">
              <a:lnSpc>
                <a:spcPts val="3300"/>
              </a:lnSpc>
            </a:pPr>
            <a:r>
              <a:rPr lang="en-US" altLang="zh-CN" sz="2000" dirty="0">
                <a:solidFill>
                  <a:srgbClr val="C00000"/>
                </a:solidFill>
              </a:rPr>
              <a:t>OFDMA</a:t>
            </a:r>
            <a:r>
              <a:rPr lang="zh-CN" altLang="en-US" sz="2000" dirty="0"/>
              <a:t>：整个信道资源被分成固定大小的时频资源块（</a:t>
            </a:r>
            <a:r>
              <a:rPr lang="en-US" altLang="zh-CN" sz="2000" dirty="0"/>
              <a:t>Resource Unit, RU)</a:t>
            </a:r>
            <a:r>
              <a:rPr lang="zh-CN" altLang="en-US" sz="2000" dirty="0"/>
              <a:t>，每个</a:t>
            </a:r>
            <a:r>
              <a:rPr lang="en-US" altLang="zh-CN" sz="2000" dirty="0"/>
              <a:t>RU</a:t>
            </a:r>
            <a:r>
              <a:rPr lang="zh-CN" altLang="en-US" sz="2000" dirty="0"/>
              <a:t>至少包含</a:t>
            </a:r>
            <a:r>
              <a:rPr lang="en-US" altLang="zh-CN" sz="2000" dirty="0"/>
              <a:t>26</a:t>
            </a:r>
            <a:r>
              <a:rPr lang="zh-CN" altLang="en-US" sz="2000" dirty="0"/>
              <a:t>个子载波，用户的数据承载在</a:t>
            </a:r>
            <a:r>
              <a:rPr lang="en-US" altLang="zh-CN" sz="2000" dirty="0"/>
              <a:t>RU</a:t>
            </a:r>
            <a:r>
              <a:rPr lang="zh-CN" altLang="en-US" sz="2000" dirty="0"/>
              <a:t>上。每个时间片上，可以有多个用户同时发送数据</a:t>
            </a:r>
            <a:endParaRPr lang="en-US" altLang="zh-CN" sz="2000" dirty="0"/>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9" name="矩形 8"/>
          <p:cNvSpPr/>
          <p:nvPr/>
        </p:nvSpPr>
        <p:spPr>
          <a:xfrm>
            <a:off x="5645929" y="1282226"/>
            <a:ext cx="6448927" cy="416589"/>
          </a:xfrm>
          <a:prstGeom prst="rect">
            <a:avLst/>
          </a:prstGeom>
          <a:solidFill>
            <a:schemeClr val="accent5">
              <a:lumMod val="20000"/>
              <a:lumOff val="80000"/>
            </a:schemeClr>
          </a:solidFill>
          <a:ln>
            <a:solidFill>
              <a:srgbClr val="C00000"/>
            </a:solidFill>
          </a:ln>
        </p:spPr>
        <p:txBody>
          <a:bodyPr wrap="square" anchor="ctr">
            <a:spAutoFit/>
          </a:bodyPr>
          <a:lstStyle/>
          <a:p>
            <a:pPr algn="ctr">
              <a:lnSpc>
                <a:spcPts val="2800"/>
              </a:lnSpc>
            </a:pPr>
            <a:r>
              <a:rPr lang="en-US" altLang="zh-CN" dirty="0">
                <a:solidFill>
                  <a:srgbClr val="C00000"/>
                </a:solidFill>
                <a:latin typeface="微软雅黑" panose="020B0503020204020204" pitchFamily="34" charset="-122"/>
                <a:ea typeface="微软雅黑" panose="020B0503020204020204" pitchFamily="34" charset="-122"/>
              </a:rPr>
              <a:t>OFDMA: Orthogonal Frequency Division Multiple Access</a:t>
            </a:r>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3899821" y="3469915"/>
            <a:ext cx="7756955" cy="3210414"/>
          </a:xfrm>
          <a:prstGeom prst="rect">
            <a:avLst/>
          </a:prstGeom>
        </p:spPr>
      </p:pic>
      <p:sp>
        <p:nvSpPr>
          <p:cNvPr id="11" name="文本框 10"/>
          <p:cNvSpPr txBox="1"/>
          <p:nvPr/>
        </p:nvSpPr>
        <p:spPr>
          <a:xfrm>
            <a:off x="808477" y="4105626"/>
            <a:ext cx="2822135" cy="1938992"/>
          </a:xfrm>
          <a:prstGeom prst="rect">
            <a:avLst/>
          </a:prstGeom>
          <a:noFill/>
          <a:ln>
            <a:solidFill>
              <a:schemeClr val="accent1">
                <a:lumMod val="40000"/>
                <a:lumOff val="60000"/>
              </a:schemeClr>
            </a:solidFill>
          </a:ln>
        </p:spPr>
        <p:txBody>
          <a:bodyPr wrap="square" rtlCol="0">
            <a:spAutoFit/>
          </a:bodyPr>
          <a:lstStyle/>
          <a:p>
            <a:pPr>
              <a:spcBef>
                <a:spcPts val="600"/>
              </a:spcBef>
            </a:pPr>
            <a:r>
              <a:rPr lang="zh-CN" altLang="en-US" sz="2000" dirty="0">
                <a:solidFill>
                  <a:srgbClr val="C00000"/>
                </a:solidFill>
                <a:latin typeface="微软雅黑" panose="020B0503020204020204" pitchFamily="34" charset="-122"/>
                <a:ea typeface="微软雅黑" panose="020B0503020204020204" pitchFamily="34" charset="-122"/>
              </a:rPr>
              <a:t>优势：</a:t>
            </a:r>
            <a:endParaRPr lang="en-US" altLang="zh-CN" sz="2000" dirty="0">
              <a:solidFill>
                <a:srgbClr val="C00000"/>
              </a:solidFill>
              <a:latin typeface="微软雅黑" panose="020B0503020204020204" pitchFamily="34" charset="-122"/>
              <a:ea typeface="微软雅黑" panose="020B0503020204020204" pitchFamily="34" charset="-122"/>
            </a:endParaRPr>
          </a:p>
          <a:p>
            <a:pPr marL="266700" indent="-266700">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更细的信道资源分配</a:t>
            </a:r>
            <a:endParaRPr lang="en-US" altLang="zh-CN" sz="2000" dirty="0">
              <a:latin typeface="微软雅黑" panose="020B0503020204020204" pitchFamily="34" charset="-122"/>
              <a:ea typeface="微软雅黑" panose="020B0503020204020204" pitchFamily="34" charset="-122"/>
            </a:endParaRPr>
          </a:p>
          <a:p>
            <a:pPr marL="266700" indent="-266700">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提供更好的</a:t>
            </a:r>
            <a:r>
              <a:rPr lang="en-US" altLang="zh-CN" sz="2000" dirty="0" err="1">
                <a:latin typeface="微软雅黑" panose="020B0503020204020204" pitchFamily="34" charset="-122"/>
                <a:ea typeface="微软雅黑" panose="020B0503020204020204" pitchFamily="34" charset="-122"/>
              </a:rPr>
              <a:t>QoS</a:t>
            </a:r>
            <a:endParaRPr lang="en-US" altLang="zh-CN" sz="2000" dirty="0">
              <a:latin typeface="微软雅黑" panose="020B0503020204020204" pitchFamily="34" charset="-122"/>
              <a:ea typeface="微软雅黑" panose="020B0503020204020204" pitchFamily="34" charset="-122"/>
            </a:endParaRPr>
          </a:p>
          <a:p>
            <a:pPr marL="266700" indent="-266700">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更多的用户并发</a:t>
            </a:r>
            <a:endParaRPr lang="en-US" altLang="zh-CN" sz="2000" dirty="0">
              <a:latin typeface="微软雅黑" panose="020B0503020204020204" pitchFamily="34" charset="-122"/>
              <a:ea typeface="微软雅黑" panose="020B0503020204020204" pitchFamily="34" charset="-122"/>
            </a:endParaRPr>
          </a:p>
          <a:p>
            <a:pPr marL="266700" indent="-266700">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更高的用户带宽</a:t>
            </a:r>
            <a:endParaRPr lang="en-US" altLang="zh-CN" sz="2000" dirty="0">
              <a:latin typeface="微软雅黑" panose="020B0503020204020204" pitchFamily="34" charset="-122"/>
              <a:ea typeface="微软雅黑" panose="020B0503020204020204" pitchFamily="34" charset="-122"/>
            </a:endParaRPr>
          </a:p>
        </p:txBody>
      </p:sp>
      <p:sp>
        <p:nvSpPr>
          <p:cNvPr id="12" name="灯片编号占位符 3">
            <a:extLst>
              <a:ext uri="{FF2B5EF4-FFF2-40B4-BE49-F238E27FC236}">
                <a16:creationId xmlns:a16="http://schemas.microsoft.com/office/drawing/2014/main" id="{0E841197-655E-EE42-87DB-AC7F9FA3E904}"/>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185</a:t>
            </a:fld>
            <a:endParaRPr kumimoji="1" lang="zh-CN" altLang="en-US" dirty="0"/>
          </a:p>
        </p:txBody>
      </p:sp>
    </p:spTree>
    <p:extLst>
      <p:ext uri="{BB962C8B-B14F-4D97-AF65-F5344CB8AC3E}">
        <p14:creationId xmlns:p14="http://schemas.microsoft.com/office/powerpoint/2010/main" val="17267141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694481" y="1351968"/>
            <a:ext cx="10807081" cy="1032417"/>
          </a:xfrm>
        </p:spPr>
        <p:txBody>
          <a:bodyPr>
            <a:normAutofit/>
          </a:bodyPr>
          <a:lstStyle/>
          <a:p>
            <a:pPr>
              <a:lnSpc>
                <a:spcPts val="3300"/>
              </a:lnSpc>
              <a:defRPr/>
            </a:pPr>
            <a:r>
              <a:rPr lang="en-US" altLang="zh-CN" sz="2600" dirty="0"/>
              <a:t>DL/UL MU-MIMO</a:t>
            </a:r>
            <a:r>
              <a:rPr lang="zh-CN" altLang="en-US" sz="2600" dirty="0"/>
              <a:t>技术</a:t>
            </a:r>
            <a:endParaRPr lang="en-US" altLang="zh-CN" sz="2600" dirty="0"/>
          </a:p>
          <a:p>
            <a:pPr lvl="1">
              <a:lnSpc>
                <a:spcPts val="3300"/>
              </a:lnSpc>
            </a:pPr>
            <a:r>
              <a:rPr lang="zh-CN" altLang="en-US" sz="2200" dirty="0">
                <a:solidFill>
                  <a:srgbClr val="C00000"/>
                </a:solidFill>
              </a:rPr>
              <a:t>理解什么是</a:t>
            </a:r>
            <a:r>
              <a:rPr lang="en-US" altLang="zh-CN" sz="2200" dirty="0">
                <a:solidFill>
                  <a:srgbClr val="C00000"/>
                </a:solidFill>
              </a:rPr>
              <a:t>MIMO</a:t>
            </a:r>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pic>
        <p:nvPicPr>
          <p:cNvPr id="15" name="图片 14">
            <a:extLst>
              <a:ext uri="{FF2B5EF4-FFF2-40B4-BE49-F238E27FC236}">
                <a16:creationId xmlns:a16="http://schemas.microsoft.com/office/drawing/2014/main" id="{7C75ED17-9573-4B79-8589-519993F29DF2}"/>
              </a:ext>
            </a:extLst>
          </p:cNvPr>
          <p:cNvPicPr>
            <a:picLocks noChangeAspect="1"/>
          </p:cNvPicPr>
          <p:nvPr/>
        </p:nvPicPr>
        <p:blipFill>
          <a:blip r:embed="rId3"/>
          <a:stretch>
            <a:fillRect/>
          </a:stretch>
        </p:blipFill>
        <p:spPr>
          <a:xfrm>
            <a:off x="1307508" y="2446088"/>
            <a:ext cx="4611031" cy="1558340"/>
          </a:xfrm>
          <a:prstGeom prst="rect">
            <a:avLst/>
          </a:prstGeom>
        </p:spPr>
      </p:pic>
      <p:pic>
        <p:nvPicPr>
          <p:cNvPr id="16" name="图片 15">
            <a:extLst>
              <a:ext uri="{FF2B5EF4-FFF2-40B4-BE49-F238E27FC236}">
                <a16:creationId xmlns:a16="http://schemas.microsoft.com/office/drawing/2014/main" id="{009195A3-ED1E-4B03-A7BA-EDF124D0F539}"/>
              </a:ext>
            </a:extLst>
          </p:cNvPr>
          <p:cNvPicPr>
            <a:picLocks noChangeAspect="1"/>
          </p:cNvPicPr>
          <p:nvPr/>
        </p:nvPicPr>
        <p:blipFill>
          <a:blip r:embed="rId4"/>
          <a:stretch>
            <a:fillRect/>
          </a:stretch>
        </p:blipFill>
        <p:spPr>
          <a:xfrm>
            <a:off x="1323409" y="4331603"/>
            <a:ext cx="4611031" cy="1558340"/>
          </a:xfrm>
          <a:prstGeom prst="rect">
            <a:avLst/>
          </a:prstGeom>
        </p:spPr>
      </p:pic>
      <p:pic>
        <p:nvPicPr>
          <p:cNvPr id="17" name="图片 16">
            <a:extLst>
              <a:ext uri="{FF2B5EF4-FFF2-40B4-BE49-F238E27FC236}">
                <a16:creationId xmlns:a16="http://schemas.microsoft.com/office/drawing/2014/main" id="{28FB70BF-9EDA-4F29-814F-DA73036F33FE}"/>
              </a:ext>
            </a:extLst>
          </p:cNvPr>
          <p:cNvPicPr>
            <a:picLocks noChangeAspect="1"/>
          </p:cNvPicPr>
          <p:nvPr/>
        </p:nvPicPr>
        <p:blipFill>
          <a:blip r:embed="rId5"/>
          <a:stretch>
            <a:fillRect/>
          </a:stretch>
        </p:blipFill>
        <p:spPr>
          <a:xfrm>
            <a:off x="6281051" y="2427747"/>
            <a:ext cx="4611032" cy="1562105"/>
          </a:xfrm>
          <a:prstGeom prst="rect">
            <a:avLst/>
          </a:prstGeom>
        </p:spPr>
      </p:pic>
      <p:pic>
        <p:nvPicPr>
          <p:cNvPr id="18" name="图片 17">
            <a:extLst>
              <a:ext uri="{FF2B5EF4-FFF2-40B4-BE49-F238E27FC236}">
                <a16:creationId xmlns:a16="http://schemas.microsoft.com/office/drawing/2014/main" id="{4B6CA162-BFBA-419D-B31A-908A3CA06CB4}"/>
              </a:ext>
            </a:extLst>
          </p:cNvPr>
          <p:cNvPicPr>
            <a:picLocks noChangeAspect="1"/>
          </p:cNvPicPr>
          <p:nvPr/>
        </p:nvPicPr>
        <p:blipFill>
          <a:blip r:embed="rId6"/>
          <a:stretch>
            <a:fillRect/>
          </a:stretch>
        </p:blipFill>
        <p:spPr>
          <a:xfrm>
            <a:off x="6310317" y="4327837"/>
            <a:ext cx="4622174" cy="1562106"/>
          </a:xfrm>
          <a:prstGeom prst="rect">
            <a:avLst/>
          </a:prstGeom>
        </p:spPr>
      </p:pic>
      <p:sp>
        <p:nvSpPr>
          <p:cNvPr id="19" name="矩形 18">
            <a:extLst>
              <a:ext uri="{FF2B5EF4-FFF2-40B4-BE49-F238E27FC236}">
                <a16:creationId xmlns:a16="http://schemas.microsoft.com/office/drawing/2014/main" id="{C229E3E0-49F1-46F8-BC25-0A58662375BB}"/>
              </a:ext>
            </a:extLst>
          </p:cNvPr>
          <p:cNvSpPr/>
          <p:nvPr/>
        </p:nvSpPr>
        <p:spPr>
          <a:xfrm>
            <a:off x="2843871" y="6176980"/>
            <a:ext cx="6325815" cy="441916"/>
          </a:xfrm>
          <a:prstGeom prst="rect">
            <a:avLst/>
          </a:prstGeom>
          <a:solidFill>
            <a:schemeClr val="accent5">
              <a:lumMod val="20000"/>
              <a:lumOff val="80000"/>
            </a:schemeClr>
          </a:solidFill>
          <a:ln>
            <a:solidFill>
              <a:srgbClr val="C00000"/>
            </a:solidFill>
          </a:ln>
        </p:spPr>
        <p:txBody>
          <a:bodyPr wrap="square">
            <a:spAutoFit/>
          </a:bodyPr>
          <a:lstStyle/>
          <a:p>
            <a:pPr algn="ctr">
              <a:lnSpc>
                <a:spcPts val="3000"/>
              </a:lnSpc>
            </a:pPr>
            <a:r>
              <a:rPr lang="zh-CN" altLang="en-US" sz="2000" kern="0" dirty="0">
                <a:latin typeface="微软雅黑" panose="020B0503020204020204" pitchFamily="34" charset="-122"/>
                <a:ea typeface="微软雅黑" panose="020B0503020204020204" pitchFamily="34" charset="-122"/>
              </a:rPr>
              <a:t>多输入多输出（</a:t>
            </a:r>
            <a:r>
              <a:rPr lang="en-US" altLang="zh-CN" sz="2000" kern="0" dirty="0">
                <a:latin typeface="微软雅黑" panose="020B0503020204020204" pitchFamily="34" charset="-122"/>
                <a:ea typeface="微软雅黑" panose="020B0503020204020204" pitchFamily="34" charset="-122"/>
              </a:rPr>
              <a:t>MIMO</a:t>
            </a:r>
            <a:r>
              <a:rPr lang="zh-CN" altLang="en-US" sz="2000" kern="0" dirty="0">
                <a:latin typeface="微软雅黑" panose="020B0503020204020204" pitchFamily="34" charset="-122"/>
                <a:ea typeface="微软雅黑" panose="020B0503020204020204" pitchFamily="34" charset="-122"/>
              </a:rPr>
              <a:t>）：</a:t>
            </a:r>
            <a:r>
              <a:rPr lang="en-US" altLang="zh-CN" sz="2000" kern="0" dirty="0">
                <a:latin typeface="微软雅黑" panose="020B0503020204020204" pitchFamily="34" charset="-122"/>
                <a:ea typeface="微软雅黑" panose="020B0503020204020204" pitchFamily="34" charset="-122"/>
              </a:rPr>
              <a:t>Multi Input Multi Output</a:t>
            </a:r>
          </a:p>
        </p:txBody>
      </p:sp>
      <p:sp>
        <p:nvSpPr>
          <p:cNvPr id="12" name="灯片编号占位符 3">
            <a:extLst>
              <a:ext uri="{FF2B5EF4-FFF2-40B4-BE49-F238E27FC236}">
                <a16:creationId xmlns:a16="http://schemas.microsoft.com/office/drawing/2014/main" id="{941A2F78-BFB2-624C-9E2C-27D7900F0656}"/>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186</a:t>
            </a:fld>
            <a:endParaRPr kumimoji="1" lang="zh-CN" altLang="en-US" dirty="0"/>
          </a:p>
        </p:txBody>
      </p:sp>
    </p:spTree>
    <p:extLst>
      <p:ext uri="{BB962C8B-B14F-4D97-AF65-F5344CB8AC3E}">
        <p14:creationId xmlns:p14="http://schemas.microsoft.com/office/powerpoint/2010/main" val="40863026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694481" y="1319514"/>
            <a:ext cx="7757857" cy="5037772"/>
          </a:xfrm>
        </p:spPr>
        <p:txBody>
          <a:bodyPr>
            <a:normAutofit/>
          </a:bodyPr>
          <a:lstStyle/>
          <a:p>
            <a:pPr>
              <a:lnSpc>
                <a:spcPts val="3600"/>
              </a:lnSpc>
              <a:defRPr/>
            </a:pPr>
            <a:r>
              <a:rPr lang="en-US" altLang="zh-CN" sz="2600" dirty="0"/>
              <a:t>DL/UL MU-MIMO</a:t>
            </a:r>
            <a:r>
              <a:rPr lang="zh-CN" altLang="en-US" sz="2600" dirty="0"/>
              <a:t>技术</a:t>
            </a:r>
            <a:endParaRPr lang="en-US" altLang="zh-CN" sz="2600" dirty="0"/>
          </a:p>
          <a:p>
            <a:pPr lvl="1">
              <a:lnSpc>
                <a:spcPts val="3600"/>
              </a:lnSpc>
            </a:pPr>
            <a:r>
              <a:rPr kumimoji="1" lang="en-US" altLang="zh-CN" sz="2000" dirty="0"/>
              <a:t>MIMO</a:t>
            </a:r>
            <a:r>
              <a:rPr kumimoji="1" lang="zh-CN" altLang="en-US" sz="2000" dirty="0"/>
              <a:t>可分为</a:t>
            </a:r>
            <a:r>
              <a:rPr kumimoji="1" lang="en-US" altLang="zh-CN" sz="2000" dirty="0"/>
              <a:t>SU-MIMO</a:t>
            </a:r>
            <a:r>
              <a:rPr kumimoji="1" lang="zh-CN" altLang="en-US" sz="2000" dirty="0"/>
              <a:t>与</a:t>
            </a:r>
            <a:r>
              <a:rPr kumimoji="1" lang="en-US" altLang="zh-CN" sz="2000" dirty="0"/>
              <a:t>MU-MIMO</a:t>
            </a:r>
            <a:r>
              <a:rPr kumimoji="1" lang="zh-CN" altLang="en-US" sz="2000" dirty="0"/>
              <a:t>，即单用户</a:t>
            </a:r>
            <a:r>
              <a:rPr kumimoji="1" lang="en-US" altLang="zh-CN" sz="2000" dirty="0"/>
              <a:t>MIMO</a:t>
            </a:r>
            <a:r>
              <a:rPr kumimoji="1" lang="zh-CN" altLang="en-US" sz="2000" dirty="0"/>
              <a:t>和多用户</a:t>
            </a:r>
            <a:r>
              <a:rPr kumimoji="1" lang="en-US" altLang="zh-CN" sz="2000" dirty="0"/>
              <a:t>MIMO</a:t>
            </a:r>
          </a:p>
          <a:p>
            <a:pPr lvl="1">
              <a:lnSpc>
                <a:spcPts val="3600"/>
              </a:lnSpc>
            </a:pPr>
            <a:r>
              <a:rPr kumimoji="1" lang="zh-CN" altLang="en-US" sz="2000" dirty="0"/>
              <a:t>受限于尺寸，终端通常只有</a:t>
            </a:r>
            <a:r>
              <a:rPr kumimoji="1" lang="en-US" altLang="zh-CN" sz="2000" dirty="0"/>
              <a:t>1</a:t>
            </a:r>
            <a:r>
              <a:rPr kumimoji="1" lang="zh-CN" altLang="en-US" sz="2000" dirty="0"/>
              <a:t>个或</a:t>
            </a:r>
            <a:r>
              <a:rPr kumimoji="1" lang="en-US" altLang="zh-CN" sz="2000" dirty="0"/>
              <a:t>2</a:t>
            </a:r>
            <a:r>
              <a:rPr kumimoji="1" lang="zh-CN" altLang="en-US" sz="2000" dirty="0"/>
              <a:t>个空间流 </a:t>
            </a:r>
            <a:r>
              <a:rPr kumimoji="1" lang="en-US" altLang="zh-CN" sz="2000" dirty="0"/>
              <a:t>(</a:t>
            </a:r>
            <a:r>
              <a:rPr kumimoji="1" lang="zh-CN" altLang="en-US" sz="2000" dirty="0"/>
              <a:t>天线</a:t>
            </a:r>
            <a:r>
              <a:rPr kumimoji="1" lang="en-US" altLang="zh-CN" sz="2000" dirty="0"/>
              <a:t>)</a:t>
            </a:r>
            <a:r>
              <a:rPr kumimoji="1" lang="zh-CN" altLang="en-US" sz="2000" dirty="0"/>
              <a:t>，比</a:t>
            </a:r>
            <a:r>
              <a:rPr kumimoji="1" lang="en-US" altLang="zh-CN" sz="2000" dirty="0"/>
              <a:t>AP</a:t>
            </a:r>
            <a:r>
              <a:rPr kumimoji="1" lang="zh-CN" altLang="en-US" sz="2000" dirty="0"/>
              <a:t>的空间流 </a:t>
            </a:r>
            <a:r>
              <a:rPr kumimoji="1" lang="en-US" altLang="zh-CN" sz="2000" dirty="0"/>
              <a:t>(</a:t>
            </a:r>
            <a:r>
              <a:rPr kumimoji="1" lang="zh-CN" altLang="en-US" sz="2000" dirty="0"/>
              <a:t>天线</a:t>
            </a:r>
            <a:r>
              <a:rPr kumimoji="1" lang="en-US" altLang="zh-CN" sz="2000" dirty="0"/>
              <a:t>) </a:t>
            </a:r>
            <a:r>
              <a:rPr kumimoji="1" lang="zh-CN" altLang="en-US" sz="2000" dirty="0"/>
              <a:t>少，在</a:t>
            </a:r>
            <a:r>
              <a:rPr kumimoji="1" lang="en-US" altLang="zh-CN" sz="2000" dirty="0"/>
              <a:t>AP </a:t>
            </a:r>
            <a:r>
              <a:rPr kumimoji="1" lang="zh-CN" altLang="en-US" sz="2000" dirty="0"/>
              <a:t>中引入</a:t>
            </a:r>
            <a:r>
              <a:rPr kumimoji="1" lang="en-US" altLang="zh-CN" sz="2000" dirty="0"/>
              <a:t>MU-MIMO</a:t>
            </a:r>
            <a:r>
              <a:rPr kumimoji="1" lang="zh-CN" altLang="en-US" sz="2000" dirty="0"/>
              <a:t>技术，同一时刻可以实现</a:t>
            </a:r>
            <a:r>
              <a:rPr kumimoji="1" lang="en-US" altLang="zh-CN" sz="2000" dirty="0"/>
              <a:t>AP</a:t>
            </a:r>
            <a:r>
              <a:rPr kumimoji="1" lang="zh-CN" altLang="en-US" sz="2000" dirty="0"/>
              <a:t>与多个终端之间同时传输数据，</a:t>
            </a:r>
            <a:r>
              <a:rPr lang="zh-CN" altLang="en-US" sz="2000" dirty="0"/>
              <a:t>增加系统容量，提升用户的平均吞吐量</a:t>
            </a:r>
            <a:endParaRPr lang="en-US" altLang="zh-CN" sz="2000" dirty="0"/>
          </a:p>
          <a:p>
            <a:pPr lvl="1" algn="just">
              <a:lnSpc>
                <a:spcPts val="3600"/>
              </a:lnSpc>
            </a:pPr>
            <a:r>
              <a:rPr lang="en-US" altLang="zh-CN" sz="2000" dirty="0"/>
              <a:t>Wi-Fi 5 (802.11ac) </a:t>
            </a:r>
            <a:r>
              <a:rPr lang="zh-CN" altLang="en-US" sz="2000" dirty="0"/>
              <a:t>支持下行 </a:t>
            </a:r>
            <a:r>
              <a:rPr lang="en-US" altLang="zh-CN" sz="2000" dirty="0"/>
              <a:t>(DL) </a:t>
            </a:r>
            <a:r>
              <a:rPr lang="en-US" altLang="zh-CN" sz="2000" dirty="0">
                <a:solidFill>
                  <a:srgbClr val="00B0F0"/>
                </a:solidFill>
              </a:rPr>
              <a:t>4 x 4 </a:t>
            </a:r>
            <a:r>
              <a:rPr lang="en-US" altLang="zh-CN" sz="2000" dirty="0"/>
              <a:t>MU-MIMO</a:t>
            </a:r>
          </a:p>
          <a:p>
            <a:pPr lvl="1" algn="just">
              <a:lnSpc>
                <a:spcPts val="3600"/>
              </a:lnSpc>
            </a:pPr>
            <a:r>
              <a:rPr lang="en-US" altLang="zh-CN" sz="2000" dirty="0">
                <a:solidFill>
                  <a:srgbClr val="C00000"/>
                </a:solidFill>
              </a:rPr>
              <a:t>Wi-Fi 6 (802.11ax) </a:t>
            </a:r>
            <a:r>
              <a:rPr lang="zh-CN" altLang="en-US" sz="2000" dirty="0">
                <a:solidFill>
                  <a:srgbClr val="C00000"/>
                </a:solidFill>
              </a:rPr>
              <a:t>支持下行 </a:t>
            </a:r>
            <a:r>
              <a:rPr lang="en-US" altLang="zh-CN" sz="2000" dirty="0">
                <a:solidFill>
                  <a:srgbClr val="C00000"/>
                </a:solidFill>
              </a:rPr>
              <a:t>(DL)</a:t>
            </a:r>
            <a:r>
              <a:rPr lang="zh-CN" altLang="en-US" sz="2000" dirty="0">
                <a:solidFill>
                  <a:srgbClr val="C00000"/>
                </a:solidFill>
              </a:rPr>
              <a:t> 和上行 </a:t>
            </a:r>
            <a:r>
              <a:rPr lang="en-US" altLang="zh-CN" sz="2000" dirty="0">
                <a:solidFill>
                  <a:srgbClr val="C00000"/>
                </a:solidFill>
              </a:rPr>
              <a:t>(UL)</a:t>
            </a:r>
            <a:r>
              <a:rPr lang="zh-CN" altLang="en-US" sz="2000" dirty="0">
                <a:solidFill>
                  <a:srgbClr val="C00000"/>
                </a:solidFill>
              </a:rPr>
              <a:t> </a:t>
            </a:r>
            <a:r>
              <a:rPr lang="en-US" altLang="zh-CN" sz="2000" dirty="0">
                <a:solidFill>
                  <a:srgbClr val="00B0F0"/>
                </a:solidFill>
              </a:rPr>
              <a:t>8 x 8 </a:t>
            </a:r>
            <a:r>
              <a:rPr lang="en-US" altLang="zh-CN" sz="2000" dirty="0">
                <a:solidFill>
                  <a:srgbClr val="C00000"/>
                </a:solidFill>
              </a:rPr>
              <a:t>MU-MIMO</a:t>
            </a:r>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pic>
        <p:nvPicPr>
          <p:cNvPr id="12" name="图片 11">
            <a:extLst>
              <a:ext uri="{FF2B5EF4-FFF2-40B4-BE49-F238E27FC236}">
                <a16:creationId xmlns:a16="http://schemas.microsoft.com/office/drawing/2014/main" id="{3757F4F1-CEA0-49CC-85C4-B919040027CC}"/>
              </a:ext>
            </a:extLst>
          </p:cNvPr>
          <p:cNvPicPr>
            <a:picLocks noChangeAspect="1"/>
          </p:cNvPicPr>
          <p:nvPr/>
        </p:nvPicPr>
        <p:blipFill>
          <a:blip r:embed="rId3"/>
          <a:stretch>
            <a:fillRect/>
          </a:stretch>
        </p:blipFill>
        <p:spPr>
          <a:xfrm>
            <a:off x="8900142" y="1244212"/>
            <a:ext cx="2884285" cy="2647266"/>
          </a:xfrm>
          <a:prstGeom prst="rect">
            <a:avLst/>
          </a:prstGeom>
        </p:spPr>
      </p:pic>
      <p:pic>
        <p:nvPicPr>
          <p:cNvPr id="13" name="图片 12">
            <a:extLst>
              <a:ext uri="{FF2B5EF4-FFF2-40B4-BE49-F238E27FC236}">
                <a16:creationId xmlns:a16="http://schemas.microsoft.com/office/drawing/2014/main" id="{E89FD520-D836-4296-902E-0DAAB2E471A4}"/>
              </a:ext>
            </a:extLst>
          </p:cNvPr>
          <p:cNvPicPr>
            <a:picLocks noChangeAspect="1"/>
          </p:cNvPicPr>
          <p:nvPr/>
        </p:nvPicPr>
        <p:blipFill>
          <a:blip r:embed="rId4"/>
          <a:stretch>
            <a:fillRect/>
          </a:stretch>
        </p:blipFill>
        <p:spPr>
          <a:xfrm>
            <a:off x="8953952" y="4069949"/>
            <a:ext cx="2776664" cy="2681966"/>
          </a:xfrm>
          <a:prstGeom prst="rect">
            <a:avLst/>
          </a:prstGeom>
        </p:spPr>
      </p:pic>
      <p:sp>
        <p:nvSpPr>
          <p:cNvPr id="9" name="灯片编号占位符 3">
            <a:extLst>
              <a:ext uri="{FF2B5EF4-FFF2-40B4-BE49-F238E27FC236}">
                <a16:creationId xmlns:a16="http://schemas.microsoft.com/office/drawing/2014/main" id="{01341CE9-C757-4440-8E50-A74D3C408DAB}"/>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187</a:t>
            </a:fld>
            <a:endParaRPr kumimoji="1" lang="zh-CN" altLang="en-US" dirty="0"/>
          </a:p>
        </p:txBody>
      </p:sp>
    </p:spTree>
    <p:extLst>
      <p:ext uri="{BB962C8B-B14F-4D97-AF65-F5344CB8AC3E}">
        <p14:creationId xmlns:p14="http://schemas.microsoft.com/office/powerpoint/2010/main" val="35632937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84065" y="1455762"/>
            <a:ext cx="7477339" cy="609600"/>
          </a:xfrm>
        </p:spPr>
        <p:txBody>
          <a:bodyPr>
            <a:normAutofit/>
          </a:bodyPr>
          <a:lstStyle/>
          <a:p>
            <a:pPr marL="360363" indent="-360363">
              <a:spcBef>
                <a:spcPts val="1200"/>
              </a:spcBef>
            </a:pPr>
            <a:r>
              <a:rPr kumimoji="1" lang="en-US" altLang="zh-CN" dirty="0"/>
              <a:t>SU-MIMO</a:t>
            </a:r>
            <a:r>
              <a:rPr kumimoji="1" lang="zh-CN" altLang="en-US" dirty="0"/>
              <a:t>与</a:t>
            </a:r>
            <a:r>
              <a:rPr kumimoji="1" lang="en-US" altLang="zh-CN" dirty="0"/>
              <a:t>MU-MIMO</a:t>
            </a:r>
            <a:r>
              <a:rPr kumimoji="1" lang="zh-CN" altLang="en-US" dirty="0"/>
              <a:t>（吞吐量对比）</a:t>
            </a:r>
            <a:endParaRPr kumimoji="1" lang="en-US" altLang="zh-CN" dirty="0"/>
          </a:p>
        </p:txBody>
      </p:sp>
      <p:sp>
        <p:nvSpPr>
          <p:cNvPr id="7" name="文本框 6">
            <a:extLst>
              <a:ext uri="{FF2B5EF4-FFF2-40B4-BE49-F238E27FC236}">
                <a16:creationId xmlns:a16="http://schemas.microsoft.com/office/drawing/2014/main" id="{F7AED03B-3CD5-4520-8FF9-3152F8322606}"/>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pic>
        <p:nvPicPr>
          <p:cNvPr id="5" name="图片 4"/>
          <p:cNvPicPr>
            <a:picLocks noChangeAspect="1"/>
          </p:cNvPicPr>
          <p:nvPr/>
        </p:nvPicPr>
        <p:blipFill>
          <a:blip r:embed="rId3"/>
          <a:stretch>
            <a:fillRect/>
          </a:stretch>
        </p:blipFill>
        <p:spPr>
          <a:xfrm>
            <a:off x="1540689" y="2103870"/>
            <a:ext cx="9202898" cy="2843231"/>
          </a:xfrm>
          <a:prstGeom prst="rect">
            <a:avLst/>
          </a:prstGeom>
        </p:spPr>
      </p:pic>
      <p:sp>
        <p:nvSpPr>
          <p:cNvPr id="6" name="文本框 5"/>
          <p:cNvSpPr txBox="1"/>
          <p:nvPr/>
        </p:nvSpPr>
        <p:spPr>
          <a:xfrm>
            <a:off x="1119938" y="5207089"/>
            <a:ext cx="9864584" cy="913070"/>
          </a:xfrm>
          <a:prstGeom prst="rect">
            <a:avLst/>
          </a:prstGeom>
          <a:noFill/>
          <a:ln>
            <a:solidFill>
              <a:srgbClr val="C00000"/>
            </a:solidFill>
          </a:ln>
        </p:spPr>
        <p:txBody>
          <a:bodyPr wrap="square" rtlCol="0">
            <a:spAutoFit/>
          </a:bodyPr>
          <a:lstStyle/>
          <a:p>
            <a:pPr>
              <a:lnSpc>
                <a:spcPts val="3200"/>
              </a:lnSpc>
            </a:pPr>
            <a:r>
              <a:rPr kumimoji="1" lang="zh-CN" altLang="en-US" sz="2000" dirty="0">
                <a:latin typeface="Microsoft YaHei" panose="020B0503020204020204" pitchFamily="34" charset="-122"/>
                <a:ea typeface="Microsoft YaHei" panose="020B0503020204020204" pitchFamily="34" charset="-122"/>
              </a:rPr>
              <a:t>注：</a:t>
            </a:r>
            <a:r>
              <a:rPr kumimoji="1" lang="en-US" altLang="zh-CN" sz="2000" dirty="0">
                <a:latin typeface="Microsoft YaHei" panose="020B0503020204020204" pitchFamily="34" charset="-122"/>
                <a:ea typeface="Microsoft YaHei" panose="020B0503020204020204" pitchFamily="34" charset="-122"/>
              </a:rPr>
              <a:t>MU-MIMO</a:t>
            </a:r>
            <a:r>
              <a:rPr kumimoji="1" lang="zh-CN" altLang="en-US" sz="2000" dirty="0">
                <a:latin typeface="Microsoft YaHei" panose="020B0503020204020204" pitchFamily="34" charset="-122"/>
                <a:ea typeface="Microsoft YaHei" panose="020B0503020204020204" pitchFamily="34" charset="-122"/>
              </a:rPr>
              <a:t>与</a:t>
            </a:r>
            <a:r>
              <a:rPr kumimoji="1" lang="en-US" altLang="zh-CN" sz="2000" dirty="0">
                <a:latin typeface="Microsoft YaHei" panose="020B0503020204020204" pitchFamily="34" charset="-122"/>
                <a:ea typeface="Microsoft YaHei" panose="020B0503020204020204" pitchFamily="34" charset="-122"/>
              </a:rPr>
              <a:t>OFDMA</a:t>
            </a:r>
            <a:r>
              <a:rPr kumimoji="1" lang="zh-CN" altLang="en-US" sz="2000" dirty="0">
                <a:latin typeface="Microsoft YaHei" panose="020B0503020204020204" pitchFamily="34" charset="-122"/>
                <a:ea typeface="Microsoft YaHei" panose="020B0503020204020204" pitchFamily="34" charset="-122"/>
              </a:rPr>
              <a:t>技术结合，可同时进行</a:t>
            </a:r>
            <a:r>
              <a:rPr kumimoji="1" lang="en-US" altLang="zh-CN" sz="2000" dirty="0">
                <a:latin typeface="Microsoft YaHei" panose="020B0503020204020204" pitchFamily="34" charset="-122"/>
                <a:ea typeface="Microsoft YaHei" panose="020B0503020204020204" pitchFamily="34" charset="-122"/>
              </a:rPr>
              <a:t>MU-MIMO</a:t>
            </a:r>
            <a:r>
              <a:rPr kumimoji="1" lang="zh-CN" altLang="en-US" sz="2000" dirty="0">
                <a:latin typeface="Microsoft YaHei" panose="020B0503020204020204" pitchFamily="34" charset="-122"/>
                <a:ea typeface="Microsoft YaHei" panose="020B0503020204020204" pitchFamily="34" charset="-122"/>
              </a:rPr>
              <a:t>传输和分配不同</a:t>
            </a:r>
            <a:r>
              <a:rPr kumimoji="1" lang="en-US" altLang="zh-CN" sz="2000" dirty="0">
                <a:latin typeface="Microsoft YaHei" panose="020B0503020204020204" pitchFamily="34" charset="-122"/>
                <a:ea typeface="Microsoft YaHei" panose="020B0503020204020204" pitchFamily="34" charset="-122"/>
              </a:rPr>
              <a:t>RU</a:t>
            </a:r>
            <a:r>
              <a:rPr kumimoji="1" lang="zh-CN" altLang="en-US" sz="2000" dirty="0">
                <a:latin typeface="Microsoft YaHei" panose="020B0503020204020204" pitchFamily="34" charset="-122"/>
                <a:ea typeface="Microsoft YaHei" panose="020B0503020204020204" pitchFamily="34" charset="-122"/>
              </a:rPr>
              <a:t>进行多用户多址传输，可以增加系统并发接入量，提升多用户并发场景效率，降低应用时延 </a:t>
            </a:r>
          </a:p>
        </p:txBody>
      </p:sp>
      <p:sp>
        <p:nvSpPr>
          <p:cNvPr id="10" name="灯片编号占位符 3">
            <a:extLst>
              <a:ext uri="{FF2B5EF4-FFF2-40B4-BE49-F238E27FC236}">
                <a16:creationId xmlns:a16="http://schemas.microsoft.com/office/drawing/2014/main" id="{86FF4162-AC1C-A04A-9A57-0DA2BAB9A03E}"/>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188</a:t>
            </a:fld>
            <a:endParaRPr kumimoji="1" lang="zh-CN" altLang="en-US" dirty="0"/>
          </a:p>
        </p:txBody>
      </p:sp>
    </p:spTree>
    <p:extLst>
      <p:ext uri="{BB962C8B-B14F-4D97-AF65-F5344CB8AC3E}">
        <p14:creationId xmlns:p14="http://schemas.microsoft.com/office/powerpoint/2010/main" val="23974718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694481" y="1351968"/>
            <a:ext cx="11089946" cy="3044186"/>
          </a:xfrm>
        </p:spPr>
        <p:txBody>
          <a:bodyPr>
            <a:normAutofit/>
          </a:bodyPr>
          <a:lstStyle/>
          <a:p>
            <a:pPr>
              <a:lnSpc>
                <a:spcPts val="3800"/>
              </a:lnSpc>
              <a:defRPr/>
            </a:pPr>
            <a:r>
              <a:rPr lang="zh-CN" altLang="en-US" sz="2600" dirty="0"/>
              <a:t>高阶调制技术 </a:t>
            </a:r>
            <a:r>
              <a:rPr lang="en-US" altLang="zh-CN" sz="2600" dirty="0"/>
              <a:t>(1024-QAM) </a:t>
            </a:r>
          </a:p>
          <a:p>
            <a:pPr lvl="1">
              <a:lnSpc>
                <a:spcPts val="3800"/>
              </a:lnSpc>
              <a:spcBef>
                <a:spcPts val="1200"/>
              </a:spcBef>
              <a:defRPr/>
            </a:pPr>
            <a:r>
              <a:rPr kumimoji="1" lang="en-US" altLang="zh-CN" sz="2200" dirty="0"/>
              <a:t>802.11ac</a:t>
            </a:r>
            <a:r>
              <a:rPr kumimoji="1" lang="zh-CN" altLang="en-US" sz="2200" dirty="0"/>
              <a:t>采用的</a:t>
            </a:r>
            <a:r>
              <a:rPr kumimoji="1" lang="en-US" altLang="zh-CN" sz="2200" dirty="0"/>
              <a:t>256-QAM</a:t>
            </a:r>
            <a:r>
              <a:rPr kumimoji="1" lang="zh-CN" altLang="en-US" sz="2200" dirty="0"/>
              <a:t>正交幅度调制，每个符号传输 </a:t>
            </a:r>
            <a:r>
              <a:rPr kumimoji="1" lang="en-US" altLang="zh-CN" sz="2200" dirty="0"/>
              <a:t>8 </a:t>
            </a:r>
            <a:r>
              <a:rPr kumimoji="1" lang="zh-CN" altLang="en-US" sz="2200" dirty="0"/>
              <a:t>比特数据（</a:t>
            </a:r>
            <a:r>
              <a:rPr kumimoji="1" lang="en-US" altLang="zh-CN" sz="2200" dirty="0"/>
              <a:t>2</a:t>
            </a:r>
            <a:r>
              <a:rPr kumimoji="1" lang="en-US" altLang="zh-CN" sz="2200" baseline="30000" dirty="0"/>
              <a:t>8 </a:t>
            </a:r>
            <a:r>
              <a:rPr kumimoji="1" lang="en-US" altLang="zh-CN" sz="2200" dirty="0"/>
              <a:t>=256</a:t>
            </a:r>
            <a:r>
              <a:rPr kumimoji="1" lang="zh-CN" altLang="en-US" sz="2200" dirty="0"/>
              <a:t>），</a:t>
            </a:r>
            <a:endParaRPr kumimoji="1" lang="en-US" altLang="zh-CN" sz="2200" dirty="0"/>
          </a:p>
          <a:p>
            <a:pPr lvl="1">
              <a:lnSpc>
                <a:spcPts val="3800"/>
              </a:lnSpc>
              <a:spcBef>
                <a:spcPts val="1200"/>
              </a:spcBef>
              <a:defRPr/>
            </a:pPr>
            <a:r>
              <a:rPr kumimoji="1" lang="en-US" altLang="zh-CN" sz="2200" dirty="0"/>
              <a:t>802.11ax </a:t>
            </a:r>
            <a:r>
              <a:rPr kumimoji="1" lang="zh-CN" altLang="en-US" sz="2200" dirty="0"/>
              <a:t>采用 </a:t>
            </a:r>
            <a:r>
              <a:rPr kumimoji="1" lang="en-US" altLang="zh-CN" sz="2200" dirty="0"/>
              <a:t>1024-QAM</a:t>
            </a:r>
            <a:r>
              <a:rPr kumimoji="1" lang="zh-CN" altLang="en-US" sz="2200" dirty="0"/>
              <a:t>正交幅度调制，每个符号位传输</a:t>
            </a:r>
            <a:r>
              <a:rPr kumimoji="1" lang="en-US" altLang="zh-CN" sz="2200" dirty="0"/>
              <a:t>10 </a:t>
            </a:r>
            <a:r>
              <a:rPr kumimoji="1" lang="zh-CN" altLang="en-US" sz="2200" dirty="0"/>
              <a:t>比特数据（</a:t>
            </a:r>
            <a:r>
              <a:rPr kumimoji="1" lang="en-US" altLang="zh-CN" sz="2200" dirty="0"/>
              <a:t>2</a:t>
            </a:r>
            <a:r>
              <a:rPr kumimoji="1" lang="en-US" altLang="zh-CN" sz="2200" baseline="30000" dirty="0"/>
              <a:t>10 </a:t>
            </a:r>
            <a:r>
              <a:rPr kumimoji="1" lang="en-US" altLang="zh-CN" sz="2200" dirty="0"/>
              <a:t>=1024)</a:t>
            </a:r>
            <a:r>
              <a:rPr kumimoji="1" lang="zh-CN" altLang="en-US" sz="2200" dirty="0"/>
              <a:t>，相对于</a:t>
            </a:r>
            <a:r>
              <a:rPr kumimoji="1" lang="en-US" altLang="zh-CN" sz="2200" dirty="0"/>
              <a:t>802.11ac</a:t>
            </a:r>
            <a:r>
              <a:rPr kumimoji="1" lang="zh-CN" altLang="en-US" sz="2200" dirty="0"/>
              <a:t>，</a:t>
            </a:r>
            <a:r>
              <a:rPr kumimoji="1" lang="en-US" altLang="zh-CN" sz="2200" dirty="0"/>
              <a:t>802.11ax </a:t>
            </a:r>
            <a:r>
              <a:rPr kumimoji="1" lang="zh-CN" altLang="en-US" sz="2200" dirty="0"/>
              <a:t>的单条空间流数据吞吐量提高了</a:t>
            </a:r>
            <a:r>
              <a:rPr kumimoji="1" lang="en-US" altLang="zh-CN" sz="2200" dirty="0"/>
              <a:t>25%</a:t>
            </a:r>
            <a:endParaRPr lang="en-US" altLang="zh-CN" sz="2200" dirty="0">
              <a:solidFill>
                <a:srgbClr val="C00000"/>
              </a:solidFill>
            </a:endParaRPr>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pic>
        <p:nvPicPr>
          <p:cNvPr id="6" name="图片 5"/>
          <p:cNvPicPr>
            <a:picLocks noChangeAspect="1"/>
          </p:cNvPicPr>
          <p:nvPr/>
        </p:nvPicPr>
        <p:blipFill>
          <a:blip r:embed="rId3"/>
          <a:stretch>
            <a:fillRect/>
          </a:stretch>
        </p:blipFill>
        <p:spPr>
          <a:xfrm>
            <a:off x="6339525" y="3639693"/>
            <a:ext cx="2769369" cy="3137132"/>
          </a:xfrm>
          <a:prstGeom prst="rect">
            <a:avLst/>
          </a:prstGeom>
        </p:spPr>
      </p:pic>
      <p:pic>
        <p:nvPicPr>
          <p:cNvPr id="10" name="图片 9"/>
          <p:cNvPicPr>
            <a:picLocks noChangeAspect="1"/>
          </p:cNvPicPr>
          <p:nvPr/>
        </p:nvPicPr>
        <p:blipFill>
          <a:blip r:embed="rId4"/>
          <a:stretch>
            <a:fillRect/>
          </a:stretch>
        </p:blipFill>
        <p:spPr>
          <a:xfrm>
            <a:off x="3212856" y="3616247"/>
            <a:ext cx="2750844" cy="3137132"/>
          </a:xfrm>
          <a:prstGeom prst="rect">
            <a:avLst/>
          </a:prstGeom>
        </p:spPr>
      </p:pic>
      <p:sp>
        <p:nvSpPr>
          <p:cNvPr id="4" name="文本框 3"/>
          <p:cNvSpPr txBox="1"/>
          <p:nvPr/>
        </p:nvSpPr>
        <p:spPr>
          <a:xfrm>
            <a:off x="1336477" y="4815274"/>
            <a:ext cx="1500554" cy="40011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星座图</a:t>
            </a:r>
          </a:p>
        </p:txBody>
      </p:sp>
      <p:sp>
        <p:nvSpPr>
          <p:cNvPr id="11" name="灯片编号占位符 3">
            <a:extLst>
              <a:ext uri="{FF2B5EF4-FFF2-40B4-BE49-F238E27FC236}">
                <a16:creationId xmlns:a16="http://schemas.microsoft.com/office/drawing/2014/main" id="{09045250-0822-D540-B693-B2954E232B03}"/>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189</a:t>
            </a:fld>
            <a:endParaRPr kumimoji="1" lang="zh-CN" altLang="en-US" dirty="0"/>
          </a:p>
        </p:txBody>
      </p:sp>
    </p:spTree>
    <p:extLst>
      <p:ext uri="{BB962C8B-B14F-4D97-AF65-F5344CB8AC3E}">
        <p14:creationId xmlns:p14="http://schemas.microsoft.com/office/powerpoint/2010/main" val="3846196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dirty="0"/>
              <a:t>纯</a:t>
            </a:r>
            <a:r>
              <a:rPr lang="en-US" altLang="zh-CN" dirty="0"/>
              <a:t>ALOHA</a:t>
            </a:r>
            <a:r>
              <a:rPr lang="zh-CN" altLang="en-US" dirty="0"/>
              <a:t>协议的数学描述</a:t>
            </a:r>
            <a:endParaRPr lang="en-US" altLang="zh-CN" sz="2600" dirty="0"/>
          </a:p>
        </p:txBody>
      </p:sp>
      <p:sp>
        <p:nvSpPr>
          <p:cNvPr id="27651" name="Rectangle 3"/>
          <p:cNvSpPr>
            <a:spLocks noGrp="1" noChangeArrowheads="1"/>
          </p:cNvSpPr>
          <p:nvPr>
            <p:ph type="body" idx="1"/>
          </p:nvPr>
        </p:nvSpPr>
        <p:spPr>
          <a:xfrm>
            <a:off x="1124628" y="1466274"/>
            <a:ext cx="10468856" cy="4608513"/>
          </a:xfrm>
        </p:spPr>
        <p:txBody>
          <a:bodyPr>
            <a:noAutofit/>
          </a:bodyPr>
          <a:lstStyle/>
          <a:p>
            <a:pPr eaLnBrk="1" hangingPunct="1"/>
            <a:r>
              <a:rPr lang="zh-CN" altLang="en-US" sz="2400" dirty="0">
                <a:latin typeface="Times New Roman" panose="02020603050405020304" pitchFamily="18" charset="0"/>
              </a:rPr>
              <a:t>定义</a:t>
            </a:r>
          </a:p>
          <a:p>
            <a:pPr lvl="1" eaLnBrk="1" hangingPunct="1"/>
            <a:r>
              <a:rPr lang="zh-CN" altLang="en-US" dirty="0">
                <a:solidFill>
                  <a:srgbClr val="C00000"/>
                </a:solidFill>
                <a:latin typeface="Times New Roman" panose="02020603050405020304" pitchFamily="18" charset="0"/>
              </a:rPr>
              <a:t>帧时</a:t>
            </a:r>
            <a:r>
              <a:rPr lang="zh-CN" altLang="en-US" dirty="0">
                <a:latin typeface="Times New Roman" panose="02020603050405020304" pitchFamily="18" charset="0"/>
              </a:rPr>
              <a:t>：发送一个标准长的帧所需的时间</a:t>
            </a:r>
          </a:p>
          <a:p>
            <a:pPr eaLnBrk="1" hangingPunct="1"/>
            <a:r>
              <a:rPr lang="zh-CN" altLang="en-US" sz="2400" dirty="0">
                <a:latin typeface="Times New Roman" panose="02020603050405020304" pitchFamily="18" charset="0"/>
              </a:rPr>
              <a:t>服从泊松分布</a:t>
            </a:r>
          </a:p>
          <a:p>
            <a:pPr lvl="1" eaLnBrk="1" hangingPunct="1"/>
            <a:r>
              <a:rPr lang="zh-CN" altLang="en-US" dirty="0">
                <a:latin typeface="Times New Roman" panose="02020603050405020304" pitchFamily="18" charset="0"/>
              </a:rPr>
              <a:t>一个帧时内用户产生新帧：均值</a:t>
            </a:r>
            <a:r>
              <a:rPr lang="en-US" altLang="zh-CN" dirty="0">
                <a:latin typeface="Times New Roman" panose="02020603050405020304" pitchFamily="18" charset="0"/>
              </a:rPr>
              <a:t>N</a:t>
            </a:r>
            <a:r>
              <a:rPr lang="zh-CN" altLang="en-US" dirty="0">
                <a:latin typeface="Times New Roman" panose="02020603050405020304" pitchFamily="18" charset="0"/>
              </a:rPr>
              <a:t>个</a:t>
            </a:r>
          </a:p>
          <a:p>
            <a:pPr lvl="1" eaLnBrk="1" hangingPunct="1"/>
            <a:r>
              <a:rPr lang="zh-CN" altLang="en-US" dirty="0">
                <a:latin typeface="Times New Roman" panose="02020603050405020304" pitchFamily="18" charset="0"/>
              </a:rPr>
              <a:t>一个帧时内信道中产生的帧（包括重传）：均值</a:t>
            </a:r>
            <a:r>
              <a:rPr lang="en-US" altLang="zh-CN" dirty="0">
                <a:latin typeface="Times New Roman" panose="02020603050405020304" pitchFamily="18" charset="0"/>
              </a:rPr>
              <a:t>G</a:t>
            </a:r>
            <a:r>
              <a:rPr lang="zh-CN" altLang="en-US" dirty="0">
                <a:latin typeface="Times New Roman" panose="02020603050405020304" pitchFamily="18" charset="0"/>
              </a:rPr>
              <a:t>个</a:t>
            </a:r>
          </a:p>
          <a:p>
            <a:pPr eaLnBrk="1" hangingPunct="1"/>
            <a:r>
              <a:rPr lang="zh-CN" altLang="en-US" sz="2400" dirty="0">
                <a:latin typeface="Times New Roman" panose="02020603050405020304" pitchFamily="18" charset="0"/>
              </a:rPr>
              <a:t>分析：</a:t>
            </a:r>
          </a:p>
          <a:p>
            <a:pPr lvl="1" eaLnBrk="1" hangingPunct="1"/>
            <a:r>
              <a:rPr lang="en-US" altLang="zh-CN" dirty="0">
                <a:latin typeface="Times New Roman" panose="02020603050405020304" pitchFamily="18" charset="0"/>
              </a:rPr>
              <a:t>0&lt; N &lt; 1</a:t>
            </a:r>
            <a:r>
              <a:rPr lang="zh-CN" altLang="en-US" dirty="0">
                <a:latin typeface="Times New Roman" panose="02020603050405020304" pitchFamily="18" charset="0"/>
              </a:rPr>
              <a:t>，轻载</a:t>
            </a:r>
            <a:r>
              <a:rPr lang="en-US" altLang="zh-CN" dirty="0">
                <a:latin typeface="Times New Roman" panose="02020603050405020304" pitchFamily="18" charset="0"/>
              </a:rPr>
              <a:t>N</a:t>
            </a:r>
            <a:r>
              <a:rPr lang="zh-CN" altLang="en-US" dirty="0">
                <a:latin typeface="Times New Roman" panose="02020603050405020304" pitchFamily="18" charset="0"/>
              </a:rPr>
              <a:t>接近</a:t>
            </a:r>
            <a:r>
              <a:rPr lang="en-US" altLang="zh-CN" dirty="0">
                <a:latin typeface="Times New Roman" panose="02020603050405020304" pitchFamily="18" charset="0"/>
              </a:rPr>
              <a:t>0</a:t>
            </a:r>
            <a:r>
              <a:rPr lang="zh-CN" altLang="en-US" dirty="0">
                <a:latin typeface="Times New Roman" panose="02020603050405020304" pitchFamily="18" charset="0"/>
              </a:rPr>
              <a:t>，重载</a:t>
            </a:r>
            <a:r>
              <a:rPr lang="en-US" altLang="zh-CN" dirty="0">
                <a:latin typeface="Times New Roman" panose="02020603050405020304" pitchFamily="18" charset="0"/>
              </a:rPr>
              <a:t>N</a:t>
            </a:r>
            <a:r>
              <a:rPr lang="zh-CN" altLang="en-US" dirty="0">
                <a:latin typeface="Times New Roman" panose="02020603050405020304" pitchFamily="18" charset="0"/>
              </a:rPr>
              <a:t>接近</a:t>
            </a:r>
            <a:r>
              <a:rPr lang="en-US" altLang="zh-CN" dirty="0">
                <a:latin typeface="Times New Roman" panose="02020603050405020304" pitchFamily="18" charset="0"/>
              </a:rPr>
              <a:t>1</a:t>
            </a:r>
          </a:p>
          <a:p>
            <a:pPr lvl="1" eaLnBrk="1" hangingPunct="1"/>
            <a:r>
              <a:rPr lang="en-US" altLang="zh-CN" dirty="0">
                <a:latin typeface="Times New Roman" panose="02020603050405020304" pitchFamily="18" charset="0"/>
              </a:rPr>
              <a:t>G &gt;= N</a:t>
            </a:r>
            <a:r>
              <a:rPr lang="zh-CN" altLang="en-US" dirty="0">
                <a:latin typeface="Times New Roman" panose="02020603050405020304" pitchFamily="18" charset="0"/>
              </a:rPr>
              <a:t>，轻载</a:t>
            </a:r>
            <a:r>
              <a:rPr lang="en-US" altLang="zh-CN" dirty="0">
                <a:latin typeface="Times New Roman" panose="02020603050405020304" pitchFamily="18" charset="0"/>
              </a:rPr>
              <a:t>G=N</a:t>
            </a:r>
            <a:r>
              <a:rPr lang="zh-CN" altLang="en-US" dirty="0">
                <a:latin typeface="Times New Roman" panose="02020603050405020304" pitchFamily="18" charset="0"/>
              </a:rPr>
              <a:t>（无冲突），重载</a:t>
            </a:r>
            <a:r>
              <a:rPr lang="en-US" altLang="zh-CN" dirty="0">
                <a:latin typeface="Times New Roman" panose="02020603050405020304" pitchFamily="18" charset="0"/>
              </a:rPr>
              <a:t>G&gt;N</a:t>
            </a:r>
            <a:r>
              <a:rPr lang="zh-CN" altLang="en-US" dirty="0">
                <a:latin typeface="Times New Roman" panose="02020603050405020304" pitchFamily="18" charset="0"/>
              </a:rPr>
              <a:t>（冲突</a:t>
            </a:r>
            <a:r>
              <a:rPr lang="en-US" altLang="zh-CN" dirty="0">
                <a:latin typeface="Times New Roman" panose="02020603050405020304" pitchFamily="18" charset="0"/>
              </a:rPr>
              <a:t>/</a:t>
            </a:r>
            <a:r>
              <a:rPr lang="zh-CN" altLang="en-US" dirty="0">
                <a:latin typeface="Times New Roman" panose="02020603050405020304" pitchFamily="18" charset="0"/>
              </a:rPr>
              <a:t>重传）</a:t>
            </a:r>
          </a:p>
          <a:p>
            <a:pPr eaLnBrk="1" hangingPunct="1"/>
            <a:r>
              <a:rPr lang="zh-CN" altLang="en-US" sz="2400" dirty="0">
                <a:latin typeface="Times New Roman" panose="02020603050405020304" pitchFamily="18" charset="0"/>
              </a:rPr>
              <a:t>概率</a:t>
            </a:r>
          </a:p>
          <a:p>
            <a:pPr lvl="1" eaLnBrk="1" hangingPunct="1">
              <a:buFont typeface="Wingdings" panose="05000000000000000000" pitchFamily="2" charset="2"/>
              <a:buNone/>
            </a:pPr>
            <a:r>
              <a:rPr lang="zh-CN" altLang="en-US" dirty="0">
                <a:latin typeface="Times New Roman" panose="02020603050405020304" pitchFamily="18" charset="0"/>
              </a:rPr>
              <a:t>	</a:t>
            </a:r>
            <a:r>
              <a:rPr lang="en-US" altLang="zh-CN" dirty="0" err="1">
                <a:latin typeface="Times New Roman" panose="02020603050405020304" pitchFamily="18" charset="0"/>
              </a:rPr>
              <a:t>Pr</a:t>
            </a:r>
            <a:r>
              <a:rPr lang="en-US" altLang="zh-CN" dirty="0">
                <a:latin typeface="Times New Roman" panose="02020603050405020304" pitchFamily="18" charset="0"/>
              </a:rPr>
              <a:t>[k] = </a:t>
            </a:r>
            <a:r>
              <a:rPr lang="en-US" altLang="zh-CN" dirty="0" err="1">
                <a:latin typeface="Times New Roman" panose="02020603050405020304" pitchFamily="18" charset="0"/>
              </a:rPr>
              <a:t>G</a:t>
            </a:r>
            <a:r>
              <a:rPr lang="en-US" altLang="zh-CN" baseline="30000" dirty="0" err="1">
                <a:latin typeface="Times New Roman" panose="02020603050405020304" pitchFamily="18" charset="0"/>
              </a:rPr>
              <a:t>k</a:t>
            </a:r>
            <a:r>
              <a:rPr lang="en-US" altLang="zh-CN" dirty="0" err="1">
                <a:latin typeface="Times New Roman" panose="02020603050405020304" pitchFamily="18" charset="0"/>
              </a:rPr>
              <a:t>e</a:t>
            </a:r>
            <a:r>
              <a:rPr lang="en-US" altLang="zh-CN" baseline="30000" dirty="0">
                <a:latin typeface="Times New Roman" panose="02020603050405020304" pitchFamily="18" charset="0"/>
              </a:rPr>
              <a:t>-G</a:t>
            </a:r>
            <a:r>
              <a:rPr lang="en-US" altLang="zh-CN" dirty="0">
                <a:latin typeface="Times New Roman" panose="02020603050405020304" pitchFamily="18" charset="0"/>
              </a:rPr>
              <a:t> / k! (</a:t>
            </a:r>
            <a:r>
              <a:rPr lang="zh-CN" altLang="en-US" dirty="0">
                <a:latin typeface="Times New Roman" panose="02020603050405020304" pitchFamily="18" charset="0"/>
              </a:rPr>
              <a:t>一个帧时内信道中产生</a:t>
            </a:r>
            <a:r>
              <a:rPr lang="en-US" altLang="zh-CN" dirty="0">
                <a:latin typeface="Times New Roman" panose="02020603050405020304" pitchFamily="18" charset="0"/>
              </a:rPr>
              <a:t>k</a:t>
            </a:r>
            <a:r>
              <a:rPr lang="zh-CN" altLang="en-US" dirty="0">
                <a:latin typeface="Times New Roman" panose="02020603050405020304" pitchFamily="18" charset="0"/>
              </a:rPr>
              <a:t>个帧，泊松分布</a:t>
            </a:r>
            <a:r>
              <a:rPr lang="en-US" altLang="zh-CN" dirty="0">
                <a:latin typeface="Times New Roman" panose="02020603050405020304" pitchFamily="18" charset="0"/>
              </a:rPr>
              <a:t>)</a:t>
            </a:r>
          </a:p>
          <a:p>
            <a:pPr lvl="1" eaLnBrk="1" hangingPunct="1">
              <a:buFont typeface="Wingdings" panose="05000000000000000000" pitchFamily="2" charset="2"/>
              <a:buNone/>
            </a:pPr>
            <a:r>
              <a:rPr lang="en-US" altLang="zh-CN" dirty="0">
                <a:latin typeface="Times New Roman" panose="02020603050405020304" pitchFamily="18" charset="0"/>
              </a:rPr>
              <a:t>	</a:t>
            </a:r>
            <a:r>
              <a:rPr lang="en-US" altLang="zh-CN" dirty="0" err="1">
                <a:latin typeface="Times New Roman" panose="02020603050405020304" pitchFamily="18" charset="0"/>
              </a:rPr>
              <a:t>Pr</a:t>
            </a:r>
            <a:r>
              <a:rPr lang="en-US" altLang="zh-CN" dirty="0">
                <a:latin typeface="Times New Roman" panose="02020603050405020304" pitchFamily="18" charset="0"/>
              </a:rPr>
              <a:t>[k=0] = e</a:t>
            </a:r>
            <a:r>
              <a:rPr lang="en-US" altLang="zh-CN" baseline="30000" dirty="0">
                <a:latin typeface="Times New Roman" panose="02020603050405020304" pitchFamily="18" charset="0"/>
              </a:rPr>
              <a:t>-G</a:t>
            </a:r>
            <a:r>
              <a:rPr lang="en-US" altLang="zh-CN" dirty="0">
                <a:latin typeface="Times New Roman" panose="02020603050405020304" pitchFamily="18" charset="0"/>
              </a:rPr>
              <a:t> </a:t>
            </a:r>
            <a:r>
              <a:rPr lang="zh-CN" altLang="en-US" dirty="0">
                <a:latin typeface="Times New Roman" panose="02020603050405020304" pitchFamily="18" charset="0"/>
              </a:rPr>
              <a:t>（一个帧时内信道中产生</a:t>
            </a:r>
            <a:r>
              <a:rPr lang="en-US" altLang="zh-CN" dirty="0">
                <a:latin typeface="Times New Roman" panose="02020603050405020304" pitchFamily="18" charset="0"/>
              </a:rPr>
              <a:t>0</a:t>
            </a:r>
            <a:r>
              <a:rPr lang="zh-CN" altLang="en-US" dirty="0">
                <a:latin typeface="Times New Roman" panose="02020603050405020304" pitchFamily="18" charset="0"/>
              </a:rPr>
              <a:t>个帧）</a:t>
            </a:r>
          </a:p>
        </p:txBody>
      </p:sp>
      <p:sp>
        <p:nvSpPr>
          <p:cNvPr id="5"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6" name="灯片编号占位符 3"/>
          <p:cNvSpPr>
            <a:spLocks noGrp="1"/>
          </p:cNvSpPr>
          <p:nvPr>
            <p:ph type="sldNum" sz="quarter" idx="12"/>
          </p:nvPr>
        </p:nvSpPr>
        <p:spPr>
          <a:xfrm>
            <a:off x="8686810" y="6489303"/>
            <a:ext cx="3319670" cy="365125"/>
          </a:xfrm>
        </p:spPr>
        <p:txBody>
          <a:bodyPr/>
          <a:lstStyle/>
          <a:p>
            <a:fld id="{20164EA5-AF72-413E-853B-F9CD3ED0BCC0}" type="slidenum">
              <a:rPr kumimoji="1" lang="zh-CN" altLang="en-US" smtClean="0"/>
              <a:t>19</a:t>
            </a:fld>
            <a:endParaRPr kumimoji="1" lang="zh-CN" altLang="en-US" dirty="0"/>
          </a:p>
        </p:txBody>
      </p:sp>
    </p:spTree>
    <p:extLst>
      <p:ext uri="{BB962C8B-B14F-4D97-AF65-F5344CB8AC3E}">
        <p14:creationId xmlns:p14="http://schemas.microsoft.com/office/powerpoint/2010/main" val="37615680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694481" y="1351968"/>
            <a:ext cx="10676904" cy="4926272"/>
          </a:xfrm>
        </p:spPr>
        <p:txBody>
          <a:bodyPr>
            <a:normAutofit/>
          </a:bodyPr>
          <a:lstStyle/>
          <a:p>
            <a:pPr>
              <a:lnSpc>
                <a:spcPts val="3800"/>
              </a:lnSpc>
              <a:defRPr/>
            </a:pPr>
            <a:r>
              <a:rPr lang="en-US" altLang="zh-CN" dirty="0"/>
              <a:t>BSS</a:t>
            </a:r>
            <a:r>
              <a:rPr lang="zh-CN" altLang="en-US" dirty="0"/>
              <a:t>着色机制与动态</a:t>
            </a:r>
            <a:r>
              <a:rPr lang="en-US" altLang="zh-CN" dirty="0"/>
              <a:t>CCA</a:t>
            </a:r>
            <a:r>
              <a:rPr lang="zh-CN" altLang="en-US" dirty="0"/>
              <a:t>机制</a:t>
            </a:r>
            <a:endParaRPr lang="en-US" altLang="zh-CN" dirty="0"/>
          </a:p>
          <a:p>
            <a:pPr lvl="1">
              <a:lnSpc>
                <a:spcPts val="3800"/>
              </a:lnSpc>
              <a:defRPr/>
            </a:pPr>
            <a:r>
              <a:rPr lang="en-US" altLang="zh-CN" dirty="0"/>
              <a:t>802.11ac </a:t>
            </a:r>
            <a:r>
              <a:rPr lang="zh-CN" altLang="en-US" dirty="0"/>
              <a:t>及之前的标准，通过识别同频干扰强度，动态调整</a:t>
            </a:r>
            <a:r>
              <a:rPr lang="en-US" altLang="zh-CN" dirty="0"/>
              <a:t>CCA</a:t>
            </a:r>
            <a:r>
              <a:rPr lang="zh-CN" altLang="en-US" dirty="0"/>
              <a:t>阈值，忽略同频弱干扰信号，实现同频并发传输</a:t>
            </a:r>
          </a:p>
          <a:p>
            <a:pPr lvl="1">
              <a:lnSpc>
                <a:spcPts val="3800"/>
              </a:lnSpc>
              <a:defRPr/>
            </a:pPr>
            <a:r>
              <a:rPr lang="en-US" altLang="zh-CN" dirty="0"/>
              <a:t>802.11ax</a:t>
            </a:r>
            <a:r>
              <a:rPr lang="zh-CN" altLang="en-US" dirty="0"/>
              <a:t>中引入了一种新的同频传输识别机制，即 </a:t>
            </a:r>
            <a:r>
              <a:rPr lang="en-US" altLang="zh-CN" dirty="0"/>
              <a:t>BSS</a:t>
            </a:r>
            <a:r>
              <a:rPr lang="zh-CN" altLang="en-US" dirty="0"/>
              <a:t>着色 </a:t>
            </a:r>
            <a:r>
              <a:rPr lang="en-US" altLang="zh-CN" dirty="0"/>
              <a:t>(Coloring) </a:t>
            </a:r>
            <a:r>
              <a:rPr lang="zh-CN" altLang="en-US" dirty="0"/>
              <a:t>机制</a:t>
            </a:r>
            <a:endParaRPr lang="en-US" altLang="zh-CN" dirty="0"/>
          </a:p>
          <a:p>
            <a:pPr lvl="2" indent="-333375">
              <a:lnSpc>
                <a:spcPts val="3800"/>
              </a:lnSpc>
              <a:buFont typeface="微软雅黑" panose="020B0503020204020204" pitchFamily="34" charset="-122"/>
              <a:buChar char="−"/>
              <a:defRPr/>
            </a:pPr>
            <a:r>
              <a:rPr lang="zh-CN" altLang="en-US" dirty="0"/>
              <a:t>每个</a:t>
            </a:r>
            <a:r>
              <a:rPr lang="en-US" altLang="zh-CN" dirty="0"/>
              <a:t>BSS</a:t>
            </a:r>
            <a:r>
              <a:rPr lang="zh-CN" altLang="en-US" dirty="0"/>
              <a:t>分配一种“颜色”，用前导码中增加</a:t>
            </a:r>
            <a:r>
              <a:rPr lang="en-US" altLang="zh-CN" dirty="0"/>
              <a:t>6</a:t>
            </a:r>
            <a:r>
              <a:rPr lang="zh-CN" altLang="en-US" dirty="0"/>
              <a:t>比特标识</a:t>
            </a:r>
            <a:endParaRPr lang="en-US" altLang="zh-CN" dirty="0"/>
          </a:p>
          <a:p>
            <a:pPr lvl="2" indent="-333375">
              <a:lnSpc>
                <a:spcPts val="3800"/>
              </a:lnSpc>
              <a:buFont typeface="微软雅黑" panose="020B0503020204020204" pitchFamily="34" charset="-122"/>
              <a:buChar char="−"/>
              <a:defRPr/>
            </a:pPr>
            <a:r>
              <a:rPr lang="zh-CN" altLang="en-US" dirty="0"/>
              <a:t>每个 </a:t>
            </a:r>
            <a:r>
              <a:rPr lang="en-US" altLang="zh-CN" dirty="0"/>
              <a:t>STA </a:t>
            </a:r>
            <a:r>
              <a:rPr lang="zh-CN" altLang="en-US" dirty="0"/>
              <a:t>在关联时学习自己所属 </a:t>
            </a:r>
            <a:r>
              <a:rPr lang="en-US" altLang="zh-CN" dirty="0"/>
              <a:t>BSS</a:t>
            </a:r>
            <a:r>
              <a:rPr lang="zh-CN" altLang="en-US" dirty="0"/>
              <a:t> </a:t>
            </a:r>
            <a:endParaRPr lang="en-US" altLang="zh-CN" dirty="0"/>
          </a:p>
          <a:p>
            <a:pPr lvl="2" indent="-333375">
              <a:lnSpc>
                <a:spcPts val="3800"/>
              </a:lnSpc>
              <a:buFont typeface="微软雅黑" panose="020B0503020204020204" pitchFamily="34" charset="-122"/>
              <a:buChar char="−"/>
              <a:defRPr/>
            </a:pPr>
            <a:r>
              <a:rPr lang="zh-CN" altLang="en-US" dirty="0"/>
              <a:t>具有相同 </a:t>
            </a:r>
            <a:r>
              <a:rPr lang="en-US" altLang="zh-CN" dirty="0"/>
              <a:t>BSS </a:t>
            </a:r>
            <a:r>
              <a:rPr lang="zh-CN" altLang="en-US" dirty="0"/>
              <a:t>颜色的信号使用较低的 </a:t>
            </a:r>
            <a:r>
              <a:rPr lang="en-US" altLang="zh-CN" dirty="0"/>
              <a:t>CCA </a:t>
            </a:r>
            <a:r>
              <a:rPr lang="zh-CN" altLang="en-US" dirty="0"/>
              <a:t>阈值，减少了相同</a:t>
            </a:r>
            <a:r>
              <a:rPr lang="en-US" altLang="zh-CN" dirty="0"/>
              <a:t>BSS</a:t>
            </a:r>
            <a:r>
              <a:rPr lang="zh-CN" altLang="en-US" dirty="0"/>
              <a:t>中的冲突</a:t>
            </a:r>
            <a:endParaRPr lang="en-US" altLang="zh-CN" dirty="0"/>
          </a:p>
          <a:p>
            <a:pPr lvl="2" indent="-333375">
              <a:lnSpc>
                <a:spcPts val="3800"/>
              </a:lnSpc>
              <a:buFont typeface="微软雅黑" panose="020B0503020204020204" pitchFamily="34" charset="-122"/>
              <a:buChar char="−"/>
              <a:defRPr/>
            </a:pPr>
            <a:r>
              <a:rPr lang="zh-CN" altLang="en-US" dirty="0"/>
              <a:t>具有不同 </a:t>
            </a:r>
            <a:r>
              <a:rPr lang="en-US" altLang="zh-CN" dirty="0"/>
              <a:t>BSS </a:t>
            </a:r>
            <a:r>
              <a:rPr lang="zh-CN" altLang="en-US" dirty="0"/>
              <a:t>颜色的信号使用较高的 </a:t>
            </a:r>
            <a:r>
              <a:rPr lang="en-US" altLang="zh-CN" dirty="0"/>
              <a:t>CCA </a:t>
            </a:r>
            <a:r>
              <a:rPr lang="zh-CN" altLang="en-US" dirty="0"/>
              <a:t>阈值，允许更多同时传输</a:t>
            </a:r>
            <a:endParaRPr lang="en-US" altLang="zh-CN" dirty="0"/>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4" name="矩形 13"/>
          <p:cNvSpPr/>
          <p:nvPr/>
        </p:nvSpPr>
        <p:spPr>
          <a:xfrm>
            <a:off x="7971692" y="1288264"/>
            <a:ext cx="3985846" cy="451406"/>
          </a:xfrm>
          <a:prstGeom prst="rect">
            <a:avLst/>
          </a:prstGeom>
          <a:solidFill>
            <a:schemeClr val="accent5">
              <a:lumMod val="20000"/>
              <a:lumOff val="80000"/>
            </a:schemeClr>
          </a:solidFill>
          <a:ln>
            <a:solidFill>
              <a:srgbClr val="C00000"/>
            </a:solidFill>
          </a:ln>
        </p:spPr>
        <p:txBody>
          <a:bodyPr wrap="square" anchor="ctr">
            <a:spAutoFit/>
          </a:bodyPr>
          <a:lstStyle/>
          <a:p>
            <a:pPr algn="ctr">
              <a:lnSpc>
                <a:spcPts val="2800"/>
              </a:lnSpc>
            </a:pPr>
            <a:r>
              <a:rPr lang="en-US" altLang="zh-CN" dirty="0">
                <a:solidFill>
                  <a:srgbClr val="C00000"/>
                </a:solidFill>
                <a:latin typeface="微软雅黑" panose="020B0503020204020204" pitchFamily="34" charset="-122"/>
                <a:ea typeface="微软雅黑" panose="020B0503020204020204" pitchFamily="34" charset="-122"/>
              </a:rPr>
              <a:t>CCA</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Clear Channel Assessment </a:t>
            </a:r>
            <a:r>
              <a:rPr lang="en-US" altLang="zh-CN" dirty="0"/>
              <a:t> </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9" name="灯片编号占位符 3">
            <a:extLst>
              <a:ext uri="{FF2B5EF4-FFF2-40B4-BE49-F238E27FC236}">
                <a16:creationId xmlns:a16="http://schemas.microsoft.com/office/drawing/2014/main" id="{D5987FA7-4847-DC4C-B636-F0339DA13A92}"/>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190</a:t>
            </a:fld>
            <a:endParaRPr kumimoji="1" lang="zh-CN" altLang="en-US" dirty="0"/>
          </a:p>
        </p:txBody>
      </p:sp>
    </p:spTree>
    <p:extLst>
      <p:ext uri="{BB962C8B-B14F-4D97-AF65-F5344CB8AC3E}">
        <p14:creationId xmlns:p14="http://schemas.microsoft.com/office/powerpoint/2010/main" val="6250687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597877" y="1351966"/>
            <a:ext cx="11186550" cy="1801542"/>
          </a:xfrm>
        </p:spPr>
        <p:txBody>
          <a:bodyPr>
            <a:normAutofit/>
          </a:bodyPr>
          <a:lstStyle/>
          <a:p>
            <a:pPr>
              <a:lnSpc>
                <a:spcPts val="3800"/>
              </a:lnSpc>
              <a:defRPr/>
            </a:pPr>
            <a:r>
              <a:rPr lang="en-US" altLang="zh-CN" sz="2600" dirty="0"/>
              <a:t>BSS</a:t>
            </a:r>
            <a:r>
              <a:rPr lang="zh-CN" altLang="en-US" sz="2600" dirty="0"/>
              <a:t>着色机制与动态</a:t>
            </a:r>
            <a:r>
              <a:rPr lang="en-US" altLang="zh-CN" sz="2600" dirty="0"/>
              <a:t>CCA</a:t>
            </a:r>
            <a:r>
              <a:rPr lang="zh-CN" altLang="en-US" sz="2600" dirty="0"/>
              <a:t>机制：示例</a:t>
            </a:r>
            <a:endParaRPr lang="en-US" altLang="zh-CN" sz="2600" dirty="0"/>
          </a:p>
          <a:p>
            <a:pPr lvl="1">
              <a:lnSpc>
                <a:spcPts val="3600"/>
              </a:lnSpc>
              <a:defRPr/>
            </a:pPr>
            <a:r>
              <a:rPr lang="en-US" altLang="zh-CN" sz="2200" dirty="0"/>
              <a:t>BSS1</a:t>
            </a:r>
            <a:r>
              <a:rPr lang="zh-CN" altLang="en-US" sz="2200" dirty="0"/>
              <a:t>和</a:t>
            </a:r>
            <a:r>
              <a:rPr lang="en-US" altLang="zh-CN" sz="2200" dirty="0"/>
              <a:t>BSS2</a:t>
            </a:r>
            <a:r>
              <a:rPr lang="zh-CN" altLang="en-US" sz="2200" dirty="0"/>
              <a:t>使用同频信道，</a:t>
            </a:r>
            <a:r>
              <a:rPr lang="en-US" altLang="zh-CN" sz="2200" dirty="0"/>
              <a:t>STA1</a:t>
            </a:r>
            <a:r>
              <a:rPr lang="zh-CN" altLang="en-US" sz="2200" dirty="0"/>
              <a:t>关联到</a:t>
            </a:r>
            <a:r>
              <a:rPr lang="en-US" altLang="zh-CN" sz="2200" dirty="0"/>
              <a:t>AP1</a:t>
            </a:r>
            <a:r>
              <a:rPr lang="zh-CN" altLang="en-US" sz="2200" dirty="0"/>
              <a:t>，属于</a:t>
            </a:r>
            <a:r>
              <a:rPr lang="en-US" altLang="zh-CN" sz="2200" dirty="0"/>
              <a:t>BSS1</a:t>
            </a:r>
          </a:p>
          <a:p>
            <a:pPr lvl="1">
              <a:lnSpc>
                <a:spcPts val="3600"/>
              </a:lnSpc>
              <a:defRPr/>
            </a:pPr>
            <a:r>
              <a:rPr lang="en-US" altLang="zh-CN" sz="2200" dirty="0"/>
              <a:t>STA1</a:t>
            </a:r>
            <a:r>
              <a:rPr lang="zh-CN" altLang="en-US" sz="2200" dirty="0"/>
              <a:t>针对</a:t>
            </a:r>
            <a:r>
              <a:rPr lang="en-US" altLang="zh-CN" sz="2200" dirty="0"/>
              <a:t>BBS1</a:t>
            </a:r>
            <a:r>
              <a:rPr lang="zh-CN" altLang="en-US" sz="2200" dirty="0"/>
              <a:t>的信号设定低</a:t>
            </a:r>
            <a:r>
              <a:rPr lang="en-US" altLang="zh-CN" sz="2200" dirty="0"/>
              <a:t>CCA</a:t>
            </a:r>
            <a:r>
              <a:rPr lang="zh-CN" altLang="en-US" sz="2200" dirty="0"/>
              <a:t>阈值，针对</a:t>
            </a:r>
            <a:r>
              <a:rPr lang="en-US" altLang="zh-CN" sz="2200" dirty="0"/>
              <a:t>BSS2</a:t>
            </a:r>
            <a:r>
              <a:rPr lang="zh-CN" altLang="en-US" sz="2200" dirty="0"/>
              <a:t>的信号设定高</a:t>
            </a:r>
            <a:r>
              <a:rPr lang="en-US" altLang="zh-CN" sz="2200" dirty="0"/>
              <a:t>CCA</a:t>
            </a:r>
            <a:r>
              <a:rPr lang="zh-CN" altLang="en-US" sz="2200" dirty="0"/>
              <a:t>阈值</a:t>
            </a:r>
            <a:endParaRPr lang="en-US" altLang="zh-CN" sz="2200" dirty="0"/>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pic>
        <p:nvPicPr>
          <p:cNvPr id="4" name="图片 3"/>
          <p:cNvPicPr>
            <a:picLocks noChangeAspect="1"/>
          </p:cNvPicPr>
          <p:nvPr/>
        </p:nvPicPr>
        <p:blipFill>
          <a:blip r:embed="rId3"/>
          <a:stretch>
            <a:fillRect/>
          </a:stretch>
        </p:blipFill>
        <p:spPr>
          <a:xfrm>
            <a:off x="1762630" y="3887261"/>
            <a:ext cx="6063297" cy="2470025"/>
          </a:xfrm>
          <a:prstGeom prst="rect">
            <a:avLst/>
          </a:prstGeom>
        </p:spPr>
      </p:pic>
      <p:pic>
        <p:nvPicPr>
          <p:cNvPr id="9" name="图片 8"/>
          <p:cNvPicPr>
            <a:picLocks noChangeAspect="1"/>
          </p:cNvPicPr>
          <p:nvPr/>
        </p:nvPicPr>
        <p:blipFill>
          <a:blip r:embed="rId4"/>
          <a:stretch>
            <a:fillRect/>
          </a:stretch>
        </p:blipFill>
        <p:spPr>
          <a:xfrm>
            <a:off x="744357" y="3337668"/>
            <a:ext cx="1632867" cy="944307"/>
          </a:xfrm>
          <a:prstGeom prst="rect">
            <a:avLst/>
          </a:prstGeom>
        </p:spPr>
      </p:pic>
      <p:sp>
        <p:nvSpPr>
          <p:cNvPr id="11" name="文本框 10"/>
          <p:cNvSpPr txBox="1"/>
          <p:nvPr/>
        </p:nvSpPr>
        <p:spPr>
          <a:xfrm>
            <a:off x="8027766" y="4002693"/>
            <a:ext cx="3756661" cy="1596078"/>
          </a:xfrm>
          <a:prstGeom prst="rect">
            <a:avLst/>
          </a:prstGeom>
          <a:noFill/>
          <a:ln>
            <a:solidFill>
              <a:schemeClr val="accent1">
                <a:lumMod val="40000"/>
                <a:lumOff val="60000"/>
              </a:schemeClr>
            </a:solidFill>
          </a:ln>
        </p:spPr>
        <p:txBody>
          <a:bodyPr wrap="square" rtlCol="0">
            <a:spAutoFit/>
          </a:bodyPr>
          <a:lstStyle/>
          <a:p>
            <a:pPr>
              <a:lnSpc>
                <a:spcPts val="3000"/>
              </a:lnSpc>
            </a:pPr>
            <a:r>
              <a:rPr lang="zh-CN" altLang="en-US" sz="2200" dirty="0">
                <a:solidFill>
                  <a:srgbClr val="7030A0"/>
                </a:solidFill>
                <a:latin typeface="微软雅黑" panose="020B0503020204020204" pitchFamily="34" charset="-122"/>
                <a:ea typeface="微软雅黑" panose="020B0503020204020204" pitchFamily="34" charset="-122"/>
              </a:rPr>
              <a:t>注：对统一管理的高密部署环境，该技术会有较好的效果；对于非统一管理的环境，可能会影响传输性能</a:t>
            </a:r>
          </a:p>
        </p:txBody>
      </p:sp>
      <p:sp>
        <p:nvSpPr>
          <p:cNvPr id="10" name="灯片编号占位符 3">
            <a:extLst>
              <a:ext uri="{FF2B5EF4-FFF2-40B4-BE49-F238E27FC236}">
                <a16:creationId xmlns:a16="http://schemas.microsoft.com/office/drawing/2014/main" id="{DA43FEC3-C3D4-0E4A-889B-750E8AFE7F6B}"/>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191</a:t>
            </a:fld>
            <a:endParaRPr kumimoji="1" lang="zh-CN" altLang="en-US" dirty="0"/>
          </a:p>
        </p:txBody>
      </p:sp>
    </p:spTree>
    <p:extLst>
      <p:ext uri="{BB962C8B-B14F-4D97-AF65-F5344CB8AC3E}">
        <p14:creationId xmlns:p14="http://schemas.microsoft.com/office/powerpoint/2010/main" val="858268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597877" y="1351966"/>
            <a:ext cx="11186550" cy="2868342"/>
          </a:xfrm>
        </p:spPr>
        <p:txBody>
          <a:bodyPr>
            <a:normAutofit/>
          </a:bodyPr>
          <a:lstStyle/>
          <a:p>
            <a:pPr>
              <a:lnSpc>
                <a:spcPts val="3800"/>
              </a:lnSpc>
              <a:defRPr/>
            </a:pPr>
            <a:r>
              <a:rPr lang="zh-CN" altLang="en-US" sz="2600" dirty="0"/>
              <a:t>扩展覆盖范围</a:t>
            </a:r>
            <a:endParaRPr lang="en-US" altLang="zh-CN" sz="2600" dirty="0"/>
          </a:p>
          <a:p>
            <a:pPr lvl="1">
              <a:lnSpc>
                <a:spcPts val="3600"/>
              </a:lnSpc>
              <a:defRPr/>
            </a:pPr>
            <a:r>
              <a:rPr lang="en-US" altLang="zh-CN" sz="2200" dirty="0"/>
              <a:t>802.11ax </a:t>
            </a:r>
            <a:r>
              <a:rPr lang="zh-CN" altLang="en-US" sz="2200" dirty="0"/>
              <a:t>标准采用</a:t>
            </a:r>
            <a:r>
              <a:rPr lang="en-US" altLang="zh-CN" sz="2200" dirty="0"/>
              <a:t>Long OFDM symbol</a:t>
            </a:r>
            <a:r>
              <a:rPr lang="zh-CN" altLang="en-US" sz="2200" dirty="0"/>
              <a:t>发送机制，每次数据发送持续时间从原来的 </a:t>
            </a:r>
            <a:r>
              <a:rPr lang="en-US" altLang="zh-CN" sz="2200" dirty="0"/>
              <a:t>3.2us </a:t>
            </a:r>
            <a:r>
              <a:rPr lang="zh-CN" altLang="en-US" sz="2200" dirty="0"/>
              <a:t>提升到 </a:t>
            </a:r>
            <a:r>
              <a:rPr lang="en-US" altLang="zh-CN" sz="2200" dirty="0"/>
              <a:t>12.8us</a:t>
            </a:r>
            <a:r>
              <a:rPr lang="zh-CN" altLang="en-US" sz="2200" dirty="0"/>
              <a:t>，更长的发送时间可降低终端丢包率</a:t>
            </a:r>
            <a:endParaRPr lang="en-US" altLang="zh-CN" sz="2200" dirty="0"/>
          </a:p>
          <a:p>
            <a:pPr lvl="1">
              <a:lnSpc>
                <a:spcPts val="3600"/>
              </a:lnSpc>
              <a:defRPr/>
            </a:pPr>
            <a:r>
              <a:rPr lang="en-US" altLang="zh-CN" sz="2200" dirty="0"/>
              <a:t>802.11ax </a:t>
            </a:r>
            <a:r>
              <a:rPr lang="zh-CN" altLang="en-US" sz="2200" dirty="0"/>
              <a:t>最小可以仅使用 </a:t>
            </a:r>
            <a:r>
              <a:rPr lang="en-US" altLang="zh-CN" sz="2200" dirty="0"/>
              <a:t>2MHz </a:t>
            </a:r>
            <a:r>
              <a:rPr lang="zh-CN" altLang="en-US" sz="2200" dirty="0"/>
              <a:t>频宽进行窄带传输，有效降低频段噪声干扰，提升了终端接收灵敏度，增加了覆盖距离。 </a:t>
            </a:r>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pic>
        <p:nvPicPr>
          <p:cNvPr id="6" name="图片 5"/>
          <p:cNvPicPr>
            <a:picLocks noChangeAspect="1"/>
          </p:cNvPicPr>
          <p:nvPr/>
        </p:nvPicPr>
        <p:blipFill>
          <a:blip r:embed="rId3"/>
          <a:stretch>
            <a:fillRect/>
          </a:stretch>
        </p:blipFill>
        <p:spPr>
          <a:xfrm>
            <a:off x="1911551" y="4220308"/>
            <a:ext cx="7868750" cy="1918440"/>
          </a:xfrm>
          <a:prstGeom prst="rect">
            <a:avLst/>
          </a:prstGeom>
        </p:spPr>
      </p:pic>
      <p:sp>
        <p:nvSpPr>
          <p:cNvPr id="9" name="灯片编号占位符 3">
            <a:extLst>
              <a:ext uri="{FF2B5EF4-FFF2-40B4-BE49-F238E27FC236}">
                <a16:creationId xmlns:a16="http://schemas.microsoft.com/office/drawing/2014/main" id="{EB5DC386-7A74-B14E-9F25-2F68FABBD41E}"/>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192</a:t>
            </a:fld>
            <a:endParaRPr kumimoji="1" lang="zh-CN" altLang="en-US" dirty="0"/>
          </a:p>
        </p:txBody>
      </p:sp>
    </p:spTree>
    <p:extLst>
      <p:ext uri="{BB962C8B-B14F-4D97-AF65-F5344CB8AC3E}">
        <p14:creationId xmlns:p14="http://schemas.microsoft.com/office/powerpoint/2010/main" val="32879176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lang="en-US" altLang="zh-CN" dirty="0"/>
              <a:t>Wi-Fi 6 </a:t>
            </a:r>
            <a:r>
              <a:rPr lang="zh-CN" altLang="en-US" dirty="0"/>
              <a:t>核心技术概览</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597877" y="1351966"/>
            <a:ext cx="10867292" cy="3184866"/>
          </a:xfrm>
        </p:spPr>
        <p:txBody>
          <a:bodyPr>
            <a:normAutofit/>
          </a:bodyPr>
          <a:lstStyle/>
          <a:p>
            <a:pPr>
              <a:lnSpc>
                <a:spcPts val="4200"/>
              </a:lnSpc>
              <a:defRPr/>
            </a:pPr>
            <a:r>
              <a:rPr lang="zh-CN" altLang="en-US" dirty="0"/>
              <a:t>优化站点睡眠管理</a:t>
            </a:r>
            <a:endParaRPr lang="en-US" altLang="zh-CN" dirty="0"/>
          </a:p>
          <a:p>
            <a:pPr marL="695325" lvl="1" indent="-342900">
              <a:lnSpc>
                <a:spcPts val="4200"/>
              </a:lnSpc>
              <a:defRPr/>
            </a:pPr>
            <a:r>
              <a:rPr lang="en-US" altLang="zh-CN" dirty="0"/>
              <a:t>Wi-Fi 6</a:t>
            </a:r>
            <a:r>
              <a:rPr lang="zh-CN" altLang="en-US" dirty="0"/>
              <a:t>引入了</a:t>
            </a:r>
            <a:r>
              <a:rPr lang="zh-CN" altLang="en-US" dirty="0">
                <a:solidFill>
                  <a:srgbClr val="C00000"/>
                </a:solidFill>
              </a:rPr>
              <a:t>目标唤醒时间 </a:t>
            </a:r>
            <a:r>
              <a:rPr lang="en-US" altLang="zh-CN" dirty="0">
                <a:solidFill>
                  <a:srgbClr val="C00000"/>
                </a:solidFill>
              </a:rPr>
              <a:t>TWT</a:t>
            </a:r>
            <a:r>
              <a:rPr lang="zh-CN" altLang="en-US" dirty="0">
                <a:solidFill>
                  <a:srgbClr val="C00000"/>
                </a:solidFill>
              </a:rPr>
              <a:t>，</a:t>
            </a:r>
            <a:r>
              <a:rPr lang="zh-CN" altLang="en-US" dirty="0"/>
              <a:t>允许设备协商什么时候被唤醒和多久会被唤醒，增加了设备的睡眠时间</a:t>
            </a:r>
            <a:endParaRPr lang="en-US" altLang="zh-CN" dirty="0"/>
          </a:p>
          <a:p>
            <a:pPr marL="695325" lvl="1" indent="-342900">
              <a:lnSpc>
                <a:spcPts val="4200"/>
              </a:lnSpc>
              <a:defRPr/>
            </a:pPr>
            <a:r>
              <a:rPr lang="en-US" altLang="zh-CN" dirty="0"/>
              <a:t>AP</a:t>
            </a:r>
            <a:r>
              <a:rPr lang="zh-CN" altLang="en-US" dirty="0"/>
              <a:t>可以将站点分组到不同的</a:t>
            </a:r>
            <a:r>
              <a:rPr lang="en-US" altLang="zh-CN" dirty="0">
                <a:solidFill>
                  <a:srgbClr val="C00000"/>
                </a:solidFill>
              </a:rPr>
              <a:t>TWT</a:t>
            </a:r>
            <a:r>
              <a:rPr lang="zh-CN" altLang="en-US" dirty="0">
                <a:solidFill>
                  <a:srgbClr val="C00000"/>
                </a:solidFill>
              </a:rPr>
              <a:t>周期</a:t>
            </a:r>
            <a:r>
              <a:rPr lang="zh-CN" altLang="en-US" dirty="0"/>
              <a:t>，以减少唤醒后同时竞争无线介质设备的数量</a:t>
            </a:r>
            <a:endParaRPr lang="en-US" altLang="zh-CN" dirty="0"/>
          </a:p>
        </p:txBody>
      </p:sp>
      <p:sp>
        <p:nvSpPr>
          <p:cNvPr id="7" name="文本框 6">
            <a:extLst>
              <a:ext uri="{FF2B5EF4-FFF2-40B4-BE49-F238E27FC236}">
                <a16:creationId xmlns:a16="http://schemas.microsoft.com/office/drawing/2014/main" id="{3EB1D4BB-1497-41CC-86AA-5E79B1DA6513}"/>
              </a:ext>
            </a:extLst>
          </p:cNvPr>
          <p:cNvSpPr txBox="1"/>
          <p:nvPr/>
        </p:nvSpPr>
        <p:spPr>
          <a:xfrm>
            <a:off x="102036" y="6434725"/>
            <a:ext cx="1809515"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4.5 </a:t>
            </a:r>
            <a:r>
              <a:rPr lang="zh-CN" altLang="en-US" dirty="0">
                <a:solidFill>
                  <a:schemeClr val="bg1">
                    <a:lumMod val="65000"/>
                  </a:schemeClr>
                </a:solidFill>
                <a:latin typeface="微软雅黑" panose="020B0503020204020204" pitchFamily="34" charset="-122"/>
                <a:ea typeface="微软雅黑" panose="020B0503020204020204" pitchFamily="34" charset="-122"/>
              </a:rPr>
              <a:t>无线局域网</a:t>
            </a:r>
          </a:p>
        </p:txBody>
      </p:sp>
      <p:sp>
        <p:nvSpPr>
          <p:cNvPr id="12" name="矩形 11">
            <a:extLst>
              <a:ext uri="{FF2B5EF4-FFF2-40B4-BE49-F238E27FC236}">
                <a16:creationId xmlns:a16="http://schemas.microsoft.com/office/drawing/2014/main" id="{DFC7497F-D610-42E9-85B9-BBD352FE4A3B}"/>
              </a:ext>
            </a:extLst>
          </p:cNvPr>
          <p:cNvSpPr/>
          <p:nvPr/>
        </p:nvSpPr>
        <p:spPr>
          <a:xfrm>
            <a:off x="1307508" y="5179380"/>
            <a:ext cx="4728311" cy="461665"/>
          </a:xfrm>
          <a:prstGeom prst="rect">
            <a:avLst/>
          </a:prstGeom>
          <a:solidFill>
            <a:schemeClr val="accent5">
              <a:lumMod val="20000"/>
              <a:lumOff val="80000"/>
            </a:schemeClr>
          </a:solidFill>
          <a:ln>
            <a:solidFill>
              <a:srgbClr val="C00000"/>
            </a:solidFill>
          </a:ln>
        </p:spPr>
        <p:txBody>
          <a:bodyPr wrap="square">
            <a:spAutoFit/>
          </a:bodyPr>
          <a:lstStyle/>
          <a:p>
            <a:pPr algn="ctr"/>
            <a:r>
              <a:rPr lang="en-US" altLang="zh-CN" sz="2400" dirty="0">
                <a:latin typeface="微软雅黑" panose="020B0503020204020204" pitchFamily="34" charset="-122"/>
                <a:ea typeface="微软雅黑" panose="020B0503020204020204" pitchFamily="34" charset="-122"/>
              </a:rPr>
              <a:t>TWT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Target Wakeup Time</a:t>
            </a:r>
            <a:endParaRPr lang="zh-CN" altLang="en-US" sz="2400" dirty="0">
              <a:latin typeface="微软雅黑" panose="020B0503020204020204" pitchFamily="34" charset="-122"/>
              <a:ea typeface="微软雅黑" panose="020B0503020204020204" pitchFamily="34" charset="-122"/>
            </a:endParaRPr>
          </a:p>
        </p:txBody>
      </p:sp>
      <p:sp>
        <p:nvSpPr>
          <p:cNvPr id="9" name="灯片编号占位符 3">
            <a:extLst>
              <a:ext uri="{FF2B5EF4-FFF2-40B4-BE49-F238E27FC236}">
                <a16:creationId xmlns:a16="http://schemas.microsoft.com/office/drawing/2014/main" id="{EF8D7189-ADEE-174F-9F97-75797A2F148E}"/>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193</a:t>
            </a:fld>
            <a:endParaRPr kumimoji="1" lang="zh-CN" altLang="en-US" dirty="0"/>
          </a:p>
        </p:txBody>
      </p:sp>
    </p:spTree>
    <p:extLst>
      <p:ext uri="{BB962C8B-B14F-4D97-AF65-F5344CB8AC3E}">
        <p14:creationId xmlns:p14="http://schemas.microsoft.com/office/powerpoint/2010/main" val="12388843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2CA5CD2C-7713-D94F-9C1D-BFA2CBA4E738}"/>
              </a:ext>
            </a:extLst>
          </p:cNvPr>
          <p:cNvSpPr/>
          <p:nvPr/>
        </p:nvSpPr>
        <p:spPr>
          <a:xfrm>
            <a:off x="529460" y="3291426"/>
            <a:ext cx="11245814" cy="1535339"/>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00E9E17-6C1F-6542-9F91-9D253C1DF1C9}"/>
              </a:ext>
            </a:extLst>
          </p:cNvPr>
          <p:cNvSpPr>
            <a:spLocks noGrp="1"/>
          </p:cNvSpPr>
          <p:nvPr>
            <p:ph type="title"/>
          </p:nvPr>
        </p:nvSpPr>
        <p:spPr/>
        <p:txBody>
          <a:bodyPr/>
          <a:lstStyle/>
          <a:p>
            <a:r>
              <a:rPr kumimoji="1" lang="zh-CN" altLang="en-US" dirty="0"/>
              <a:t>致谢社区本章贡献者</a:t>
            </a:r>
          </a:p>
        </p:txBody>
      </p:sp>
      <p:sp>
        <p:nvSpPr>
          <p:cNvPr id="5" name="矩形 4">
            <a:extLst>
              <a:ext uri="{FF2B5EF4-FFF2-40B4-BE49-F238E27FC236}">
                <a16:creationId xmlns:a16="http://schemas.microsoft.com/office/drawing/2014/main" id="{6DB0C808-CD59-CF44-B70A-EE6BD3846CE3}"/>
              </a:ext>
            </a:extLst>
          </p:cNvPr>
          <p:cNvSpPr/>
          <p:nvPr/>
        </p:nvSpPr>
        <p:spPr>
          <a:xfrm>
            <a:off x="18773" y="3409985"/>
            <a:ext cx="12192000" cy="2062228"/>
          </a:xfrm>
          <a:prstGeom prst="rect">
            <a:avLst/>
          </a:prstGeom>
          <a:noFill/>
        </p:spPr>
        <p:txBody>
          <a:bodyPr wrap="square" rtlCol="0">
            <a:spAutoFit/>
          </a:bodyPr>
          <a:lstStyle/>
          <a:p>
            <a:pPr algn="ctr"/>
            <a:endParaRPr kumimoji="1" lang="zh-CN" altLang="en-US" sz="1600" b="1">
              <a:solidFill>
                <a:schemeClr val="bg1">
                  <a:lumMod val="50000"/>
                </a:schemeClr>
              </a:solidFill>
            </a:endParaRPr>
          </a:p>
        </p:txBody>
      </p:sp>
      <p:sp>
        <p:nvSpPr>
          <p:cNvPr id="25" name="圆角矩形 24">
            <a:extLst>
              <a:ext uri="{FF2B5EF4-FFF2-40B4-BE49-F238E27FC236}">
                <a16:creationId xmlns:a16="http://schemas.microsoft.com/office/drawing/2014/main" id="{8A5D21B5-70BD-474B-B7A8-8CE03409AEDA}"/>
              </a:ext>
            </a:extLst>
          </p:cNvPr>
          <p:cNvSpPr/>
          <p:nvPr/>
        </p:nvSpPr>
        <p:spPr>
          <a:xfrm>
            <a:off x="857477" y="2970609"/>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袁华</a:t>
            </a:r>
          </a:p>
        </p:txBody>
      </p:sp>
      <p:sp>
        <p:nvSpPr>
          <p:cNvPr id="26" name="圆角矩形 25">
            <a:extLst>
              <a:ext uri="{FF2B5EF4-FFF2-40B4-BE49-F238E27FC236}">
                <a16:creationId xmlns:a16="http://schemas.microsoft.com/office/drawing/2014/main" id="{E46A0393-11FC-A244-9001-D62C815FB696}"/>
              </a:ext>
            </a:extLst>
          </p:cNvPr>
          <p:cNvSpPr/>
          <p:nvPr/>
        </p:nvSpPr>
        <p:spPr>
          <a:xfrm>
            <a:off x="3455371" y="2969516"/>
            <a:ext cx="1432332" cy="40862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曹轶臻</a:t>
            </a:r>
            <a:endPar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endParaRPr>
          </a:p>
        </p:txBody>
      </p:sp>
      <p:sp>
        <p:nvSpPr>
          <p:cNvPr id="29" name="圆角矩形 28">
            <a:extLst>
              <a:ext uri="{FF2B5EF4-FFF2-40B4-BE49-F238E27FC236}">
                <a16:creationId xmlns:a16="http://schemas.microsoft.com/office/drawing/2014/main" id="{5980BB32-BF93-D741-8ACC-B9746419B95C}"/>
              </a:ext>
            </a:extLst>
          </p:cNvPr>
          <p:cNvSpPr/>
          <p:nvPr/>
        </p:nvSpPr>
        <p:spPr>
          <a:xfrm>
            <a:off x="8625624" y="2980327"/>
            <a:ext cx="1432332"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徐敬东</a:t>
            </a:r>
          </a:p>
        </p:txBody>
      </p:sp>
      <p:sp>
        <p:nvSpPr>
          <p:cNvPr id="32" name="圆角矩形 31">
            <a:extLst>
              <a:ext uri="{FF2B5EF4-FFF2-40B4-BE49-F238E27FC236}">
                <a16:creationId xmlns:a16="http://schemas.microsoft.com/office/drawing/2014/main" id="{A9EB4872-7F00-A848-AE63-D7D3AC4F6CD8}"/>
              </a:ext>
            </a:extLst>
          </p:cNvPr>
          <p:cNvSpPr/>
          <p:nvPr/>
        </p:nvSpPr>
        <p:spPr>
          <a:xfrm>
            <a:off x="5977563" y="2972666"/>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rPr>
              <a:t>赵婧如 </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06D8B391-BD12-5748-980B-DF48C333F5E5}"/>
              </a:ext>
            </a:extLst>
          </p:cNvPr>
          <p:cNvSpPr txBox="1"/>
          <p:nvPr/>
        </p:nvSpPr>
        <p:spPr>
          <a:xfrm>
            <a:off x="719928" y="3527321"/>
            <a:ext cx="1782454" cy="369332"/>
          </a:xfrm>
          <a:prstGeom prst="rect">
            <a:avLst/>
          </a:prstGeom>
          <a:noFill/>
        </p:spPr>
        <p:txBody>
          <a:bodyPr wrap="square" rtlCol="0">
            <a:spAutoFit/>
          </a:bodyPr>
          <a:lstStyle/>
          <a:p>
            <a:pPr algn="ctr">
              <a:spcAft>
                <a:spcPts val="300"/>
              </a:spcAft>
            </a:pPr>
            <a:r>
              <a:rPr lang="zh-CN" altLang="en-US" dirty="0">
                <a:solidFill>
                  <a:schemeClr val="tx1">
                    <a:lumMod val="95000"/>
                    <a:lumOff val="5000"/>
                  </a:schemeClr>
                </a:solidFill>
                <a:latin typeface="Microsoft YaHei" panose="020B0503020204020204" pitchFamily="34" charset="-122"/>
                <a:ea typeface="Microsoft YaHei" panose="020B0503020204020204" pitchFamily="34" charset="-122"/>
              </a:rPr>
              <a:t>华南理工大学</a:t>
            </a:r>
          </a:p>
        </p:txBody>
      </p:sp>
      <p:sp>
        <p:nvSpPr>
          <p:cNvPr id="34" name="文本框 33">
            <a:extLst>
              <a:ext uri="{FF2B5EF4-FFF2-40B4-BE49-F238E27FC236}">
                <a16:creationId xmlns:a16="http://schemas.microsoft.com/office/drawing/2014/main" id="{AA6CC591-261A-C94A-86C1-4CFC85BCC321}"/>
              </a:ext>
            </a:extLst>
          </p:cNvPr>
          <p:cNvSpPr txBox="1"/>
          <p:nvPr/>
        </p:nvSpPr>
        <p:spPr>
          <a:xfrm>
            <a:off x="2973262" y="3535176"/>
            <a:ext cx="2216487"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   中国传媒大学</a:t>
            </a:r>
          </a:p>
        </p:txBody>
      </p:sp>
      <p:sp>
        <p:nvSpPr>
          <p:cNvPr id="35" name="文本框 34">
            <a:extLst>
              <a:ext uri="{FF2B5EF4-FFF2-40B4-BE49-F238E27FC236}">
                <a16:creationId xmlns:a16="http://schemas.microsoft.com/office/drawing/2014/main" id="{40B34EC9-0C72-5349-A262-BB452EE3E81A}"/>
              </a:ext>
            </a:extLst>
          </p:cNvPr>
          <p:cNvSpPr txBox="1"/>
          <p:nvPr/>
        </p:nvSpPr>
        <p:spPr>
          <a:xfrm>
            <a:off x="5834972" y="3527499"/>
            <a:ext cx="1799999"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西安邮电大学</a:t>
            </a:r>
          </a:p>
        </p:txBody>
      </p:sp>
      <p:sp>
        <p:nvSpPr>
          <p:cNvPr id="36" name="文本框 35">
            <a:extLst>
              <a:ext uri="{FF2B5EF4-FFF2-40B4-BE49-F238E27FC236}">
                <a16:creationId xmlns:a16="http://schemas.microsoft.com/office/drawing/2014/main" id="{CBCD6AC4-1C82-E242-857E-ED35535271A6}"/>
              </a:ext>
            </a:extLst>
          </p:cNvPr>
          <p:cNvSpPr txBox="1"/>
          <p:nvPr/>
        </p:nvSpPr>
        <p:spPr>
          <a:xfrm>
            <a:off x="8431095" y="3520232"/>
            <a:ext cx="183744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南开大学</a:t>
            </a:r>
          </a:p>
        </p:txBody>
      </p:sp>
      <p:sp>
        <p:nvSpPr>
          <p:cNvPr id="39" name="文本框 38">
            <a:extLst>
              <a:ext uri="{FF2B5EF4-FFF2-40B4-BE49-F238E27FC236}">
                <a16:creationId xmlns:a16="http://schemas.microsoft.com/office/drawing/2014/main" id="{3DAB9AE5-EA9A-FD44-9511-3F2919C85196}"/>
              </a:ext>
            </a:extLst>
          </p:cNvPr>
          <p:cNvSpPr txBox="1"/>
          <p:nvPr/>
        </p:nvSpPr>
        <p:spPr>
          <a:xfrm>
            <a:off x="817052" y="4006900"/>
            <a:ext cx="2024745" cy="771577"/>
          </a:xfrm>
          <a:prstGeom prst="rect">
            <a:avLst/>
          </a:prstGeom>
        </p:spPr>
        <p:txBody>
          <a:bodyPr vert="horz" lIns="91440" tIns="45720" rIns="91440" bIns="45720" rtlCol="0" anchor="ctr"/>
          <a:lstStyle>
            <a:defPPr>
              <a:defRPr lang="zh-CN"/>
            </a:defPPr>
            <a:lvl1pPr algn="ctr">
              <a:spcAft>
                <a:spcPts val="300"/>
              </a:spcAft>
              <a:defRPr sz="1600">
                <a:solidFill>
                  <a:srgbClr val="5B307E"/>
                </a:solidFill>
                <a:latin typeface="Microsoft YaHei" panose="020B0503020204020204" pitchFamily="34" charset="-122"/>
                <a:ea typeface="Microsoft YaHei" panose="020B0503020204020204" pitchFamily="34" charset="-122"/>
              </a:defRPr>
            </a:lvl1pPr>
          </a:lstStyle>
          <a:p>
            <a:pPr algn="l"/>
            <a:r>
              <a:rPr lang="en-US" altLang="zh-CN" sz="1800" dirty="0">
                <a:solidFill>
                  <a:schemeClr val="bg1">
                    <a:lumMod val="50000"/>
                  </a:schemeClr>
                </a:solidFill>
              </a:rPr>
              <a:t>1</a:t>
            </a:r>
            <a:r>
              <a:rPr lang="zh-CN" altLang="en-US" sz="1800" dirty="0">
                <a:solidFill>
                  <a:schemeClr val="bg1">
                    <a:lumMod val="50000"/>
                  </a:schemeClr>
                </a:solidFill>
              </a:rPr>
              <a:t>、信道分配问题</a:t>
            </a:r>
            <a:r>
              <a:rPr lang="en-US" altLang="zh-CN" sz="1800" dirty="0">
                <a:solidFill>
                  <a:schemeClr val="bg1">
                    <a:lumMod val="50000"/>
                  </a:schemeClr>
                </a:solidFill>
              </a:rPr>
              <a:t>2</a:t>
            </a:r>
            <a:r>
              <a:rPr lang="zh-CN" altLang="en-US" sz="1800" dirty="0">
                <a:solidFill>
                  <a:schemeClr val="bg1">
                    <a:lumMod val="50000"/>
                  </a:schemeClr>
                </a:solidFill>
              </a:rPr>
              <a:t>、多路访问协议</a:t>
            </a:r>
          </a:p>
        </p:txBody>
      </p:sp>
      <p:sp>
        <p:nvSpPr>
          <p:cNvPr id="40" name="文本框 39">
            <a:extLst>
              <a:ext uri="{FF2B5EF4-FFF2-40B4-BE49-F238E27FC236}">
                <a16:creationId xmlns:a16="http://schemas.microsoft.com/office/drawing/2014/main" id="{E3FE86CC-9B2E-7348-BF14-9ADDB65F47DF}"/>
              </a:ext>
            </a:extLst>
          </p:cNvPr>
          <p:cNvSpPr txBox="1"/>
          <p:nvPr/>
        </p:nvSpPr>
        <p:spPr>
          <a:xfrm>
            <a:off x="3448303" y="4077518"/>
            <a:ext cx="1782454" cy="369332"/>
          </a:xfrm>
          <a:prstGeom prst="rect">
            <a:avLst/>
          </a:prstGeom>
          <a:noFill/>
        </p:spPr>
        <p:txBody>
          <a:bodyPr wrap="square" rtlCol="0">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2</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、以太网</a:t>
            </a:r>
          </a:p>
        </p:txBody>
      </p:sp>
      <p:sp>
        <p:nvSpPr>
          <p:cNvPr id="41" name="文本框 40">
            <a:extLst>
              <a:ext uri="{FF2B5EF4-FFF2-40B4-BE49-F238E27FC236}">
                <a16:creationId xmlns:a16="http://schemas.microsoft.com/office/drawing/2014/main" id="{BD5D7B5E-71A9-1D45-975B-FEDD963A1D17}"/>
              </a:ext>
            </a:extLst>
          </p:cNvPr>
          <p:cNvSpPr txBox="1"/>
          <p:nvPr/>
        </p:nvSpPr>
        <p:spPr>
          <a:xfrm>
            <a:off x="5882577" y="4064349"/>
            <a:ext cx="2221662" cy="369332"/>
          </a:xfrm>
          <a:prstGeom prst="rect">
            <a:avLst/>
          </a:prstGeom>
          <a:noFill/>
        </p:spPr>
        <p:txBody>
          <a:bodyPr wrap="square" rtlCol="0">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、数据链路层交换</a:t>
            </a:r>
          </a:p>
        </p:txBody>
      </p:sp>
      <p:sp>
        <p:nvSpPr>
          <p:cNvPr id="42" name="文本框 41">
            <a:extLst>
              <a:ext uri="{FF2B5EF4-FFF2-40B4-BE49-F238E27FC236}">
                <a16:creationId xmlns:a16="http://schemas.microsoft.com/office/drawing/2014/main" id="{B989E7EB-6C1F-754A-BA5C-5CB82DA955C4}"/>
              </a:ext>
            </a:extLst>
          </p:cNvPr>
          <p:cNvSpPr txBox="1"/>
          <p:nvPr/>
        </p:nvSpPr>
        <p:spPr>
          <a:xfrm>
            <a:off x="8625624" y="4099561"/>
            <a:ext cx="1782454" cy="369332"/>
          </a:xfrm>
          <a:prstGeom prst="rect">
            <a:avLst/>
          </a:prstGeom>
          <a:noFill/>
        </p:spPr>
        <p:txBody>
          <a:bodyPr wrap="square" rtlCol="0">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4</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、无线网络</a:t>
            </a:r>
          </a:p>
        </p:txBody>
      </p:sp>
      <p:sp>
        <p:nvSpPr>
          <p:cNvPr id="45" name="矩形 44">
            <a:extLst>
              <a:ext uri="{FF2B5EF4-FFF2-40B4-BE49-F238E27FC236}">
                <a16:creationId xmlns:a16="http://schemas.microsoft.com/office/drawing/2014/main" id="{23688F64-2832-BF42-96B1-7D425CAB1882}"/>
              </a:ext>
            </a:extLst>
          </p:cNvPr>
          <p:cNvSpPr/>
          <p:nvPr/>
        </p:nvSpPr>
        <p:spPr>
          <a:xfrm>
            <a:off x="529460" y="4826765"/>
            <a:ext cx="11245813" cy="1641475"/>
          </a:xfrm>
          <a:prstGeom prst="rect">
            <a:avLst/>
          </a:prstGeom>
          <a:ln>
            <a:solidFill>
              <a:srgbClr val="5B307E"/>
            </a:solidFill>
          </a:ln>
        </p:spPr>
        <p:txBody>
          <a:bodyPr wrap="square">
            <a:spAutoFit/>
          </a:bodyPr>
          <a:lstStyle/>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计算机网络：自顶向下方法</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原书第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，库罗斯 罗斯，机械工业出版社，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5</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Tanenbaum</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&amp;</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err="1">
                <a:solidFill>
                  <a:schemeClr val="bg1">
                    <a:lumMod val="50000"/>
                  </a:schemeClr>
                </a:solidFill>
                <a:latin typeface="Microsoft YaHei" panose="020B0503020204020204" pitchFamily="34" charset="-122"/>
                <a:ea typeface="Microsoft YaHei" panose="020B0503020204020204" pitchFamily="34" charset="-122"/>
              </a:rPr>
              <a:t>Wetherall</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2012</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，谢希仁，电子工业出版社，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4</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，吴功宜，清华大学出版社，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04</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计算机网络技术与应用</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，张建忠，徐敬东，清华大学出版社，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2019</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9</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endParaRPr lang="en-US" altLang="zh-CN" sz="1400" dirty="0">
              <a:solidFill>
                <a:schemeClr val="bg1">
                  <a:lumMod val="50000"/>
                </a:schemeClr>
              </a:solidFill>
              <a:latin typeface="Microsoft YaHei" panose="020B0503020204020204" pitchFamily="34" charset="-122"/>
              <a:ea typeface="Microsoft YaHei" panose="020B0503020204020204" pitchFamily="34" charset="-122"/>
            </a:endParaRP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路由交换技术详解与实践</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卷</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下册 </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新华三大学，清华大学出版社，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p:txBody>
      </p:sp>
      <p:pic>
        <p:nvPicPr>
          <p:cNvPr id="23" name="图片 22">
            <a:extLst>
              <a:ext uri="{FF2B5EF4-FFF2-40B4-BE49-F238E27FC236}">
                <a16:creationId xmlns:a16="http://schemas.microsoft.com/office/drawing/2014/main" id="{99C03439-0650-4B49-A00E-3E5D3DCC1B1C}"/>
              </a:ext>
            </a:extLst>
          </p:cNvPr>
          <p:cNvPicPr preferRelativeResize="0">
            <a:picLocks/>
          </p:cNvPicPr>
          <p:nvPr/>
        </p:nvPicPr>
        <p:blipFill>
          <a:blip r:embed="rId3"/>
          <a:srcRect/>
          <a:stretch/>
        </p:blipFill>
        <p:spPr>
          <a:xfrm>
            <a:off x="3455370" y="1469905"/>
            <a:ext cx="1323107" cy="1320821"/>
          </a:xfrm>
          <a:prstGeom prst="ellipse">
            <a:avLst/>
          </a:prstGeom>
          <a:solidFill>
            <a:schemeClr val="bg1">
              <a:lumMod val="85000"/>
            </a:schemeClr>
          </a:solidFill>
        </p:spPr>
      </p:pic>
      <p:pic>
        <p:nvPicPr>
          <p:cNvPr id="3" name="图片 2"/>
          <p:cNvPicPr>
            <a:picLocks noChangeAspect="1"/>
          </p:cNvPicPr>
          <p:nvPr/>
        </p:nvPicPr>
        <p:blipFill>
          <a:blip r:embed="rId4"/>
          <a:stretch>
            <a:fillRect/>
          </a:stretch>
        </p:blipFill>
        <p:spPr>
          <a:xfrm>
            <a:off x="974030" y="1469906"/>
            <a:ext cx="1315779" cy="1320820"/>
          </a:xfrm>
          <a:prstGeom prst="rect">
            <a:avLst/>
          </a:prstGeom>
        </p:spPr>
      </p:pic>
      <p:sp>
        <p:nvSpPr>
          <p:cNvPr id="4" name="椭圆 3"/>
          <p:cNvSpPr/>
          <p:nvPr/>
        </p:nvSpPr>
        <p:spPr>
          <a:xfrm>
            <a:off x="6018805" y="1469905"/>
            <a:ext cx="1391090" cy="137934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792308" y="1428771"/>
            <a:ext cx="1406770" cy="1454325"/>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灯片编号占位符 3">
            <a:extLst>
              <a:ext uri="{FF2B5EF4-FFF2-40B4-BE49-F238E27FC236}">
                <a16:creationId xmlns:a16="http://schemas.microsoft.com/office/drawing/2014/main" id="{86A2051A-5F9B-0043-963A-E78EFC383557}"/>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194</a:t>
            </a:fld>
            <a:endParaRPr kumimoji="1" lang="zh-CN" altLang="en-US" dirty="0"/>
          </a:p>
        </p:txBody>
      </p:sp>
    </p:spTree>
    <p:extLst>
      <p:ext uri="{BB962C8B-B14F-4D97-AF65-F5344CB8AC3E}">
        <p14:creationId xmlns:p14="http://schemas.microsoft.com/office/powerpoint/2010/main" val="15459526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特别鸣谢</a:t>
            </a:r>
          </a:p>
        </p:txBody>
      </p:sp>
      <p:sp>
        <p:nvSpPr>
          <p:cNvPr id="3" name="内容占位符 2"/>
          <p:cNvSpPr>
            <a:spLocks noGrp="1"/>
          </p:cNvSpPr>
          <p:nvPr>
            <p:ph idx="1"/>
          </p:nvPr>
        </p:nvSpPr>
        <p:spPr/>
        <p:txBody>
          <a:bodyPr>
            <a:normAutofit fontScale="85000" lnSpcReduction="10000"/>
          </a:bodyPr>
          <a:lstStyle/>
          <a:p>
            <a:pPr>
              <a:lnSpc>
                <a:spcPct val="150000"/>
              </a:lnSpc>
            </a:pPr>
            <a:r>
              <a:rPr lang="zh-CN" altLang="en-US" dirty="0"/>
              <a:t>本课程课件中的部分素材来自于：</a:t>
            </a:r>
            <a:endParaRPr lang="en-US" altLang="zh-CN" dirty="0"/>
          </a:p>
          <a:p>
            <a:pPr lvl="1">
              <a:lnSpc>
                <a:spcPct val="150000"/>
              </a:lnSpc>
              <a:spcBef>
                <a:spcPts val="100"/>
              </a:spcBef>
            </a:pPr>
            <a:r>
              <a:rPr lang="zh-CN" altLang="en-US" dirty="0"/>
              <a:t>（</a:t>
            </a:r>
            <a:r>
              <a:rPr lang="en-US" altLang="zh-CN" dirty="0"/>
              <a:t>1</a:t>
            </a:r>
            <a:r>
              <a:rPr lang="zh-CN" altLang="en-US" dirty="0"/>
              <a:t>）</a:t>
            </a:r>
            <a:r>
              <a:rPr lang="zh-CN" altLang="en-US" dirty="0">
                <a:solidFill>
                  <a:srgbClr val="000000"/>
                </a:solidFill>
                <a:latin typeface="微软雅黑" panose="020B0503020204020204" pitchFamily="34" charset="-122"/>
                <a:ea typeface="微软雅黑" panose="020B0503020204020204" pitchFamily="34" charset="-122"/>
              </a:rPr>
              <a:t>库罗斯</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罗斯、</a:t>
            </a:r>
            <a:r>
              <a:rPr lang="en-US" altLang="zh-CN" dirty="0" err="1">
                <a:solidFill>
                  <a:srgbClr val="000000"/>
                </a:solidFill>
                <a:latin typeface="微软雅黑" panose="020B0503020204020204" pitchFamily="34" charset="-122"/>
                <a:ea typeface="微软雅黑" panose="020B0503020204020204" pitchFamily="34" charset="-122"/>
              </a:rPr>
              <a:t>Tanenbaum</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&amp;</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err="1">
                <a:solidFill>
                  <a:srgbClr val="000000"/>
                </a:solidFill>
                <a:latin typeface="微软雅黑" panose="020B0503020204020204" pitchFamily="34" charset="-122"/>
                <a:ea typeface="微软雅黑" panose="020B0503020204020204" pitchFamily="34" charset="-122"/>
              </a:rPr>
              <a:t>Wetherall</a:t>
            </a:r>
            <a:r>
              <a:rPr lang="zh-CN" altLang="en-US" dirty="0">
                <a:solidFill>
                  <a:srgbClr val="000000"/>
                </a:solidFill>
                <a:latin typeface="微软雅黑" panose="020B0503020204020204" pitchFamily="34" charset="-122"/>
                <a:ea typeface="微软雅黑" panose="020B0503020204020204" pitchFamily="34" charset="-122"/>
              </a:rPr>
              <a:t>、谢希仁、吴功宜、</a:t>
            </a:r>
            <a:r>
              <a:rPr lang="zh-CN" altLang="en-US" dirty="0">
                <a:solidFill>
                  <a:srgbClr val="000000"/>
                </a:solidFill>
              </a:rPr>
              <a:t>徐敬东等出版的</a:t>
            </a:r>
            <a:r>
              <a:rPr lang="en-US" altLang="zh-CN" dirty="0">
                <a:solidFill>
                  <a:srgbClr val="000000"/>
                </a:solidFill>
              </a:rPr>
              <a:t>《</a:t>
            </a:r>
            <a:r>
              <a:rPr lang="zh-CN" altLang="en-US" dirty="0">
                <a:solidFill>
                  <a:srgbClr val="000000"/>
                </a:solidFill>
              </a:rPr>
              <a:t>计算机网络</a:t>
            </a:r>
            <a:r>
              <a:rPr lang="en-US" altLang="zh-CN" dirty="0">
                <a:solidFill>
                  <a:srgbClr val="000000"/>
                </a:solidFill>
              </a:rPr>
              <a:t>》</a:t>
            </a:r>
            <a:r>
              <a:rPr lang="zh-CN" altLang="en-US" dirty="0">
                <a:solidFill>
                  <a:srgbClr val="000000"/>
                </a:solidFill>
              </a:rPr>
              <a:t>教材</a:t>
            </a:r>
            <a:endParaRPr lang="en-US" altLang="zh-CN" dirty="0">
              <a:solidFill>
                <a:srgbClr val="000000"/>
              </a:solidFill>
            </a:endParaRPr>
          </a:p>
          <a:p>
            <a:pPr lvl="1">
              <a:lnSpc>
                <a:spcPct val="150000"/>
              </a:lnSpc>
              <a:spcBef>
                <a:spcPts val="100"/>
              </a:spcBef>
            </a:pPr>
            <a:r>
              <a:rPr lang="zh-CN" altLang="en-US" dirty="0"/>
              <a:t>（</a:t>
            </a:r>
            <a:r>
              <a:rPr lang="en-US" altLang="zh-CN" dirty="0"/>
              <a:t>2</a:t>
            </a:r>
            <a:r>
              <a:rPr lang="zh-CN" altLang="en-US" dirty="0"/>
              <a:t>）思科网络技术学院教程</a:t>
            </a:r>
            <a:endParaRPr lang="en-US" altLang="zh-CN" dirty="0"/>
          </a:p>
          <a:p>
            <a:pPr lvl="1">
              <a:lnSpc>
                <a:spcPct val="150000"/>
              </a:lnSpc>
              <a:spcBef>
                <a:spcPts val="100"/>
              </a:spcBef>
            </a:pPr>
            <a:r>
              <a:rPr lang="zh-CN" altLang="en-US" dirty="0"/>
              <a:t>（</a:t>
            </a:r>
            <a:r>
              <a:rPr lang="en-US" altLang="zh-CN" dirty="0"/>
              <a:t>3</a:t>
            </a:r>
            <a:r>
              <a:rPr lang="zh-CN" altLang="en-US" dirty="0"/>
              <a:t>）</a:t>
            </a:r>
            <a:r>
              <a:rPr lang="en-US" altLang="zh-CN" dirty="0"/>
              <a:t>H3C</a:t>
            </a:r>
            <a:r>
              <a:rPr lang="zh-CN" altLang="en-US" dirty="0"/>
              <a:t>网络学院系列教程</a:t>
            </a:r>
            <a:endParaRPr lang="en-US" altLang="zh-CN" dirty="0"/>
          </a:p>
          <a:p>
            <a:pPr lvl="1">
              <a:lnSpc>
                <a:spcPct val="150000"/>
              </a:lnSpc>
            </a:pPr>
            <a:r>
              <a:rPr lang="zh-CN" altLang="en-US" dirty="0"/>
              <a:t>（</a:t>
            </a:r>
            <a:r>
              <a:rPr lang="en-US" altLang="zh-CN" dirty="0"/>
              <a:t>4</a:t>
            </a:r>
            <a:r>
              <a:rPr lang="zh-CN" altLang="en-US" dirty="0"/>
              <a:t>）网络上搜到的其他资料</a:t>
            </a:r>
            <a:endParaRPr lang="en-US" altLang="zh-CN" dirty="0"/>
          </a:p>
          <a:p>
            <a:pPr>
              <a:lnSpc>
                <a:spcPct val="150000"/>
              </a:lnSpc>
            </a:pPr>
            <a:r>
              <a:rPr lang="zh-CN" altLang="en-US" dirty="0"/>
              <a:t>在此，对清华大学出版社、思科网络技术学院、</a:t>
            </a:r>
            <a:r>
              <a:rPr lang="en-US" altLang="zh-CN" dirty="0"/>
              <a:t> H3C</a:t>
            </a:r>
            <a:r>
              <a:rPr lang="zh-CN" altLang="en-US" dirty="0"/>
              <a:t>网络学院、电子工业出版社、机械出版社以及其它提供本课程引用资料的个人表示 衷心的感谢！ </a:t>
            </a:r>
            <a:endParaRPr lang="en-US" altLang="zh-CN" dirty="0"/>
          </a:p>
          <a:p>
            <a:pPr>
              <a:lnSpc>
                <a:spcPct val="150000"/>
              </a:lnSpc>
            </a:pPr>
            <a:r>
              <a:rPr lang="zh-CN" altLang="en-US" dirty="0"/>
              <a:t>对于本课程引用的素材，仅用于教学，如有任何问题，请与我们联系！</a:t>
            </a:r>
          </a:p>
        </p:txBody>
      </p:sp>
      <p:sp>
        <p:nvSpPr>
          <p:cNvPr id="5" name="灯片编号占位符 3">
            <a:extLst>
              <a:ext uri="{FF2B5EF4-FFF2-40B4-BE49-F238E27FC236}">
                <a16:creationId xmlns:a16="http://schemas.microsoft.com/office/drawing/2014/main" id="{DA043DB7-E9D7-B944-81E5-492A9F5C3EB1}"/>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195</a:t>
            </a:fld>
            <a:endParaRPr kumimoji="1" lang="zh-CN" altLang="en-US" dirty="0"/>
          </a:p>
        </p:txBody>
      </p:sp>
    </p:spTree>
    <p:extLst>
      <p:ext uri="{BB962C8B-B14F-4D97-AF65-F5344CB8AC3E}">
        <p14:creationId xmlns:p14="http://schemas.microsoft.com/office/powerpoint/2010/main" val="3818315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lnSpcReduction="10000"/>
          </a:bodyPr>
          <a:lstStyle/>
          <a:p>
            <a:pPr>
              <a:lnSpc>
                <a:spcPct val="110000"/>
              </a:lnSpc>
            </a:pPr>
            <a:r>
              <a:rPr kumimoji="1" lang="zh-CN" altLang="en-US" dirty="0"/>
              <a:t>本教案采用</a:t>
            </a:r>
            <a:r>
              <a:rPr kumimoji="1" lang="zh-CN" altLang="en-US" dirty="0">
                <a:solidFill>
                  <a:srgbClr val="C00000"/>
                </a:solidFill>
              </a:rPr>
              <a:t>共建共享</a:t>
            </a:r>
            <a:r>
              <a:rPr kumimoji="1" lang="zh-CN" altLang="en-US" dirty="0"/>
              <a:t>方式，</a:t>
            </a:r>
            <a:r>
              <a:rPr kumimoji="1" lang="zh-CN" altLang="en-US" dirty="0">
                <a:solidFill>
                  <a:srgbClr val="C00000"/>
                </a:solidFill>
              </a:rPr>
              <a:t>免费使用</a:t>
            </a:r>
            <a:endParaRPr kumimoji="1" lang="en-US" altLang="zh-CN" dirty="0">
              <a:solidFill>
                <a:srgbClr val="C00000"/>
              </a:solidFill>
            </a:endParaRPr>
          </a:p>
          <a:p>
            <a:pPr lvl="1">
              <a:lnSpc>
                <a:spcPct val="110000"/>
              </a:lnSpc>
            </a:pPr>
            <a:r>
              <a:rPr kumimoji="1" lang="zh-CN" altLang="en-US" dirty="0"/>
              <a:t>由来自全国的几十位教师，根据各自专长，在现有教材、教案和互联网电子资源等基础上，制作整理完成</a:t>
            </a:r>
            <a:endParaRPr kumimoji="1" lang="en-US" altLang="zh-CN" dirty="0"/>
          </a:p>
          <a:p>
            <a:pPr lvl="1">
              <a:lnSpc>
                <a:spcPct val="110000"/>
              </a:lnSpc>
            </a:pPr>
            <a:r>
              <a:rPr kumimoji="1" lang="zh-CN" altLang="en-US" dirty="0"/>
              <a:t>教案包括引言、物理层、链路层、</a:t>
            </a:r>
            <a:r>
              <a:rPr kumimoji="1" lang="en-US" altLang="zh-CN" dirty="0"/>
              <a:t>MAC</a:t>
            </a:r>
            <a:r>
              <a:rPr kumimoji="1" lang="zh-CN" altLang="en-US" dirty="0"/>
              <a:t>子层、网络层、传输层、应用层、网络安全、网络新技术，以及网络实验</a:t>
            </a:r>
            <a:r>
              <a:rPr kumimoji="1" lang="en-US" altLang="zh-CN" dirty="0"/>
              <a:t>(PDF</a:t>
            </a:r>
            <a:r>
              <a:rPr kumimoji="1" lang="zh-CN" altLang="en-US" dirty="0"/>
              <a:t>文档</a:t>
            </a:r>
            <a:r>
              <a:rPr kumimoji="1" lang="en-US" altLang="zh-CN" dirty="0"/>
              <a:t>)</a:t>
            </a:r>
          </a:p>
          <a:p>
            <a:pPr lvl="1">
              <a:lnSpc>
                <a:spcPct val="110000"/>
              </a:lnSpc>
            </a:pPr>
            <a:r>
              <a:rPr kumimoji="1" lang="zh-CN" altLang="en-US" dirty="0"/>
              <a:t>除实验为</a:t>
            </a:r>
            <a:r>
              <a:rPr kumimoji="1" lang="en-US" altLang="zh-CN" dirty="0"/>
              <a:t>PDF</a:t>
            </a:r>
            <a:r>
              <a:rPr kumimoji="1" lang="zh-CN" altLang="en-US" dirty="0"/>
              <a:t>文档外，其余均为</a:t>
            </a:r>
            <a:r>
              <a:rPr kumimoji="1" lang="en-US" altLang="zh-CN" dirty="0"/>
              <a:t>PPT</a:t>
            </a:r>
            <a:r>
              <a:rPr kumimoji="1" lang="zh-CN" altLang="en-US" dirty="0"/>
              <a:t>格式（约</a:t>
            </a:r>
            <a:r>
              <a:rPr kumimoji="1" lang="en-US" altLang="zh-CN" dirty="0"/>
              <a:t>1500</a:t>
            </a:r>
            <a:r>
              <a:rPr kumimoji="1" lang="zh-CN" altLang="en-US" dirty="0"/>
              <a:t>页</a:t>
            </a:r>
            <a:r>
              <a:rPr kumimoji="1" lang="en-US" altLang="zh-CN" dirty="0"/>
              <a:t>PPT</a:t>
            </a:r>
            <a:r>
              <a:rPr kumimoji="1" lang="zh-CN" altLang="en-US" dirty="0"/>
              <a:t>）</a:t>
            </a:r>
            <a:endParaRPr kumimoji="1" lang="en-US" altLang="zh-CN" dirty="0"/>
          </a:p>
          <a:p>
            <a:pPr lvl="1">
              <a:lnSpc>
                <a:spcPct val="110000"/>
              </a:lnSpc>
            </a:pPr>
            <a:r>
              <a:rPr kumimoji="1" lang="zh-CN" altLang="en-US" dirty="0"/>
              <a:t>欢迎各位老师根据各自教学内容及学时等按需修改和使用</a:t>
            </a:r>
            <a:endParaRPr kumimoji="1" lang="en-US" altLang="zh-CN" dirty="0"/>
          </a:p>
          <a:p>
            <a:pPr>
              <a:lnSpc>
                <a:spcPct val="110000"/>
              </a:lnSpc>
            </a:pPr>
            <a:r>
              <a:rPr kumimoji="1" lang="zh-CN" altLang="en-US" dirty="0">
                <a:solidFill>
                  <a:srgbClr val="C00000"/>
                </a:solidFill>
              </a:rPr>
              <a:t>欢迎各位老师加入社区</a:t>
            </a:r>
            <a:r>
              <a:rPr kumimoji="1" lang="zh-CN" altLang="en-US" dirty="0"/>
              <a:t>（加入方式见版权声明页）</a:t>
            </a:r>
            <a:endParaRPr kumimoji="1" lang="en-US" altLang="zh-CN" dirty="0"/>
          </a:p>
          <a:p>
            <a:pPr lvl="1">
              <a:lnSpc>
                <a:spcPct val="110000"/>
              </a:lnSpc>
            </a:pPr>
            <a:r>
              <a:rPr kumimoji="1" lang="zh-CN" altLang="en-US" dirty="0"/>
              <a:t>免费下载最新版本</a:t>
            </a:r>
            <a:endParaRPr kumimoji="1" lang="en-US" altLang="zh-CN" dirty="0"/>
          </a:p>
          <a:p>
            <a:pPr lvl="1">
              <a:lnSpc>
                <a:spcPct val="110000"/>
              </a:lnSpc>
            </a:pPr>
            <a:r>
              <a:rPr kumimoji="1" lang="zh-CN" altLang="en-US" dirty="0"/>
              <a:t>交流计算机网络课程教学心得</a:t>
            </a:r>
            <a:endParaRPr kumimoji="1" lang="en-US" altLang="zh-CN" dirty="0"/>
          </a:p>
          <a:p>
            <a:pPr lvl="1">
              <a:lnSpc>
                <a:spcPct val="110000"/>
              </a:lnSpc>
            </a:pPr>
            <a:r>
              <a:rPr kumimoji="1" lang="zh-CN" altLang="en-US" dirty="0"/>
              <a:t>如有修改或完善的建议意见请发送至邮箱</a:t>
            </a:r>
            <a:r>
              <a:rPr lang="en" altLang="zh-CN" u="sng" dirty="0">
                <a:hlinkClick r:id="rId2"/>
              </a:rPr>
              <a:t>network_course@163.com</a:t>
            </a:r>
            <a:endParaRPr lang="en" altLang="zh-CN" dirty="0"/>
          </a:p>
          <a:p>
            <a:pPr lvl="1">
              <a:lnSpc>
                <a:spcPct val="110000"/>
              </a:lnSpc>
            </a:pP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712234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dirty="0"/>
              <a:t>性能分析</a:t>
            </a:r>
          </a:p>
        </p:txBody>
      </p:sp>
      <p:sp>
        <p:nvSpPr>
          <p:cNvPr id="28675" name="Rectangle 3"/>
          <p:cNvSpPr>
            <a:spLocks noGrp="1" noChangeArrowheads="1"/>
          </p:cNvSpPr>
          <p:nvPr>
            <p:ph type="body" idx="1"/>
          </p:nvPr>
        </p:nvSpPr>
        <p:spPr/>
        <p:txBody>
          <a:bodyPr/>
          <a:lstStyle/>
          <a:p>
            <a:pPr eaLnBrk="1" hangingPunct="1">
              <a:lnSpc>
                <a:spcPct val="150000"/>
              </a:lnSpc>
            </a:pPr>
            <a:r>
              <a:rPr lang="zh-CN" altLang="en-US" sz="2900" dirty="0">
                <a:solidFill>
                  <a:srgbClr val="C00000"/>
                </a:solidFill>
              </a:rPr>
              <a:t>吞吐量</a:t>
            </a:r>
            <a:r>
              <a:rPr lang="en-US" altLang="zh-CN" sz="2900" dirty="0"/>
              <a:t>(Throughout) S</a:t>
            </a:r>
          </a:p>
          <a:p>
            <a:pPr lvl="1" eaLnBrk="1" hangingPunct="1">
              <a:lnSpc>
                <a:spcPct val="150000"/>
              </a:lnSpc>
            </a:pPr>
            <a:r>
              <a:rPr lang="zh-CN" altLang="en-US" sz="2500" dirty="0"/>
              <a:t>在发送时间</a:t>
            </a:r>
            <a:r>
              <a:rPr lang="en-US" altLang="zh-CN" sz="2500" dirty="0"/>
              <a:t>T</a:t>
            </a:r>
            <a:r>
              <a:rPr lang="zh-CN" altLang="en-US" sz="2500" dirty="0"/>
              <a:t>内发送成功的平均帧数。</a:t>
            </a:r>
          </a:p>
          <a:p>
            <a:pPr lvl="1" eaLnBrk="1" hangingPunct="1">
              <a:lnSpc>
                <a:spcPct val="150000"/>
              </a:lnSpc>
              <a:buFont typeface="Wingdings" panose="05000000000000000000" pitchFamily="2" charset="2"/>
              <a:buNone/>
            </a:pPr>
            <a:r>
              <a:rPr lang="zh-CN" altLang="en-US" sz="2500" dirty="0"/>
              <a:t>    显然，</a:t>
            </a:r>
            <a:r>
              <a:rPr lang="en-US" altLang="zh-CN" sz="2500" dirty="0"/>
              <a:t>0&lt;S&lt;1</a:t>
            </a:r>
          </a:p>
          <a:p>
            <a:pPr lvl="1" eaLnBrk="1" hangingPunct="1">
              <a:lnSpc>
                <a:spcPct val="150000"/>
              </a:lnSpc>
            </a:pPr>
            <a:r>
              <a:rPr lang="en-US" altLang="zh-CN" sz="2500" dirty="0"/>
              <a:t>S = 1</a:t>
            </a:r>
            <a:r>
              <a:rPr lang="zh-CN" altLang="en-US" sz="2500" dirty="0"/>
              <a:t>时分组一个接一个地发送出去，帧之间没有空隙。一般用</a:t>
            </a:r>
            <a:r>
              <a:rPr lang="en-US" altLang="zh-CN" sz="2500" dirty="0"/>
              <a:t>S</a:t>
            </a:r>
            <a:r>
              <a:rPr lang="zh-CN" altLang="en-US" sz="2500" dirty="0"/>
              <a:t>接近于</a:t>
            </a:r>
            <a:r>
              <a:rPr lang="en-US" altLang="zh-CN" sz="2500" dirty="0"/>
              <a:t>1</a:t>
            </a:r>
            <a:r>
              <a:rPr lang="zh-CN" altLang="en-US" sz="2500" dirty="0"/>
              <a:t>的程度来衡量信道的利用率</a:t>
            </a:r>
          </a:p>
        </p:txBody>
      </p:sp>
      <p:sp>
        <p:nvSpPr>
          <p:cNvPr id="5"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6" name="灯片编号占位符 3"/>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20</a:t>
            </a:fld>
            <a:endParaRPr kumimoji="1" lang="zh-CN" altLang="en-US" dirty="0"/>
          </a:p>
        </p:txBody>
      </p:sp>
    </p:spTree>
    <p:extLst>
      <p:ext uri="{BB962C8B-B14F-4D97-AF65-F5344CB8AC3E}">
        <p14:creationId xmlns:p14="http://schemas.microsoft.com/office/powerpoint/2010/main" val="250244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性能分析（续）</a:t>
            </a:r>
          </a:p>
        </p:txBody>
      </p:sp>
      <p:sp>
        <p:nvSpPr>
          <p:cNvPr id="3" name="内容占位符 2"/>
          <p:cNvSpPr>
            <a:spLocks noGrp="1"/>
          </p:cNvSpPr>
          <p:nvPr>
            <p:ph idx="1"/>
          </p:nvPr>
        </p:nvSpPr>
        <p:spPr/>
        <p:txBody>
          <a:bodyPr/>
          <a:lstStyle/>
          <a:p>
            <a:pPr>
              <a:lnSpc>
                <a:spcPct val="130000"/>
              </a:lnSpc>
            </a:pPr>
            <a:r>
              <a:rPr lang="zh-CN" altLang="en-US" sz="2600" dirty="0">
                <a:solidFill>
                  <a:srgbClr val="C00000"/>
                </a:solidFill>
              </a:rPr>
              <a:t>运载负载</a:t>
            </a:r>
            <a:r>
              <a:rPr lang="en-US" altLang="zh-CN" sz="2600" dirty="0"/>
              <a:t>(Carried load) G</a:t>
            </a:r>
            <a:r>
              <a:rPr lang="zh-CN" altLang="en-US" sz="2600" dirty="0"/>
              <a:t>，又称</a:t>
            </a:r>
            <a:r>
              <a:rPr lang="zh-CN" altLang="en-US" sz="2600" dirty="0">
                <a:solidFill>
                  <a:srgbClr val="C00000"/>
                </a:solidFill>
              </a:rPr>
              <a:t>网络负载</a:t>
            </a:r>
          </a:p>
          <a:p>
            <a:pPr lvl="1">
              <a:lnSpc>
                <a:spcPct val="130000"/>
              </a:lnSpc>
            </a:pPr>
            <a:r>
              <a:rPr lang="zh-CN" altLang="en-US" dirty="0"/>
              <a:t>时间</a:t>
            </a:r>
            <a:r>
              <a:rPr lang="en-US" altLang="zh-CN" dirty="0"/>
              <a:t>T</a:t>
            </a:r>
            <a:r>
              <a:rPr lang="zh-CN" altLang="en-US" dirty="0"/>
              <a:t>内所有通信站总共发送的帧平均值</a:t>
            </a:r>
            <a:r>
              <a:rPr lang="en-US" altLang="zh-CN" dirty="0"/>
              <a:t>(</a:t>
            </a:r>
            <a:r>
              <a:rPr lang="zh-CN" altLang="en-US" dirty="0"/>
              <a:t>包括原发和重发的分组</a:t>
            </a:r>
            <a:r>
              <a:rPr lang="en-US" altLang="zh-CN" dirty="0"/>
              <a:t>)</a:t>
            </a:r>
            <a:r>
              <a:rPr lang="zh-CN" altLang="en-US" dirty="0"/>
              <a:t>。</a:t>
            </a:r>
          </a:p>
          <a:p>
            <a:pPr lvl="1">
              <a:lnSpc>
                <a:spcPct val="130000"/>
              </a:lnSpc>
            </a:pPr>
            <a:r>
              <a:rPr lang="zh-CN" altLang="en-US" dirty="0"/>
              <a:t>显然，</a:t>
            </a:r>
            <a:r>
              <a:rPr lang="en-US" altLang="zh-CN" dirty="0"/>
              <a:t>G≧S</a:t>
            </a:r>
            <a:r>
              <a:rPr lang="zh-CN" altLang="en-US" dirty="0"/>
              <a:t>，只有在不发生冲突时</a:t>
            </a:r>
            <a:r>
              <a:rPr lang="en-US" altLang="zh-CN" dirty="0"/>
              <a:t>G</a:t>
            </a:r>
            <a:r>
              <a:rPr lang="zh-CN" altLang="en-US" dirty="0"/>
              <a:t>才等于</a:t>
            </a:r>
            <a:r>
              <a:rPr lang="en-US" altLang="zh-CN" dirty="0"/>
              <a:t>S</a:t>
            </a:r>
            <a:r>
              <a:rPr lang="zh-CN" altLang="en-US" dirty="0"/>
              <a:t>。当重负载</a:t>
            </a:r>
            <a:r>
              <a:rPr lang="en-US" altLang="zh-CN" dirty="0"/>
              <a:t>(G&gt;&gt;1) </a:t>
            </a:r>
            <a:r>
              <a:rPr lang="zh-CN" altLang="en-US" dirty="0"/>
              <a:t>时，冲突频繁</a:t>
            </a:r>
          </a:p>
          <a:p>
            <a:pPr>
              <a:lnSpc>
                <a:spcPct val="130000"/>
              </a:lnSpc>
            </a:pPr>
            <a:r>
              <a:rPr lang="en-US" altLang="zh-CN" sz="2600" dirty="0"/>
              <a:t>P</a:t>
            </a:r>
            <a:r>
              <a:rPr lang="en-US" altLang="zh-CN" sz="2600" baseline="-25000" dirty="0"/>
              <a:t>0</a:t>
            </a:r>
            <a:r>
              <a:rPr lang="zh-CN" altLang="en-US" sz="2600" dirty="0"/>
              <a:t>：</a:t>
            </a:r>
            <a:r>
              <a:rPr lang="en-US" altLang="zh-CN" dirty="0"/>
              <a:t>P</a:t>
            </a:r>
            <a:r>
              <a:rPr lang="en-US" altLang="zh-CN" baseline="-25000" dirty="0"/>
              <a:t>0</a:t>
            </a:r>
            <a:r>
              <a:rPr lang="zh-CN" altLang="en-US" dirty="0"/>
              <a:t>是一帧发送成功</a:t>
            </a:r>
            <a:r>
              <a:rPr lang="en-US" altLang="zh-CN" dirty="0"/>
              <a:t>(</a:t>
            </a:r>
            <a:r>
              <a:rPr lang="zh-CN" altLang="en-US" dirty="0"/>
              <a:t>即未发生冲突</a:t>
            </a:r>
            <a:r>
              <a:rPr lang="en-US" altLang="zh-CN" dirty="0"/>
              <a:t>)</a:t>
            </a:r>
            <a:r>
              <a:rPr lang="zh-CN" altLang="en-US" dirty="0"/>
              <a:t>的概率。就是发送成功的分组在已发送分组的总数中所占的比例</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21</a:t>
            </a:fld>
            <a:endParaRPr kumimoji="1" lang="zh-CN" altLang="en-US" dirty="0"/>
          </a:p>
        </p:txBody>
      </p:sp>
      <p:graphicFrame>
        <p:nvGraphicFramePr>
          <p:cNvPr id="6" name="Object 8"/>
          <p:cNvGraphicFramePr>
            <a:graphicFrameLocks noChangeAspect="1"/>
          </p:cNvGraphicFramePr>
          <p:nvPr>
            <p:extLst/>
          </p:nvPr>
        </p:nvGraphicFramePr>
        <p:xfrm>
          <a:off x="2569081" y="5110163"/>
          <a:ext cx="2087562" cy="546100"/>
        </p:xfrm>
        <a:graphic>
          <a:graphicData uri="http://schemas.openxmlformats.org/presentationml/2006/ole">
            <mc:AlternateContent xmlns:mc="http://schemas.openxmlformats.org/markup-compatibility/2006">
              <mc:Choice xmlns:v="urn:schemas-microsoft-com:vml" Requires="v">
                <p:oleObj spid="_x0000_s6221" name="公式" r:id="rId3" imgW="647700" imgH="228600" progId="Equation.3">
                  <p:embed/>
                </p:oleObj>
              </mc:Choice>
              <mc:Fallback>
                <p:oleObj name="公式" r:id="rId3" imgW="647700" imgH="228600" progId="Equation.3">
                  <p:embed/>
                  <p:pic>
                    <p:nvPicPr>
                      <p:cNvPr id="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081" y="5110163"/>
                        <a:ext cx="2087562" cy="546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Tree>
    <p:extLst>
      <p:ext uri="{BB962C8B-B14F-4D97-AF65-F5344CB8AC3E}">
        <p14:creationId xmlns:p14="http://schemas.microsoft.com/office/powerpoint/2010/main" val="1953076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title"/>
          </p:nvPr>
        </p:nvSpPr>
        <p:spPr/>
        <p:txBody>
          <a:bodyPr/>
          <a:lstStyle/>
          <a:p>
            <a:pPr eaLnBrk="1" hangingPunct="1"/>
            <a:r>
              <a:rPr lang="zh-CN" altLang="en-US" dirty="0"/>
              <a:t>如何计算传输成功的概率</a:t>
            </a:r>
            <a:r>
              <a:rPr lang="en-US" altLang="zh-CN" dirty="0"/>
              <a:t>P</a:t>
            </a:r>
            <a:r>
              <a:rPr lang="en-US" altLang="zh-CN" baseline="-25000" dirty="0"/>
              <a:t>0</a:t>
            </a:r>
            <a:r>
              <a:rPr lang="zh-CN" altLang="en-US" dirty="0"/>
              <a:t>？</a:t>
            </a:r>
          </a:p>
        </p:txBody>
      </p:sp>
      <p:sp>
        <p:nvSpPr>
          <p:cNvPr id="2" name="内容占位符 1"/>
          <p:cNvSpPr>
            <a:spLocks noGrp="1"/>
          </p:cNvSpPr>
          <p:nvPr>
            <p:ph idx="1"/>
          </p:nvPr>
        </p:nvSpPr>
        <p:spPr/>
        <p:txBody>
          <a:bodyPr/>
          <a:lstStyle/>
          <a:p>
            <a:pPr>
              <a:lnSpc>
                <a:spcPct val="150000"/>
              </a:lnSpc>
            </a:pPr>
            <a:r>
              <a:rPr lang="zh-CN" altLang="en-US" dirty="0"/>
              <a:t>单向传播延迟</a:t>
            </a:r>
            <a:r>
              <a:rPr lang="en-US" altLang="zh-CN" dirty="0"/>
              <a:t>Delay</a:t>
            </a:r>
            <a:r>
              <a:rPr lang="zh-CN" altLang="en-US" dirty="0"/>
              <a:t>：</a:t>
            </a:r>
            <a:r>
              <a:rPr lang="en-US" altLang="zh-CN" dirty="0"/>
              <a:t>D</a:t>
            </a:r>
          </a:p>
          <a:p>
            <a:pPr>
              <a:lnSpc>
                <a:spcPct val="150000"/>
              </a:lnSpc>
            </a:pPr>
            <a:r>
              <a:rPr lang="zh-CN" altLang="en-US" dirty="0"/>
              <a:t>冲突危险期：</a:t>
            </a:r>
            <a:r>
              <a:rPr lang="en-US" altLang="zh-CN" dirty="0"/>
              <a:t>2D</a:t>
            </a:r>
            <a:r>
              <a:rPr lang="zh-CN" altLang="en-US" dirty="0"/>
              <a:t>（</a:t>
            </a:r>
            <a:r>
              <a:rPr lang="zh-CN" altLang="en-US" dirty="0">
                <a:solidFill>
                  <a:srgbClr val="C00000"/>
                </a:solidFill>
              </a:rPr>
              <a:t>为什么？</a:t>
            </a:r>
            <a:r>
              <a:rPr lang="zh-CN" altLang="en-US" dirty="0"/>
              <a:t>）</a:t>
            </a:r>
            <a:endParaRPr lang="en-US" altLang="zh-CN" dirty="0"/>
          </a:p>
          <a:p>
            <a:pPr lvl="1">
              <a:lnSpc>
                <a:spcPct val="150000"/>
              </a:lnSpc>
            </a:pPr>
            <a:r>
              <a:rPr lang="zh-CN" altLang="en-US" dirty="0"/>
              <a:t>生成帧均值：</a:t>
            </a:r>
            <a:r>
              <a:rPr lang="en-US" altLang="zh-CN" dirty="0"/>
              <a:t>2G</a:t>
            </a:r>
          </a:p>
          <a:p>
            <a:pPr lvl="1">
              <a:lnSpc>
                <a:spcPct val="150000"/>
              </a:lnSpc>
            </a:pPr>
            <a:r>
              <a:rPr lang="zh-CN" altLang="en-US" dirty="0"/>
              <a:t>不遭受冲突的概率：</a:t>
            </a:r>
            <a:r>
              <a:rPr lang="en-US" altLang="zh-CN" dirty="0"/>
              <a:t>P</a:t>
            </a:r>
            <a:r>
              <a:rPr lang="en-US" altLang="zh-CN" baseline="-25000" dirty="0"/>
              <a:t>0</a:t>
            </a:r>
            <a:r>
              <a:rPr lang="en-US" altLang="zh-CN" dirty="0"/>
              <a:t>=e</a:t>
            </a:r>
            <a:r>
              <a:rPr lang="en-US" altLang="zh-CN" baseline="30000" dirty="0"/>
              <a:t>-2G</a:t>
            </a:r>
            <a:endParaRPr lang="zh-CN" altLang="en-US" baseline="30000" dirty="0"/>
          </a:p>
        </p:txBody>
      </p:sp>
      <p:sp>
        <p:nvSpPr>
          <p:cNvPr id="11" name="波形 10"/>
          <p:cNvSpPr/>
          <p:nvPr/>
        </p:nvSpPr>
        <p:spPr>
          <a:xfrm>
            <a:off x="6567055" y="5095597"/>
            <a:ext cx="3051696" cy="1145309"/>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冲突危险期：</a:t>
            </a:r>
            <a:r>
              <a:rPr lang="en-US" altLang="zh-CN" sz="2800" b="1" dirty="0">
                <a:solidFill>
                  <a:srgbClr val="C00000"/>
                </a:solidFill>
              </a:rPr>
              <a:t>2D</a:t>
            </a:r>
            <a:endParaRPr lang="zh-CN" altLang="en-US" sz="2800" b="1" dirty="0">
              <a:solidFill>
                <a:srgbClr val="C00000"/>
              </a:solidFill>
            </a:endParaRPr>
          </a:p>
        </p:txBody>
      </p:sp>
      <p:sp>
        <p:nvSpPr>
          <p:cNvPr id="12"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6" name="Rectangle 2"/>
          <p:cNvSpPr>
            <a:spLocks noChangeArrowheads="1"/>
          </p:cNvSpPr>
          <p:nvPr/>
        </p:nvSpPr>
        <p:spPr bwMode="auto">
          <a:xfrm>
            <a:off x="6327058" y="1430593"/>
            <a:ext cx="263753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608858761"/>
              </p:ext>
            </p:extLst>
          </p:nvPr>
        </p:nvGraphicFramePr>
        <p:xfrm>
          <a:off x="6327058" y="1430594"/>
          <a:ext cx="4097102" cy="3272874"/>
        </p:xfrm>
        <a:graphic>
          <a:graphicData uri="http://schemas.openxmlformats.org/presentationml/2006/ole">
            <mc:AlternateContent xmlns:mc="http://schemas.openxmlformats.org/markup-compatibility/2006">
              <mc:Choice xmlns:v="urn:schemas-microsoft-com:vml" Requires="v">
                <p:oleObj spid="_x0000_s33869" name="Visio" r:id="rId4" imgW="2944396" imgH="2356723" progId="Visio.Drawing.15">
                  <p:embed/>
                </p:oleObj>
              </mc:Choice>
              <mc:Fallback>
                <p:oleObj name="Visio" r:id="rId4" imgW="2944396" imgH="2356723"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7058" y="1430594"/>
                        <a:ext cx="4097102" cy="3272874"/>
                      </a:xfrm>
                      <a:prstGeom prst="rect">
                        <a:avLst/>
                      </a:prstGeom>
                      <a:noFill/>
                    </p:spPr>
                  </p:pic>
                </p:oleObj>
              </mc:Fallback>
            </mc:AlternateContent>
          </a:graphicData>
        </a:graphic>
      </p:graphicFrame>
      <p:sp>
        <p:nvSpPr>
          <p:cNvPr id="9" name="灯片编号占位符 3"/>
          <p:cNvSpPr>
            <a:spLocks noGrp="1"/>
          </p:cNvSpPr>
          <p:nvPr>
            <p:ph type="sldNum" sz="quarter" idx="12"/>
          </p:nvPr>
        </p:nvSpPr>
        <p:spPr>
          <a:xfrm>
            <a:off x="8686810" y="6489303"/>
            <a:ext cx="3319670" cy="365125"/>
          </a:xfrm>
        </p:spPr>
        <p:txBody>
          <a:bodyPr/>
          <a:lstStyle/>
          <a:p>
            <a:fld id="{7DFC036A-6C3E-4B7D-AA1B-1B57A73A6D7B}" type="slidenum">
              <a:rPr kumimoji="1" lang="zh-CN" altLang="en-US" smtClean="0"/>
              <a:t>22</a:t>
            </a:fld>
            <a:endParaRPr kumimoji="1" lang="zh-CN" altLang="en-US" dirty="0"/>
          </a:p>
        </p:txBody>
      </p:sp>
    </p:spTree>
    <p:extLst>
      <p:ext uri="{BB962C8B-B14F-4D97-AF65-F5344CB8AC3E}">
        <p14:creationId xmlns:p14="http://schemas.microsoft.com/office/powerpoint/2010/main" val="3185084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t>传输成功的概率</a:t>
            </a:r>
            <a:r>
              <a:rPr lang="en-US" altLang="zh-CN" dirty="0"/>
              <a:t>P</a:t>
            </a:r>
            <a:r>
              <a:rPr lang="en-US" altLang="zh-CN" baseline="-25000" dirty="0"/>
              <a:t>0</a:t>
            </a:r>
            <a:r>
              <a:rPr lang="zh-CN" altLang="en-US" dirty="0"/>
              <a:t>的计算</a:t>
            </a:r>
          </a:p>
        </p:txBody>
      </p:sp>
      <p:sp>
        <p:nvSpPr>
          <p:cNvPr id="31747" name="Rectangle 3"/>
          <p:cNvSpPr>
            <a:spLocks noGrp="1" noChangeArrowheads="1"/>
          </p:cNvSpPr>
          <p:nvPr>
            <p:ph type="body" idx="1"/>
          </p:nvPr>
        </p:nvSpPr>
        <p:spPr/>
        <p:txBody>
          <a:bodyPr>
            <a:normAutofit/>
          </a:bodyPr>
          <a:lstStyle/>
          <a:p>
            <a:pPr eaLnBrk="1" hangingPunct="1">
              <a:lnSpc>
                <a:spcPct val="150000"/>
              </a:lnSpc>
            </a:pPr>
            <a:r>
              <a:rPr lang="en-US" altLang="zh-CN" dirty="0">
                <a:solidFill>
                  <a:srgbClr val="C00000"/>
                </a:solidFill>
              </a:rPr>
              <a:t>P</a:t>
            </a:r>
            <a:r>
              <a:rPr lang="en-US" altLang="zh-CN" sz="2400" baseline="-25000" dirty="0">
                <a:solidFill>
                  <a:srgbClr val="C00000"/>
                </a:solidFill>
              </a:rPr>
              <a:t>0</a:t>
            </a:r>
            <a:r>
              <a:rPr lang="zh-CN" altLang="en-US" dirty="0">
                <a:solidFill>
                  <a:srgbClr val="C00000"/>
                </a:solidFill>
              </a:rPr>
              <a:t>的含义</a:t>
            </a:r>
            <a:r>
              <a:rPr lang="zh-CN" altLang="en-US" dirty="0"/>
              <a:t>是在连续两个</a:t>
            </a:r>
            <a:r>
              <a:rPr lang="en-US" altLang="zh-CN" dirty="0"/>
              <a:t>T</a:t>
            </a:r>
            <a:r>
              <a:rPr lang="zh-CN" altLang="en-US" dirty="0"/>
              <a:t>的时间内都没有其它帧生成的概率，即连续两个</a:t>
            </a:r>
            <a:r>
              <a:rPr lang="en-US" altLang="zh-CN" dirty="0"/>
              <a:t>T</a:t>
            </a:r>
            <a:r>
              <a:rPr lang="zh-CN" altLang="en-US" dirty="0"/>
              <a:t>的时间内都生成</a:t>
            </a:r>
            <a:r>
              <a:rPr lang="en-US" altLang="zh-CN" dirty="0"/>
              <a:t>0</a:t>
            </a:r>
            <a:r>
              <a:rPr lang="zh-CN" altLang="en-US" dirty="0"/>
              <a:t>帧的概率</a:t>
            </a:r>
            <a:r>
              <a:rPr lang="en-US" altLang="zh-CN" dirty="0"/>
              <a:t>(P[0])</a:t>
            </a:r>
            <a:r>
              <a:rPr lang="zh-CN" altLang="en-US" dirty="0"/>
              <a:t>之乘积</a:t>
            </a:r>
          </a:p>
          <a:p>
            <a:pPr eaLnBrk="1" hangingPunct="1">
              <a:lnSpc>
                <a:spcPct val="150000"/>
              </a:lnSpc>
            </a:pPr>
            <a:r>
              <a:rPr lang="zh-CN" altLang="en-US" dirty="0"/>
              <a:t>生成</a:t>
            </a:r>
            <a:r>
              <a:rPr lang="en-US" altLang="zh-CN" dirty="0"/>
              <a:t>0</a:t>
            </a:r>
            <a:r>
              <a:rPr lang="zh-CN" altLang="en-US" dirty="0"/>
              <a:t>帧的概率</a:t>
            </a:r>
            <a:r>
              <a:rPr lang="en-US" altLang="zh-CN" dirty="0"/>
              <a:t>(</a:t>
            </a:r>
            <a:r>
              <a:rPr lang="zh-CN" altLang="en-US" dirty="0"/>
              <a:t>即不生成帧的概率</a:t>
            </a:r>
            <a:r>
              <a:rPr lang="en-US" altLang="zh-CN" dirty="0"/>
              <a:t>)</a:t>
            </a:r>
            <a:r>
              <a:rPr lang="zh-CN" altLang="en-US" dirty="0"/>
              <a:t>，即是将</a:t>
            </a:r>
            <a:r>
              <a:rPr lang="en-US" altLang="zh-CN" dirty="0"/>
              <a:t>k=0</a:t>
            </a:r>
            <a:r>
              <a:rPr lang="zh-CN" altLang="en-US" dirty="0"/>
              <a:t>代入上式，得：</a:t>
            </a:r>
            <a:endParaRPr lang="en-US" altLang="zh-CN" dirty="0"/>
          </a:p>
          <a:p>
            <a:pPr marL="0" indent="0" eaLnBrk="1" hangingPunct="1">
              <a:lnSpc>
                <a:spcPct val="150000"/>
              </a:lnSpc>
              <a:buNone/>
            </a:pPr>
            <a:r>
              <a:rPr lang="en-US" altLang="zh-CN" dirty="0"/>
              <a:t>      P[0] = e</a:t>
            </a:r>
            <a:r>
              <a:rPr lang="en-US" altLang="zh-CN" baseline="30000" dirty="0"/>
              <a:t>-G</a:t>
            </a:r>
          </a:p>
          <a:p>
            <a:pPr lvl="1" eaLnBrk="1" hangingPunct="1">
              <a:lnSpc>
                <a:spcPct val="150000"/>
              </a:lnSpc>
            </a:pPr>
            <a:r>
              <a:rPr lang="zh-CN" altLang="en-US" dirty="0">
                <a:solidFill>
                  <a:srgbClr val="C00000"/>
                </a:solidFill>
              </a:rPr>
              <a:t>注意</a:t>
            </a:r>
            <a:r>
              <a:rPr lang="zh-CN" altLang="en-US" dirty="0"/>
              <a:t>：</a:t>
            </a:r>
            <a:r>
              <a:rPr lang="en-US" altLang="zh-CN" dirty="0"/>
              <a:t>P</a:t>
            </a:r>
            <a:r>
              <a:rPr lang="en-US" altLang="zh-CN" baseline="-25000" dirty="0"/>
              <a:t>0</a:t>
            </a:r>
            <a:r>
              <a:rPr lang="zh-CN" altLang="en-US" dirty="0"/>
              <a:t>与</a:t>
            </a:r>
            <a:r>
              <a:rPr lang="en-US" altLang="zh-CN" dirty="0"/>
              <a:t>P[0]</a:t>
            </a:r>
            <a:r>
              <a:rPr lang="zh-CN" altLang="en-US" dirty="0"/>
              <a:t>是两个完全不同的概念。</a:t>
            </a:r>
          </a:p>
          <a:p>
            <a:pPr eaLnBrk="1" hangingPunct="1">
              <a:lnSpc>
                <a:spcPct val="150000"/>
              </a:lnSpc>
            </a:pPr>
            <a:r>
              <a:rPr lang="zh-CN" altLang="en-US" dirty="0"/>
              <a:t>所以：</a:t>
            </a:r>
            <a:r>
              <a:rPr lang="en-US" altLang="zh-CN" dirty="0"/>
              <a:t>P</a:t>
            </a:r>
            <a:r>
              <a:rPr lang="en-US" altLang="zh-CN" sz="2400" baseline="-25000" dirty="0"/>
              <a:t>0</a:t>
            </a:r>
            <a:r>
              <a:rPr lang="en-US" altLang="zh-CN" dirty="0"/>
              <a:t>= P[0]P[0] = (e</a:t>
            </a:r>
            <a:r>
              <a:rPr lang="en-US" altLang="zh-CN" baseline="30000" dirty="0"/>
              <a:t>-G</a:t>
            </a:r>
            <a:r>
              <a:rPr lang="en-US" altLang="zh-CN" dirty="0"/>
              <a:t>)</a:t>
            </a:r>
            <a:r>
              <a:rPr lang="en-US" altLang="zh-CN" baseline="30000" dirty="0"/>
              <a:t>2</a:t>
            </a:r>
            <a:r>
              <a:rPr lang="en-US" altLang="zh-CN" dirty="0"/>
              <a:t>= e</a:t>
            </a:r>
            <a:r>
              <a:rPr lang="en-US" altLang="zh-CN" baseline="30000" dirty="0"/>
              <a:t>-2G</a:t>
            </a:r>
          </a:p>
        </p:txBody>
      </p:sp>
      <p:sp>
        <p:nvSpPr>
          <p:cNvPr id="5"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6" name="灯片编号占位符 3"/>
          <p:cNvSpPr>
            <a:spLocks noGrp="1"/>
          </p:cNvSpPr>
          <p:nvPr>
            <p:ph type="sldNum" sz="quarter" idx="12"/>
          </p:nvPr>
        </p:nvSpPr>
        <p:spPr>
          <a:xfrm>
            <a:off x="8686810" y="6489303"/>
            <a:ext cx="3319670" cy="365125"/>
          </a:xfrm>
        </p:spPr>
        <p:txBody>
          <a:bodyPr/>
          <a:lstStyle/>
          <a:p>
            <a:fld id="{589919EB-606F-4A2F-A372-602551A15F97}" type="slidenum">
              <a:rPr kumimoji="1" lang="zh-CN" altLang="en-US" smtClean="0"/>
              <a:t>23</a:t>
            </a:fld>
            <a:endParaRPr kumimoji="1" lang="zh-CN" altLang="en-US" dirty="0"/>
          </a:p>
        </p:txBody>
      </p:sp>
    </p:spTree>
    <p:extLst>
      <p:ext uri="{BB962C8B-B14F-4D97-AF65-F5344CB8AC3E}">
        <p14:creationId xmlns:p14="http://schemas.microsoft.com/office/powerpoint/2010/main" val="357186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dirty="0"/>
              <a:t>纯</a:t>
            </a:r>
            <a:r>
              <a:rPr lang="en-US" altLang="zh-CN" dirty="0"/>
              <a:t>ALOHA</a:t>
            </a:r>
            <a:r>
              <a:rPr lang="zh-CN" altLang="en-US" dirty="0"/>
              <a:t>协议的性能</a:t>
            </a:r>
          </a:p>
        </p:txBody>
      </p:sp>
      <p:sp>
        <p:nvSpPr>
          <p:cNvPr id="32771" name="Rectangle 3"/>
          <p:cNvSpPr>
            <a:spLocks noGrp="1" noChangeArrowheads="1"/>
          </p:cNvSpPr>
          <p:nvPr>
            <p:ph type="body" idx="1"/>
          </p:nvPr>
        </p:nvSpPr>
        <p:spPr/>
        <p:txBody>
          <a:bodyPr/>
          <a:lstStyle/>
          <a:p>
            <a:pPr eaLnBrk="1" hangingPunct="1">
              <a:lnSpc>
                <a:spcPct val="150000"/>
              </a:lnSpc>
            </a:pPr>
            <a:r>
              <a:rPr lang="zh-CN" altLang="en-US" sz="2600" dirty="0"/>
              <a:t>将</a:t>
            </a:r>
            <a:r>
              <a:rPr lang="en-US" altLang="zh-CN" sz="2600" dirty="0"/>
              <a:t>P</a:t>
            </a:r>
            <a:r>
              <a:rPr lang="en-US" altLang="zh-CN" sz="2600" baseline="-25000" dirty="0"/>
              <a:t>0</a:t>
            </a:r>
            <a:r>
              <a:rPr lang="en-US" altLang="zh-CN" sz="2600" dirty="0"/>
              <a:t>= e</a:t>
            </a:r>
            <a:r>
              <a:rPr lang="en-US" altLang="zh-CN" sz="2600" baseline="30000" dirty="0"/>
              <a:t>-2G</a:t>
            </a:r>
            <a:r>
              <a:rPr lang="zh-CN" altLang="en-US" sz="2600" dirty="0"/>
              <a:t>代入</a:t>
            </a:r>
            <a:r>
              <a:rPr lang="en-US" altLang="zh-CN" sz="2600" dirty="0"/>
              <a:t>S = GP</a:t>
            </a:r>
            <a:r>
              <a:rPr lang="en-US" altLang="zh-CN" sz="2600" baseline="-25000" dirty="0"/>
              <a:t>0</a:t>
            </a:r>
            <a:r>
              <a:rPr lang="zh-CN" altLang="en-US" sz="2600" dirty="0"/>
              <a:t>得：</a:t>
            </a:r>
          </a:p>
          <a:p>
            <a:pPr eaLnBrk="1" hangingPunct="1">
              <a:lnSpc>
                <a:spcPct val="150000"/>
              </a:lnSpc>
              <a:buFont typeface="Wingdings" panose="05000000000000000000" pitchFamily="2" charset="2"/>
              <a:buNone/>
            </a:pPr>
            <a:r>
              <a:rPr lang="zh-CN" altLang="en-US" sz="2600" dirty="0"/>
              <a:t>    </a:t>
            </a:r>
            <a:r>
              <a:rPr lang="en-US" altLang="zh-CN" sz="2600" dirty="0"/>
              <a:t>S = Ge</a:t>
            </a:r>
            <a:r>
              <a:rPr lang="en-US" altLang="zh-CN" sz="2600" baseline="30000" dirty="0"/>
              <a:t>-2G</a:t>
            </a:r>
          </a:p>
          <a:p>
            <a:pPr eaLnBrk="1" hangingPunct="1">
              <a:lnSpc>
                <a:spcPct val="150000"/>
              </a:lnSpc>
            </a:pPr>
            <a:r>
              <a:rPr lang="zh-CN" altLang="en-US" sz="2600" dirty="0"/>
              <a:t>求吞吐率</a:t>
            </a:r>
            <a:r>
              <a:rPr lang="en-US" altLang="zh-CN" sz="2600" dirty="0"/>
              <a:t>S</a:t>
            </a:r>
            <a:r>
              <a:rPr lang="zh-CN" altLang="en-US" sz="2600" dirty="0"/>
              <a:t>的极大值：</a:t>
            </a:r>
          </a:p>
          <a:p>
            <a:pPr eaLnBrk="1" hangingPunct="1">
              <a:lnSpc>
                <a:spcPct val="150000"/>
              </a:lnSpc>
              <a:buFont typeface="Wingdings" panose="05000000000000000000" pitchFamily="2" charset="2"/>
              <a:buNone/>
            </a:pPr>
            <a:r>
              <a:rPr lang="zh-CN" altLang="en-US" sz="2600" dirty="0"/>
              <a:t>    </a:t>
            </a:r>
            <a:r>
              <a:rPr lang="en-US" altLang="zh-CN" sz="2600" dirty="0"/>
              <a:t>S′= e</a:t>
            </a:r>
            <a:r>
              <a:rPr lang="en-US" altLang="zh-CN" sz="2600" baseline="30000" dirty="0"/>
              <a:t>-2G</a:t>
            </a:r>
            <a:r>
              <a:rPr lang="en-US" altLang="zh-CN" sz="2600" dirty="0">
                <a:latin typeface="Arial" panose="020B0604020202020204" pitchFamily="34" charset="0"/>
              </a:rPr>
              <a:t>–</a:t>
            </a:r>
            <a:r>
              <a:rPr lang="en-US" altLang="zh-CN" sz="2600" dirty="0"/>
              <a:t>2Ge</a:t>
            </a:r>
            <a:r>
              <a:rPr lang="en-US" altLang="zh-CN" sz="2600" baseline="30000" dirty="0"/>
              <a:t>-2G</a:t>
            </a:r>
            <a:r>
              <a:rPr lang="en-US" altLang="zh-CN" sz="2600" dirty="0"/>
              <a:t>= 0</a:t>
            </a:r>
          </a:p>
          <a:p>
            <a:pPr eaLnBrk="1" hangingPunct="1">
              <a:lnSpc>
                <a:spcPct val="150000"/>
              </a:lnSpc>
            </a:pPr>
            <a:r>
              <a:rPr lang="zh-CN" altLang="en-US" sz="2600" dirty="0"/>
              <a:t>当</a:t>
            </a:r>
            <a:r>
              <a:rPr lang="en-US" altLang="zh-CN" sz="2600" dirty="0"/>
              <a:t>G = 0.5 </a:t>
            </a:r>
            <a:r>
              <a:rPr lang="zh-CN" altLang="en-US" sz="2600" dirty="0"/>
              <a:t>时，</a:t>
            </a:r>
            <a:r>
              <a:rPr lang="en-US" altLang="zh-CN" sz="2600" dirty="0"/>
              <a:t>S ≌</a:t>
            </a:r>
            <a:r>
              <a:rPr lang="en-US" altLang="zh-CN" sz="2600" dirty="0">
                <a:solidFill>
                  <a:srgbClr val="C00000"/>
                </a:solidFill>
              </a:rPr>
              <a:t>0.184</a:t>
            </a:r>
          </a:p>
          <a:p>
            <a:pPr eaLnBrk="1" hangingPunct="1">
              <a:lnSpc>
                <a:spcPct val="150000"/>
              </a:lnSpc>
            </a:pPr>
            <a:r>
              <a:rPr lang="zh-CN" altLang="en-US" sz="2600" dirty="0"/>
              <a:t>即纯</a:t>
            </a:r>
            <a:r>
              <a:rPr lang="en-US" altLang="zh-CN" sz="2600" dirty="0"/>
              <a:t>ALOHA</a:t>
            </a:r>
            <a:r>
              <a:rPr lang="zh-CN" altLang="en-US" sz="2600" dirty="0"/>
              <a:t>信道的利用率最高为</a:t>
            </a:r>
            <a:r>
              <a:rPr lang="en-US" altLang="zh-CN" sz="2600" dirty="0"/>
              <a:t>18.4%</a:t>
            </a:r>
          </a:p>
        </p:txBody>
      </p:sp>
      <p:sp>
        <p:nvSpPr>
          <p:cNvPr id="5"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2" name="圆角矩形 1"/>
          <p:cNvSpPr/>
          <p:nvPr/>
        </p:nvSpPr>
        <p:spPr>
          <a:xfrm>
            <a:off x="7604759" y="2247900"/>
            <a:ext cx="2814125" cy="16992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200" b="1" dirty="0">
                <a:solidFill>
                  <a:schemeClr val="tx1"/>
                </a:solidFill>
              </a:rPr>
              <a:t>S</a:t>
            </a:r>
            <a:r>
              <a:rPr lang="zh-CN" altLang="en-US" sz="2200" b="1" dirty="0">
                <a:solidFill>
                  <a:schemeClr val="tx1"/>
                </a:solidFill>
              </a:rPr>
              <a:t>：吞吐量</a:t>
            </a:r>
            <a:endParaRPr lang="en-US" altLang="zh-CN" sz="2200" b="1" dirty="0">
              <a:solidFill>
                <a:schemeClr val="tx1"/>
              </a:solidFill>
            </a:endParaRPr>
          </a:p>
          <a:p>
            <a:pPr>
              <a:lnSpc>
                <a:spcPct val="150000"/>
              </a:lnSpc>
            </a:pPr>
            <a:r>
              <a:rPr lang="en-US" altLang="zh-CN" sz="2200" b="1" dirty="0">
                <a:solidFill>
                  <a:schemeClr val="tx1"/>
                </a:solidFill>
              </a:rPr>
              <a:t>G</a:t>
            </a:r>
            <a:r>
              <a:rPr lang="zh-CN" altLang="en-US" sz="2200" b="1" dirty="0">
                <a:solidFill>
                  <a:schemeClr val="tx1"/>
                </a:solidFill>
              </a:rPr>
              <a:t>：网络负载</a:t>
            </a:r>
            <a:endParaRPr lang="en-US" altLang="zh-CN" sz="2200" b="1" dirty="0">
              <a:solidFill>
                <a:schemeClr val="tx1"/>
              </a:solidFill>
            </a:endParaRPr>
          </a:p>
          <a:p>
            <a:pPr>
              <a:lnSpc>
                <a:spcPct val="150000"/>
              </a:lnSpc>
            </a:pPr>
            <a:r>
              <a:rPr lang="en-US" altLang="zh-CN" sz="2200" b="1" dirty="0">
                <a:solidFill>
                  <a:schemeClr val="tx1"/>
                </a:solidFill>
              </a:rPr>
              <a:t>P</a:t>
            </a:r>
            <a:r>
              <a:rPr lang="en-US" altLang="zh-CN" sz="2200" b="1" baseline="-25000" dirty="0">
                <a:solidFill>
                  <a:schemeClr val="tx1"/>
                </a:solidFill>
              </a:rPr>
              <a:t>0</a:t>
            </a:r>
            <a:r>
              <a:rPr lang="zh-CN" altLang="en-US" sz="2200" b="1" dirty="0">
                <a:solidFill>
                  <a:schemeClr val="tx1"/>
                </a:solidFill>
              </a:rPr>
              <a:t>：成功传输概率</a:t>
            </a:r>
          </a:p>
        </p:txBody>
      </p:sp>
      <p:sp>
        <p:nvSpPr>
          <p:cNvPr id="6" name="灯片编号占位符 3"/>
          <p:cNvSpPr>
            <a:spLocks noGrp="1"/>
          </p:cNvSpPr>
          <p:nvPr>
            <p:ph type="sldNum" sz="quarter" idx="12"/>
          </p:nvPr>
        </p:nvSpPr>
        <p:spPr>
          <a:xfrm>
            <a:off x="8686810" y="6489303"/>
            <a:ext cx="3319670" cy="365125"/>
          </a:xfrm>
        </p:spPr>
        <p:txBody>
          <a:bodyPr/>
          <a:lstStyle/>
          <a:p>
            <a:fld id="{3F25CFF2-0C33-4A58-882C-1BED1D470C43}" type="slidenum">
              <a:rPr kumimoji="1" lang="zh-CN" altLang="en-US" smtClean="0"/>
              <a:t>24</a:t>
            </a:fld>
            <a:endParaRPr kumimoji="1" lang="zh-CN" altLang="en-US" dirty="0"/>
          </a:p>
        </p:txBody>
      </p:sp>
    </p:spTree>
    <p:extLst>
      <p:ext uri="{BB962C8B-B14F-4D97-AF65-F5344CB8AC3E}">
        <p14:creationId xmlns:p14="http://schemas.microsoft.com/office/powerpoint/2010/main" val="374132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a:t>分隙</a:t>
            </a:r>
            <a:r>
              <a:rPr lang="en-US" altLang="zh-CN" dirty="0"/>
              <a:t>ALOHA (</a:t>
            </a:r>
            <a:r>
              <a:rPr lang="en-US" altLang="zh-CN" sz="1700" dirty="0"/>
              <a:t>Slotted ALOHA</a:t>
            </a:r>
            <a:r>
              <a:rPr lang="en-US" altLang="zh-CN" dirty="0"/>
              <a:t>)</a:t>
            </a:r>
            <a:r>
              <a:rPr lang="zh-CN" altLang="en-US" dirty="0"/>
              <a:t>工作原理</a:t>
            </a:r>
            <a:endParaRPr lang="en-US" altLang="zh-CN" sz="2200" dirty="0"/>
          </a:p>
        </p:txBody>
      </p:sp>
      <p:sp>
        <p:nvSpPr>
          <p:cNvPr id="34819" name="Rectangle 3"/>
          <p:cNvSpPr>
            <a:spLocks noGrp="1" noChangeArrowheads="1"/>
          </p:cNvSpPr>
          <p:nvPr>
            <p:ph type="body" idx="1"/>
          </p:nvPr>
        </p:nvSpPr>
        <p:spPr/>
        <p:txBody>
          <a:bodyPr>
            <a:normAutofit/>
          </a:bodyPr>
          <a:lstStyle/>
          <a:p>
            <a:pPr eaLnBrk="1" hangingPunct="1">
              <a:lnSpc>
                <a:spcPct val="150000"/>
              </a:lnSpc>
            </a:pPr>
            <a:r>
              <a:rPr lang="zh-CN" altLang="en-US" dirty="0"/>
              <a:t>分隙</a:t>
            </a:r>
            <a:r>
              <a:rPr lang="en-US" altLang="zh-CN" dirty="0"/>
              <a:t>ALOHA</a:t>
            </a:r>
            <a:r>
              <a:rPr lang="zh-CN" altLang="en-US" dirty="0"/>
              <a:t>是把时间</a:t>
            </a:r>
            <a:r>
              <a:rPr lang="zh-CN" altLang="en-US" dirty="0">
                <a:solidFill>
                  <a:srgbClr val="C00000"/>
                </a:solidFill>
              </a:rPr>
              <a:t>分成时隙（时槽）</a:t>
            </a:r>
          </a:p>
          <a:p>
            <a:pPr eaLnBrk="1" hangingPunct="1">
              <a:lnSpc>
                <a:spcPct val="150000"/>
              </a:lnSpc>
            </a:pPr>
            <a:r>
              <a:rPr lang="zh-CN" altLang="en-US" dirty="0">
                <a:solidFill>
                  <a:srgbClr val="C00000"/>
                </a:solidFill>
              </a:rPr>
              <a:t>时隙的长度</a:t>
            </a:r>
            <a:r>
              <a:rPr lang="zh-CN" altLang="en-US" dirty="0"/>
              <a:t>对应一帧的传输时间。</a:t>
            </a:r>
          </a:p>
          <a:p>
            <a:pPr eaLnBrk="1" hangingPunct="1">
              <a:lnSpc>
                <a:spcPct val="150000"/>
              </a:lnSpc>
            </a:pPr>
            <a:r>
              <a:rPr lang="zh-CN" altLang="en-US" dirty="0"/>
              <a:t>帧的</a:t>
            </a:r>
            <a:r>
              <a:rPr lang="zh-CN" altLang="en-US" dirty="0">
                <a:solidFill>
                  <a:srgbClr val="C00000"/>
                </a:solidFill>
              </a:rPr>
              <a:t>发送</a:t>
            </a:r>
            <a:r>
              <a:rPr lang="zh-CN" altLang="en-US" dirty="0"/>
              <a:t>必须在</a:t>
            </a:r>
            <a:r>
              <a:rPr lang="zh-CN" altLang="en-US" dirty="0">
                <a:solidFill>
                  <a:srgbClr val="C00000"/>
                </a:solidFill>
              </a:rPr>
              <a:t>时隙的起点</a:t>
            </a:r>
            <a:r>
              <a:rPr lang="zh-CN" altLang="en-US" dirty="0"/>
              <a:t>。</a:t>
            </a:r>
          </a:p>
          <a:p>
            <a:pPr eaLnBrk="1" hangingPunct="1">
              <a:lnSpc>
                <a:spcPct val="150000"/>
              </a:lnSpc>
            </a:pPr>
            <a:r>
              <a:rPr lang="zh-CN" altLang="en-US" dirty="0">
                <a:solidFill>
                  <a:srgbClr val="C00000"/>
                </a:solidFill>
              </a:rPr>
              <a:t>冲突</a:t>
            </a:r>
            <a:r>
              <a:rPr lang="zh-CN" altLang="en-US" dirty="0"/>
              <a:t>只发生在</a:t>
            </a:r>
            <a:r>
              <a:rPr lang="zh-CN" altLang="en-US" dirty="0">
                <a:solidFill>
                  <a:srgbClr val="C00000"/>
                </a:solidFill>
              </a:rPr>
              <a:t>时隙的起点</a:t>
            </a:r>
            <a:endParaRPr lang="zh-CN" alt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410384" y="2089441"/>
            <a:ext cx="4429411" cy="3022814"/>
          </a:xfrm>
          <a:prstGeom prst="rect">
            <a:avLst/>
          </a:prstGeom>
          <a:noFill/>
        </p:spPr>
      </p:pic>
      <p:sp>
        <p:nvSpPr>
          <p:cNvPr id="6" name="波形 5"/>
          <p:cNvSpPr/>
          <p:nvPr/>
        </p:nvSpPr>
        <p:spPr>
          <a:xfrm>
            <a:off x="8666480" y="5112255"/>
            <a:ext cx="2706255" cy="1145309"/>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冲突危险期：</a:t>
            </a:r>
            <a:r>
              <a:rPr lang="en-US" altLang="zh-CN" sz="2800" b="1" dirty="0">
                <a:solidFill>
                  <a:srgbClr val="C00000"/>
                </a:solidFill>
              </a:rPr>
              <a:t>D</a:t>
            </a:r>
            <a:endParaRPr lang="zh-CN" altLang="en-US" sz="2800" b="1" dirty="0">
              <a:solidFill>
                <a:srgbClr val="C00000"/>
              </a:solidFill>
            </a:endParaRPr>
          </a:p>
        </p:txBody>
      </p:sp>
      <p:sp>
        <p:nvSpPr>
          <p:cNvPr id="7"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8" name="灯片编号占位符 3"/>
          <p:cNvSpPr>
            <a:spLocks noGrp="1"/>
          </p:cNvSpPr>
          <p:nvPr>
            <p:ph type="sldNum" sz="quarter" idx="12"/>
          </p:nvPr>
        </p:nvSpPr>
        <p:spPr>
          <a:xfrm>
            <a:off x="8686810" y="6489303"/>
            <a:ext cx="3319670" cy="365125"/>
          </a:xfrm>
        </p:spPr>
        <p:txBody>
          <a:bodyPr/>
          <a:lstStyle/>
          <a:p>
            <a:fld id="{9153E371-9740-4D2A-A0CD-9129FD889424}" type="slidenum">
              <a:rPr kumimoji="1" lang="zh-CN" altLang="en-US" smtClean="0"/>
              <a:t>25</a:t>
            </a:fld>
            <a:endParaRPr kumimoji="1" lang="zh-CN" altLang="en-US" dirty="0"/>
          </a:p>
        </p:txBody>
      </p:sp>
    </p:spTree>
    <p:extLst>
      <p:ext uri="{BB962C8B-B14F-4D97-AF65-F5344CB8AC3E}">
        <p14:creationId xmlns:p14="http://schemas.microsoft.com/office/powerpoint/2010/main" val="4285234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dirty="0"/>
              <a:t>分隙</a:t>
            </a:r>
            <a:r>
              <a:rPr lang="en-US" altLang="zh-CN" dirty="0"/>
              <a:t>ALOHA</a:t>
            </a:r>
            <a:r>
              <a:rPr lang="zh-CN" altLang="en-US" dirty="0"/>
              <a:t>的性能分析</a:t>
            </a:r>
          </a:p>
        </p:txBody>
      </p:sp>
      <p:sp>
        <p:nvSpPr>
          <p:cNvPr id="36867" name="Rectangle 3"/>
          <p:cNvSpPr>
            <a:spLocks noGrp="1" noChangeArrowheads="1"/>
          </p:cNvSpPr>
          <p:nvPr>
            <p:ph type="body" idx="1"/>
          </p:nvPr>
        </p:nvSpPr>
        <p:spPr/>
        <p:txBody>
          <a:bodyPr/>
          <a:lstStyle/>
          <a:p>
            <a:pPr eaLnBrk="1" hangingPunct="1">
              <a:lnSpc>
                <a:spcPct val="150000"/>
              </a:lnSpc>
            </a:pPr>
            <a:r>
              <a:rPr lang="en-US" altLang="zh-CN" dirty="0"/>
              <a:t>P[0] = e</a:t>
            </a:r>
            <a:r>
              <a:rPr lang="en-US" altLang="zh-CN" baseline="30000" dirty="0"/>
              <a:t>-G</a:t>
            </a:r>
          </a:p>
          <a:p>
            <a:pPr lvl="1" eaLnBrk="1" hangingPunct="1">
              <a:lnSpc>
                <a:spcPct val="150000"/>
              </a:lnSpc>
            </a:pPr>
            <a:r>
              <a:rPr lang="en-US" altLang="zh-CN" dirty="0"/>
              <a:t>P</a:t>
            </a:r>
            <a:r>
              <a:rPr lang="en-US" altLang="zh-CN" baseline="-25000" dirty="0"/>
              <a:t>0</a:t>
            </a:r>
            <a:r>
              <a:rPr lang="en-US" altLang="zh-CN" dirty="0"/>
              <a:t> = P[0] = e</a:t>
            </a:r>
            <a:r>
              <a:rPr lang="en-US" altLang="zh-CN" baseline="30000" dirty="0"/>
              <a:t>-G</a:t>
            </a:r>
            <a:r>
              <a:rPr lang="zh-CN" altLang="en-US" dirty="0"/>
              <a:t>（为什么？</a:t>
            </a:r>
            <a:r>
              <a:rPr lang="en-US" altLang="zh-CN" sz="2000" dirty="0"/>
              <a:t>P214</a:t>
            </a:r>
            <a:r>
              <a:rPr lang="zh-CN" altLang="en-US" dirty="0"/>
              <a:t>）</a:t>
            </a:r>
          </a:p>
          <a:p>
            <a:pPr lvl="1" eaLnBrk="1" hangingPunct="1">
              <a:lnSpc>
                <a:spcPct val="150000"/>
              </a:lnSpc>
            </a:pPr>
            <a:r>
              <a:rPr lang="en-US" altLang="zh-CN" dirty="0"/>
              <a:t>S = Ge</a:t>
            </a:r>
            <a:r>
              <a:rPr lang="en-US" altLang="zh-CN" baseline="30000" dirty="0"/>
              <a:t>-G</a:t>
            </a:r>
          </a:p>
          <a:p>
            <a:pPr eaLnBrk="1" hangingPunct="1">
              <a:lnSpc>
                <a:spcPct val="150000"/>
              </a:lnSpc>
            </a:pPr>
            <a:r>
              <a:rPr lang="zh-CN" altLang="en-US" dirty="0"/>
              <a:t>在</a:t>
            </a:r>
            <a:r>
              <a:rPr lang="en-US" altLang="zh-CN" dirty="0"/>
              <a:t>G = 1 </a:t>
            </a:r>
            <a:r>
              <a:rPr lang="zh-CN" altLang="en-US" dirty="0"/>
              <a:t>时得到最大吞吐率：</a:t>
            </a:r>
          </a:p>
          <a:p>
            <a:pPr eaLnBrk="1" hangingPunct="1">
              <a:lnSpc>
                <a:spcPct val="150000"/>
              </a:lnSpc>
            </a:pPr>
            <a:r>
              <a:rPr lang="en-US" altLang="zh-CN" dirty="0" err="1"/>
              <a:t>S</a:t>
            </a:r>
            <a:r>
              <a:rPr lang="en-US" altLang="zh-CN" baseline="-25000" dirty="0" err="1"/>
              <a:t>max</a:t>
            </a:r>
            <a:r>
              <a:rPr lang="en-US" altLang="zh-CN" dirty="0"/>
              <a:t>= 1/e ≌</a:t>
            </a:r>
            <a:r>
              <a:rPr lang="en-US" altLang="zh-CN" dirty="0">
                <a:solidFill>
                  <a:srgbClr val="C00000"/>
                </a:solidFill>
              </a:rPr>
              <a:t>0.368</a:t>
            </a:r>
          </a:p>
          <a:p>
            <a:pPr eaLnBrk="1" hangingPunct="1">
              <a:lnSpc>
                <a:spcPct val="150000"/>
              </a:lnSpc>
            </a:pPr>
            <a:r>
              <a:rPr lang="zh-CN" altLang="en-US" dirty="0"/>
              <a:t>该值是纯</a:t>
            </a:r>
            <a:r>
              <a:rPr lang="en-US" altLang="zh-CN" dirty="0"/>
              <a:t>ALOHA S</a:t>
            </a:r>
            <a:r>
              <a:rPr lang="zh-CN" altLang="en-US" dirty="0"/>
              <a:t>值的两倍</a:t>
            </a:r>
          </a:p>
        </p:txBody>
      </p:sp>
      <p:sp>
        <p:nvSpPr>
          <p:cNvPr id="6"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7" name="灯片编号占位符 3"/>
          <p:cNvSpPr>
            <a:spLocks noGrp="1"/>
          </p:cNvSpPr>
          <p:nvPr>
            <p:ph type="sldNum" sz="quarter" idx="12"/>
          </p:nvPr>
        </p:nvSpPr>
        <p:spPr>
          <a:xfrm>
            <a:off x="8686810" y="6489303"/>
            <a:ext cx="3319670" cy="365125"/>
          </a:xfrm>
        </p:spPr>
        <p:txBody>
          <a:bodyPr/>
          <a:lstStyle/>
          <a:p>
            <a:fld id="{0EB1152A-6694-4C1E-BA08-32A679787F23}" type="slidenum">
              <a:rPr kumimoji="1" lang="zh-CN" altLang="en-US" smtClean="0"/>
              <a:t>26</a:t>
            </a:fld>
            <a:endParaRPr kumimoji="1" lang="zh-CN" altLang="en-US" dirty="0"/>
          </a:p>
        </p:txBody>
      </p:sp>
      <p:sp>
        <p:nvSpPr>
          <p:cNvPr id="8" name="圆角矩形 7"/>
          <p:cNvSpPr/>
          <p:nvPr/>
        </p:nvSpPr>
        <p:spPr>
          <a:xfrm>
            <a:off x="7604759" y="2247900"/>
            <a:ext cx="2814125" cy="16992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200" b="1" dirty="0">
                <a:solidFill>
                  <a:schemeClr val="tx1"/>
                </a:solidFill>
              </a:rPr>
              <a:t>S</a:t>
            </a:r>
            <a:r>
              <a:rPr lang="zh-CN" altLang="en-US" sz="2200" b="1" dirty="0">
                <a:solidFill>
                  <a:schemeClr val="tx1"/>
                </a:solidFill>
              </a:rPr>
              <a:t>：吞吐量</a:t>
            </a:r>
            <a:endParaRPr lang="en-US" altLang="zh-CN" sz="2200" b="1" dirty="0">
              <a:solidFill>
                <a:schemeClr val="tx1"/>
              </a:solidFill>
            </a:endParaRPr>
          </a:p>
          <a:p>
            <a:pPr>
              <a:lnSpc>
                <a:spcPct val="150000"/>
              </a:lnSpc>
            </a:pPr>
            <a:r>
              <a:rPr lang="en-US" altLang="zh-CN" sz="2200" b="1" dirty="0">
                <a:solidFill>
                  <a:schemeClr val="tx1"/>
                </a:solidFill>
              </a:rPr>
              <a:t>G</a:t>
            </a:r>
            <a:r>
              <a:rPr lang="zh-CN" altLang="en-US" sz="2200" b="1" dirty="0">
                <a:solidFill>
                  <a:schemeClr val="tx1"/>
                </a:solidFill>
              </a:rPr>
              <a:t>：网络负载</a:t>
            </a:r>
            <a:endParaRPr lang="en-US" altLang="zh-CN" sz="2200" b="1" dirty="0">
              <a:solidFill>
                <a:schemeClr val="tx1"/>
              </a:solidFill>
            </a:endParaRPr>
          </a:p>
          <a:p>
            <a:pPr>
              <a:lnSpc>
                <a:spcPct val="150000"/>
              </a:lnSpc>
            </a:pPr>
            <a:r>
              <a:rPr lang="en-US" altLang="zh-CN" sz="2200" b="1" dirty="0">
                <a:solidFill>
                  <a:schemeClr val="tx1"/>
                </a:solidFill>
              </a:rPr>
              <a:t>P</a:t>
            </a:r>
            <a:r>
              <a:rPr lang="en-US" altLang="zh-CN" sz="2200" b="1" baseline="-25000" dirty="0">
                <a:solidFill>
                  <a:schemeClr val="tx1"/>
                </a:solidFill>
              </a:rPr>
              <a:t>0</a:t>
            </a:r>
            <a:r>
              <a:rPr lang="zh-CN" altLang="en-US" sz="2200" b="1" dirty="0">
                <a:solidFill>
                  <a:schemeClr val="tx1"/>
                </a:solidFill>
              </a:rPr>
              <a:t>：成功传输概率</a:t>
            </a:r>
          </a:p>
        </p:txBody>
      </p:sp>
    </p:spTree>
    <p:extLst>
      <p:ext uri="{BB962C8B-B14F-4D97-AF65-F5344CB8AC3E}">
        <p14:creationId xmlns:p14="http://schemas.microsoft.com/office/powerpoint/2010/main" val="1037481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dirty="0"/>
              <a:t>小结两种</a:t>
            </a:r>
            <a:r>
              <a:rPr lang="en-US" altLang="zh-CN" dirty="0"/>
              <a:t>ALOHA</a:t>
            </a:r>
            <a:r>
              <a:rPr lang="zh-CN" altLang="en-US" dirty="0"/>
              <a:t>协议</a:t>
            </a:r>
          </a:p>
        </p:txBody>
      </p:sp>
      <p:sp>
        <p:nvSpPr>
          <p:cNvPr id="38915" name="Rectangle 3"/>
          <p:cNvSpPr>
            <a:spLocks noGrp="1" noChangeArrowheads="1"/>
          </p:cNvSpPr>
          <p:nvPr>
            <p:ph type="body" idx="1"/>
          </p:nvPr>
        </p:nvSpPr>
        <p:spPr/>
        <p:txBody>
          <a:bodyPr>
            <a:normAutofit/>
          </a:bodyPr>
          <a:lstStyle/>
          <a:p>
            <a:pPr eaLnBrk="1" hangingPunct="1">
              <a:lnSpc>
                <a:spcPct val="120000"/>
              </a:lnSpc>
            </a:pPr>
            <a:r>
              <a:rPr lang="en-US" altLang="zh-CN" sz="2900" dirty="0">
                <a:latin typeface="Times New Roman" panose="02020603050405020304" pitchFamily="18" charset="0"/>
              </a:rPr>
              <a:t>ALOHA</a:t>
            </a:r>
          </a:p>
          <a:p>
            <a:pPr lvl="1" eaLnBrk="1" hangingPunct="1">
              <a:lnSpc>
                <a:spcPct val="120000"/>
              </a:lnSpc>
            </a:pPr>
            <a:r>
              <a:rPr lang="zh-CN" altLang="en-US" sz="2500" dirty="0">
                <a:latin typeface="Times New Roman" panose="02020603050405020304" pitchFamily="18" charset="0"/>
              </a:rPr>
              <a:t>冲突危险期</a:t>
            </a:r>
            <a:r>
              <a:rPr lang="zh-CN" altLang="en-US" sz="2400" dirty="0">
                <a:latin typeface="Times New Roman" panose="02020603050405020304" pitchFamily="18" charset="0"/>
              </a:rPr>
              <a:t>：</a:t>
            </a:r>
            <a:r>
              <a:rPr lang="en-US" altLang="zh-CN" sz="2400" dirty="0">
                <a:latin typeface="Times New Roman" panose="02020603050405020304" pitchFamily="18" charset="0"/>
              </a:rPr>
              <a:t>2D</a:t>
            </a:r>
          </a:p>
          <a:p>
            <a:pPr lvl="1">
              <a:lnSpc>
                <a:spcPct val="120000"/>
              </a:lnSpc>
            </a:pPr>
            <a:r>
              <a:rPr lang="zh-CN" altLang="en-US" sz="2500" dirty="0">
                <a:latin typeface="Times New Roman" panose="02020603050405020304" pitchFamily="18" charset="0"/>
              </a:rPr>
              <a:t>生成帧均值</a:t>
            </a:r>
            <a:r>
              <a:rPr lang="zh-CN" altLang="en-US" sz="2800" dirty="0">
                <a:latin typeface="Times New Roman" panose="02020603050405020304" pitchFamily="18" charset="0"/>
              </a:rPr>
              <a:t>：</a:t>
            </a:r>
            <a:r>
              <a:rPr lang="en-US" altLang="zh-CN" sz="2800" dirty="0">
                <a:latin typeface="Times New Roman" panose="02020603050405020304" pitchFamily="18" charset="0"/>
              </a:rPr>
              <a:t>2G</a:t>
            </a:r>
          </a:p>
          <a:p>
            <a:pPr lvl="1" eaLnBrk="1" hangingPunct="1">
              <a:lnSpc>
                <a:spcPct val="120000"/>
              </a:lnSpc>
            </a:pPr>
            <a:r>
              <a:rPr lang="zh-CN" altLang="en-US" sz="2500" dirty="0">
                <a:latin typeface="Times New Roman" panose="02020603050405020304" pitchFamily="18" charset="0"/>
              </a:rPr>
              <a:t>吞吐量：</a:t>
            </a:r>
            <a:r>
              <a:rPr lang="en-US" altLang="zh-CN" sz="2500" dirty="0">
                <a:latin typeface="Times New Roman" panose="02020603050405020304" pitchFamily="18" charset="0"/>
              </a:rPr>
              <a:t>S = G P</a:t>
            </a:r>
            <a:r>
              <a:rPr lang="en-US" altLang="zh-CN" sz="2500" baseline="-25000" dirty="0">
                <a:latin typeface="Times New Roman" panose="02020603050405020304" pitchFamily="18" charset="0"/>
              </a:rPr>
              <a:t>0</a:t>
            </a:r>
            <a:r>
              <a:rPr lang="en-US" altLang="zh-CN" sz="2500" dirty="0">
                <a:latin typeface="Times New Roman" panose="02020603050405020304" pitchFamily="18" charset="0"/>
              </a:rPr>
              <a:t> = G e</a:t>
            </a:r>
            <a:r>
              <a:rPr lang="en-US" altLang="zh-CN" sz="2500" baseline="30000" dirty="0">
                <a:latin typeface="Times New Roman" panose="02020603050405020304" pitchFamily="18" charset="0"/>
              </a:rPr>
              <a:t>-2G</a:t>
            </a:r>
            <a:r>
              <a:rPr lang="en-US" altLang="zh-CN" sz="2500" dirty="0">
                <a:latin typeface="Times New Roman" panose="02020603050405020304" pitchFamily="18" charset="0"/>
              </a:rPr>
              <a:t> </a:t>
            </a:r>
          </a:p>
          <a:p>
            <a:pPr eaLnBrk="1" hangingPunct="1">
              <a:lnSpc>
                <a:spcPct val="120000"/>
              </a:lnSpc>
            </a:pPr>
            <a:r>
              <a:rPr lang="zh-CN" altLang="en-US" sz="2900" dirty="0">
                <a:latin typeface="Times New Roman" panose="02020603050405020304" pitchFamily="18" charset="0"/>
              </a:rPr>
              <a:t>分隙</a:t>
            </a:r>
            <a:r>
              <a:rPr lang="en-US" altLang="zh-CN" sz="2900" dirty="0">
                <a:latin typeface="Times New Roman" panose="02020603050405020304" pitchFamily="18" charset="0"/>
              </a:rPr>
              <a:t>ALOHA</a:t>
            </a:r>
            <a:endParaRPr lang="zh-CN" altLang="en-US" sz="1700" dirty="0">
              <a:latin typeface="Times New Roman" panose="02020603050405020304" pitchFamily="18" charset="0"/>
            </a:endParaRPr>
          </a:p>
          <a:p>
            <a:pPr lvl="1" eaLnBrk="1" hangingPunct="1">
              <a:lnSpc>
                <a:spcPct val="120000"/>
              </a:lnSpc>
            </a:pPr>
            <a:r>
              <a:rPr lang="zh-CN" altLang="en-US" sz="2500" dirty="0">
                <a:latin typeface="Times New Roman" panose="02020603050405020304" pitchFamily="18" charset="0"/>
              </a:rPr>
              <a:t>以帧时</a:t>
            </a:r>
            <a:r>
              <a:rPr lang="en-US" altLang="zh-CN" sz="2500" dirty="0">
                <a:latin typeface="Times New Roman" panose="02020603050405020304" pitchFamily="18" charset="0"/>
              </a:rPr>
              <a:t>t</a:t>
            </a:r>
            <a:r>
              <a:rPr lang="zh-CN" altLang="en-US" sz="2500" dirty="0">
                <a:latin typeface="Times New Roman" panose="02020603050405020304" pitchFamily="18" charset="0"/>
              </a:rPr>
              <a:t>为离散间隔</a:t>
            </a:r>
          </a:p>
          <a:p>
            <a:pPr lvl="1" eaLnBrk="1" hangingPunct="1">
              <a:lnSpc>
                <a:spcPct val="120000"/>
              </a:lnSpc>
            </a:pPr>
            <a:r>
              <a:rPr lang="zh-CN" altLang="en-US" sz="2500" dirty="0">
                <a:latin typeface="Times New Roman" panose="02020603050405020304" pitchFamily="18" charset="0"/>
              </a:rPr>
              <a:t>冲突危险期减半：</a:t>
            </a:r>
            <a:r>
              <a:rPr lang="en-US" altLang="zh-CN" sz="2500" dirty="0">
                <a:latin typeface="Times New Roman" panose="02020603050405020304" pitchFamily="18" charset="0"/>
              </a:rPr>
              <a:t>D</a:t>
            </a:r>
          </a:p>
          <a:p>
            <a:pPr lvl="1" eaLnBrk="1" hangingPunct="1">
              <a:lnSpc>
                <a:spcPct val="120000"/>
              </a:lnSpc>
            </a:pPr>
            <a:r>
              <a:rPr lang="zh-CN" altLang="en-US" sz="2500" dirty="0">
                <a:latin typeface="Times New Roman" panose="02020603050405020304" pitchFamily="18" charset="0"/>
              </a:rPr>
              <a:t>吞吐量：</a:t>
            </a:r>
            <a:r>
              <a:rPr lang="en-US" altLang="zh-CN" sz="2500" dirty="0">
                <a:latin typeface="Times New Roman" panose="02020603050405020304" pitchFamily="18" charset="0"/>
              </a:rPr>
              <a:t>S = G P</a:t>
            </a:r>
            <a:r>
              <a:rPr lang="en-US" altLang="zh-CN" sz="2500" baseline="-25000" dirty="0">
                <a:latin typeface="Times New Roman" panose="02020603050405020304" pitchFamily="18" charset="0"/>
              </a:rPr>
              <a:t>0</a:t>
            </a:r>
            <a:r>
              <a:rPr lang="en-US" altLang="zh-CN" sz="2500" dirty="0">
                <a:latin typeface="Times New Roman" panose="02020603050405020304" pitchFamily="18" charset="0"/>
              </a:rPr>
              <a:t> = G e</a:t>
            </a:r>
            <a:r>
              <a:rPr lang="en-US" altLang="zh-CN" sz="2500" baseline="30000" dirty="0">
                <a:latin typeface="Times New Roman" panose="02020603050405020304" pitchFamily="18" charset="0"/>
              </a:rPr>
              <a:t>-G</a:t>
            </a:r>
          </a:p>
        </p:txBody>
      </p:sp>
      <p:pic>
        <p:nvPicPr>
          <p:cNvPr id="5" name="Picture 3" descr="4-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42335" y="1974135"/>
            <a:ext cx="6111465" cy="2792413"/>
          </a:xfrm>
          <a:prstGeom prst="rect">
            <a:avLst/>
          </a:prstGeom>
          <a:noFill/>
        </p:spPr>
      </p:pic>
      <p:sp>
        <p:nvSpPr>
          <p:cNvPr id="6"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7" name="波形 6"/>
          <p:cNvSpPr/>
          <p:nvPr/>
        </p:nvSpPr>
        <p:spPr>
          <a:xfrm>
            <a:off x="6621780" y="4985238"/>
            <a:ext cx="2780543" cy="1686627"/>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rPr>
              <a:t>为什么还要学？</a:t>
            </a:r>
            <a:endParaRPr lang="en-US" altLang="zh-CN" sz="2400" b="1" dirty="0">
              <a:solidFill>
                <a:srgbClr val="C00000"/>
              </a:solidFill>
            </a:endParaRPr>
          </a:p>
          <a:p>
            <a:pPr algn="ctr">
              <a:lnSpc>
                <a:spcPct val="150000"/>
              </a:lnSpc>
            </a:pPr>
            <a:r>
              <a:rPr lang="zh-CN" altLang="en-US" sz="2400" b="1" dirty="0">
                <a:solidFill>
                  <a:srgbClr val="C00000"/>
                </a:solidFill>
              </a:rPr>
              <a:t>怎么改进？</a:t>
            </a:r>
          </a:p>
        </p:txBody>
      </p:sp>
      <p:sp>
        <p:nvSpPr>
          <p:cNvPr id="8" name="灯片编号占位符 3"/>
          <p:cNvSpPr>
            <a:spLocks noGrp="1"/>
          </p:cNvSpPr>
          <p:nvPr>
            <p:ph type="sldNum" sz="quarter" idx="12"/>
          </p:nvPr>
        </p:nvSpPr>
        <p:spPr>
          <a:xfrm>
            <a:off x="8686810" y="6489303"/>
            <a:ext cx="3319670" cy="365125"/>
          </a:xfrm>
        </p:spPr>
        <p:txBody>
          <a:bodyPr/>
          <a:lstStyle/>
          <a:p>
            <a:fld id="{FAA8609A-2631-43E0-BDF5-02AE6FA110A2}" type="slidenum">
              <a:rPr kumimoji="1" lang="zh-CN" altLang="en-US" smtClean="0"/>
              <a:t>27</a:t>
            </a:fld>
            <a:endParaRPr kumimoji="1" lang="zh-CN" altLang="en-US" dirty="0"/>
          </a:p>
        </p:txBody>
      </p:sp>
    </p:spTree>
    <p:extLst>
      <p:ext uri="{BB962C8B-B14F-4D97-AF65-F5344CB8AC3E}">
        <p14:creationId xmlns:p14="http://schemas.microsoft.com/office/powerpoint/2010/main" val="305121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dirty="0"/>
              <a:t>载波侦听多路访问协议 </a:t>
            </a:r>
            <a:endParaRPr lang="en-US" altLang="zh-CN" sz="1100" dirty="0"/>
          </a:p>
        </p:txBody>
      </p:sp>
      <p:sp>
        <p:nvSpPr>
          <p:cNvPr id="40963" name="Rectangle 3"/>
          <p:cNvSpPr>
            <a:spLocks noGrp="1" noChangeArrowheads="1"/>
          </p:cNvSpPr>
          <p:nvPr>
            <p:ph type="body" idx="1"/>
          </p:nvPr>
        </p:nvSpPr>
        <p:spPr>
          <a:xfrm>
            <a:off x="1124628" y="1647508"/>
            <a:ext cx="8001000" cy="4267200"/>
          </a:xfrm>
        </p:spPr>
        <p:txBody>
          <a:bodyPr/>
          <a:lstStyle/>
          <a:p>
            <a:pPr eaLnBrk="1" hangingPunct="1">
              <a:lnSpc>
                <a:spcPct val="150000"/>
              </a:lnSpc>
            </a:pPr>
            <a:r>
              <a:rPr lang="en-US" altLang="zh-CN" dirty="0"/>
              <a:t>CSMA</a:t>
            </a:r>
            <a:r>
              <a:rPr lang="zh-CN" altLang="en-US" dirty="0"/>
              <a:t>：</a:t>
            </a:r>
            <a:r>
              <a:rPr lang="en-US" altLang="zh-CN" dirty="0"/>
              <a:t>Carrier Sense Multiple Access</a:t>
            </a:r>
          </a:p>
          <a:p>
            <a:pPr eaLnBrk="1" hangingPunct="1">
              <a:lnSpc>
                <a:spcPct val="150000"/>
              </a:lnSpc>
            </a:pPr>
            <a:r>
              <a:rPr lang="zh-CN" altLang="en-US" dirty="0"/>
              <a:t>特点：</a:t>
            </a:r>
            <a:r>
              <a:rPr lang="zh-CN" altLang="en-US" dirty="0">
                <a:latin typeface="Arial" panose="020B0604020202020204" pitchFamily="34" charset="0"/>
              </a:rPr>
              <a:t>“</a:t>
            </a:r>
            <a:r>
              <a:rPr lang="zh-CN" altLang="en-US" dirty="0"/>
              <a:t>先听后发</a:t>
            </a:r>
            <a:r>
              <a:rPr lang="zh-CN" altLang="en-US" dirty="0">
                <a:latin typeface="Arial" panose="020B0604020202020204" pitchFamily="34" charset="0"/>
              </a:rPr>
              <a:t>”</a:t>
            </a:r>
            <a:endParaRPr lang="zh-CN" altLang="en-US" dirty="0"/>
          </a:p>
          <a:p>
            <a:pPr lvl="1" eaLnBrk="1" hangingPunct="1">
              <a:lnSpc>
                <a:spcPct val="150000"/>
              </a:lnSpc>
            </a:pPr>
            <a:r>
              <a:rPr lang="zh-CN" altLang="en-US" dirty="0"/>
              <a:t>改进</a:t>
            </a:r>
            <a:r>
              <a:rPr lang="en-US" altLang="zh-CN" dirty="0"/>
              <a:t>ALOHA</a:t>
            </a:r>
            <a:r>
              <a:rPr lang="zh-CN" altLang="en-US" dirty="0"/>
              <a:t>的侦听</a:t>
            </a:r>
            <a:r>
              <a:rPr lang="en-US" altLang="zh-CN" dirty="0"/>
              <a:t>/</a:t>
            </a:r>
            <a:r>
              <a:rPr lang="zh-CN" altLang="en-US" dirty="0"/>
              <a:t>发送策略分类</a:t>
            </a:r>
          </a:p>
        </p:txBody>
      </p:sp>
      <p:pic>
        <p:nvPicPr>
          <p:cNvPr id="2" name="图片 1"/>
          <p:cNvPicPr>
            <a:picLocks noChangeAspect="1"/>
          </p:cNvPicPr>
          <p:nvPr/>
        </p:nvPicPr>
        <p:blipFill>
          <a:blip r:embed="rId3"/>
          <a:stretch>
            <a:fillRect/>
          </a:stretch>
        </p:blipFill>
        <p:spPr>
          <a:xfrm>
            <a:off x="1995469" y="3870960"/>
            <a:ext cx="5865755" cy="2529839"/>
          </a:xfrm>
          <a:prstGeom prst="rect">
            <a:avLst/>
          </a:prstGeom>
        </p:spPr>
      </p:pic>
      <p:sp>
        <p:nvSpPr>
          <p:cNvPr id="7" name="波形 6"/>
          <p:cNvSpPr/>
          <p:nvPr/>
        </p:nvSpPr>
        <p:spPr>
          <a:xfrm>
            <a:off x="8244840" y="2115271"/>
            <a:ext cx="3200400" cy="2143572"/>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不再任性！</a:t>
            </a:r>
            <a:endParaRPr lang="en-US" altLang="zh-CN" sz="2800" b="1" dirty="0">
              <a:solidFill>
                <a:srgbClr val="C00000"/>
              </a:solidFill>
            </a:endParaRPr>
          </a:p>
          <a:p>
            <a:pPr algn="ctr">
              <a:lnSpc>
                <a:spcPct val="150000"/>
              </a:lnSpc>
            </a:pPr>
            <a:r>
              <a:rPr lang="zh-CN" altLang="en-US" sz="2800" b="1" dirty="0">
                <a:solidFill>
                  <a:srgbClr val="C00000"/>
                </a:solidFill>
              </a:rPr>
              <a:t>变得礼貌了！</a:t>
            </a:r>
          </a:p>
        </p:txBody>
      </p:sp>
      <p:sp>
        <p:nvSpPr>
          <p:cNvPr id="8"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9" name="灯片编号占位符 3"/>
          <p:cNvSpPr>
            <a:spLocks noGrp="1"/>
          </p:cNvSpPr>
          <p:nvPr>
            <p:ph type="sldNum" sz="quarter" idx="12"/>
          </p:nvPr>
        </p:nvSpPr>
        <p:spPr>
          <a:xfrm>
            <a:off x="8686810" y="6489303"/>
            <a:ext cx="3319670" cy="365125"/>
          </a:xfrm>
        </p:spPr>
        <p:txBody>
          <a:bodyPr/>
          <a:lstStyle/>
          <a:p>
            <a:fld id="{5373DEC9-35E7-4144-B008-1A9D0C6CC6A1}" type="slidenum">
              <a:rPr kumimoji="1" lang="zh-CN" altLang="en-US" smtClean="0"/>
              <a:t>28</a:t>
            </a:fld>
            <a:endParaRPr kumimoji="1" lang="zh-CN" altLang="en-US" dirty="0"/>
          </a:p>
        </p:txBody>
      </p:sp>
    </p:spTree>
    <p:extLst>
      <p:ext uri="{BB962C8B-B14F-4D97-AF65-F5344CB8AC3E}">
        <p14:creationId xmlns:p14="http://schemas.microsoft.com/office/powerpoint/2010/main" val="2051194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a:t> </a:t>
            </a:r>
            <a:r>
              <a:rPr lang="zh-CN" altLang="en-US" dirty="0"/>
              <a:t>非持续式</a:t>
            </a:r>
            <a:r>
              <a:rPr lang="en-US" altLang="zh-CN" dirty="0"/>
              <a:t>CSMA</a:t>
            </a:r>
            <a:endParaRPr lang="zh-CN" altLang="en-US" dirty="0"/>
          </a:p>
        </p:txBody>
      </p:sp>
      <p:sp>
        <p:nvSpPr>
          <p:cNvPr id="43011" name="Rectangle 3"/>
          <p:cNvSpPr>
            <a:spLocks noGrp="1" noChangeArrowheads="1"/>
          </p:cNvSpPr>
          <p:nvPr>
            <p:ph type="body" idx="1"/>
          </p:nvPr>
        </p:nvSpPr>
        <p:spPr/>
        <p:txBody>
          <a:bodyPr>
            <a:normAutofit lnSpcReduction="10000"/>
          </a:bodyPr>
          <a:lstStyle/>
          <a:p>
            <a:pPr eaLnBrk="1" hangingPunct="1">
              <a:lnSpc>
                <a:spcPct val="150000"/>
              </a:lnSpc>
            </a:pPr>
            <a:r>
              <a:rPr lang="zh-CN" altLang="en-US" dirty="0">
                <a:solidFill>
                  <a:srgbClr val="C00000"/>
                </a:solidFill>
              </a:rPr>
              <a:t>特点</a:t>
            </a:r>
            <a:endParaRPr lang="zh-CN" altLang="en-US" dirty="0"/>
          </a:p>
          <a:p>
            <a:pPr lvl="1" eaLnBrk="1" hangingPunct="1">
              <a:lnSpc>
                <a:spcPct val="150000"/>
              </a:lnSpc>
            </a:pPr>
            <a:r>
              <a:rPr lang="zh-CN" altLang="en-US" dirty="0"/>
              <a:t>①经侦听，如果介质空闲，开始发送</a:t>
            </a:r>
          </a:p>
          <a:p>
            <a:pPr lvl="1" eaLnBrk="1" hangingPunct="1">
              <a:lnSpc>
                <a:spcPct val="150000"/>
              </a:lnSpc>
            </a:pPr>
            <a:r>
              <a:rPr lang="zh-CN" altLang="en-US" dirty="0"/>
              <a:t>②如果介质忙，则等待一个随机分布的时间，然后重复步骤①</a:t>
            </a:r>
          </a:p>
          <a:p>
            <a:pPr eaLnBrk="1" hangingPunct="1">
              <a:lnSpc>
                <a:spcPct val="150000"/>
              </a:lnSpc>
            </a:pPr>
            <a:r>
              <a:rPr lang="zh-CN" altLang="en-US" dirty="0">
                <a:solidFill>
                  <a:srgbClr val="C00000"/>
                </a:solidFill>
              </a:rPr>
              <a:t>好处</a:t>
            </a:r>
            <a:endParaRPr lang="en-US" altLang="zh-CN" dirty="0">
              <a:solidFill>
                <a:srgbClr val="C00000"/>
              </a:solidFill>
            </a:endParaRPr>
          </a:p>
          <a:p>
            <a:pPr lvl="1">
              <a:lnSpc>
                <a:spcPct val="150000"/>
              </a:lnSpc>
            </a:pPr>
            <a:r>
              <a:rPr lang="zh-CN" altLang="en-US" dirty="0"/>
              <a:t>等待一个随机时间可以减少再次碰撞冲突的可能性</a:t>
            </a:r>
            <a:endParaRPr lang="en-US" altLang="zh-CN" dirty="0"/>
          </a:p>
          <a:p>
            <a:pPr eaLnBrk="1" hangingPunct="1">
              <a:lnSpc>
                <a:spcPct val="150000"/>
              </a:lnSpc>
            </a:pPr>
            <a:r>
              <a:rPr lang="zh-CN" altLang="en-US" dirty="0">
                <a:solidFill>
                  <a:srgbClr val="C00000"/>
                </a:solidFill>
              </a:rPr>
              <a:t>缺点</a:t>
            </a:r>
            <a:endParaRPr lang="en-US" altLang="zh-CN" dirty="0"/>
          </a:p>
          <a:p>
            <a:pPr lvl="1">
              <a:lnSpc>
                <a:spcPct val="150000"/>
              </a:lnSpc>
            </a:pPr>
            <a:r>
              <a:rPr lang="zh-CN" altLang="en-US" dirty="0"/>
              <a:t>等待时间内介质上如果没有数据传送，这段时间是浪费的</a:t>
            </a:r>
          </a:p>
        </p:txBody>
      </p:sp>
      <p:sp>
        <p:nvSpPr>
          <p:cNvPr id="377860" name="Oval 4"/>
          <p:cNvSpPr>
            <a:spLocks noChangeArrowheads="1"/>
          </p:cNvSpPr>
          <p:nvPr/>
        </p:nvSpPr>
        <p:spPr bwMode="auto">
          <a:xfrm>
            <a:off x="4001512" y="2826981"/>
            <a:ext cx="699798" cy="576444"/>
          </a:xfrm>
          <a:prstGeom prst="ellipse">
            <a:avLst/>
          </a:prstGeom>
          <a:noFill/>
          <a:ln w="2857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77861" name="Freeform 5"/>
          <p:cNvSpPr>
            <a:spLocks/>
          </p:cNvSpPr>
          <p:nvPr/>
        </p:nvSpPr>
        <p:spPr bwMode="auto">
          <a:xfrm>
            <a:off x="1091766" y="2417624"/>
            <a:ext cx="168275" cy="8636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7862" name="Freeform 6"/>
          <p:cNvSpPr>
            <a:spLocks/>
          </p:cNvSpPr>
          <p:nvPr/>
        </p:nvSpPr>
        <p:spPr bwMode="auto">
          <a:xfrm flipH="1" flipV="1">
            <a:off x="659966" y="2417624"/>
            <a:ext cx="168275" cy="8636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7864" name="Freeform 8"/>
          <p:cNvSpPr>
            <a:spLocks/>
          </p:cNvSpPr>
          <p:nvPr/>
        </p:nvSpPr>
        <p:spPr bwMode="auto">
          <a:xfrm>
            <a:off x="2940535" y="1118907"/>
            <a:ext cx="1379627" cy="1708074"/>
          </a:xfrm>
          <a:custGeom>
            <a:avLst/>
            <a:gdLst>
              <a:gd name="T0" fmla="*/ 2147483646 w 1134"/>
              <a:gd name="T1" fmla="*/ 2147483646 h 1043"/>
              <a:gd name="T2" fmla="*/ 2147483646 w 1134"/>
              <a:gd name="T3" fmla="*/ 2147483646 h 1043"/>
              <a:gd name="T4" fmla="*/ 0 w 1134"/>
              <a:gd name="T5" fmla="*/ 0 h 1043"/>
              <a:gd name="T6" fmla="*/ 0 60000 65536"/>
              <a:gd name="T7" fmla="*/ 0 60000 65536"/>
              <a:gd name="T8" fmla="*/ 0 60000 65536"/>
              <a:gd name="T9" fmla="*/ 0 w 1134"/>
              <a:gd name="T10" fmla="*/ 0 h 1043"/>
              <a:gd name="T11" fmla="*/ 1134 w 1134"/>
              <a:gd name="T12" fmla="*/ 1043 h 1043"/>
            </a:gdLst>
            <a:ahLst/>
            <a:cxnLst>
              <a:cxn ang="T6">
                <a:pos x="T0" y="T1"/>
              </a:cxn>
              <a:cxn ang="T7">
                <a:pos x="T2" y="T3"/>
              </a:cxn>
              <a:cxn ang="T8">
                <a:pos x="T4" y="T5"/>
              </a:cxn>
            </a:cxnLst>
            <a:rect l="T9" t="T10" r="T11" b="T12"/>
            <a:pathLst>
              <a:path w="1134" h="1043">
                <a:moveTo>
                  <a:pt x="1134" y="1043"/>
                </a:moveTo>
                <a:cubicBezTo>
                  <a:pt x="1070" y="744"/>
                  <a:pt x="1006" y="446"/>
                  <a:pt x="817" y="272"/>
                </a:cubicBezTo>
                <a:cubicBezTo>
                  <a:pt x="628" y="98"/>
                  <a:pt x="136" y="45"/>
                  <a:pt x="0" y="0"/>
                </a:cubicBez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10" name="灯片编号占位符 3"/>
          <p:cNvSpPr>
            <a:spLocks noGrp="1"/>
          </p:cNvSpPr>
          <p:nvPr>
            <p:ph type="sldNum" sz="quarter" idx="12"/>
          </p:nvPr>
        </p:nvSpPr>
        <p:spPr>
          <a:xfrm>
            <a:off x="8686810" y="6489303"/>
            <a:ext cx="3319670" cy="365125"/>
          </a:xfrm>
        </p:spPr>
        <p:txBody>
          <a:bodyPr/>
          <a:lstStyle/>
          <a:p>
            <a:fld id="{CD3F7040-07CA-4082-9C18-29B8D6F4DA40}" type="slidenum">
              <a:rPr kumimoji="1" lang="zh-CN" altLang="en-US" smtClean="0"/>
              <a:t>29</a:t>
            </a:fld>
            <a:endParaRPr kumimoji="1" lang="zh-CN" altLang="en-US" dirty="0"/>
          </a:p>
        </p:txBody>
      </p:sp>
    </p:spTree>
    <p:extLst>
      <p:ext uri="{BB962C8B-B14F-4D97-AF65-F5344CB8AC3E}">
        <p14:creationId xmlns:p14="http://schemas.microsoft.com/office/powerpoint/2010/main" val="3943358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500" tmFilter="0, 0; .2, .5; .8, .5; 1, 0"/>
                                        <p:tgtEl>
                                          <p:spTgt spid="377862"/>
                                        </p:tgtEl>
                                      </p:cBhvr>
                                    </p:animEffect>
                                    <p:animScale>
                                      <p:cBhvr>
                                        <p:cTn id="7" dur="250" autoRev="1" fill="hold"/>
                                        <p:tgtEl>
                                          <p:spTgt spid="377862"/>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377861"/>
                                        </p:tgtEl>
                                      </p:cBhvr>
                                    </p:animEffect>
                                    <p:animScale>
                                      <p:cBhvr>
                                        <p:cTn id="10" dur="250" autoRev="1" fill="hold"/>
                                        <p:tgtEl>
                                          <p:spTgt spid="377861"/>
                                        </p:tgtEl>
                                      </p:cBhvr>
                                      <p:by x="105000" y="105000"/>
                                    </p:animScale>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77864"/>
                                        </p:tgtEl>
                                        <p:attrNameLst>
                                          <p:attrName>style.visibility</p:attrName>
                                        </p:attrNameLst>
                                      </p:cBhvr>
                                      <p:to>
                                        <p:strVal val="visible"/>
                                      </p:to>
                                    </p:set>
                                    <p:animEffect transition="in" filter="wipe(down)">
                                      <p:cBhvr>
                                        <p:cTn id="15" dur="3000"/>
                                        <p:tgtEl>
                                          <p:spTgt spid="377864"/>
                                        </p:tgtEl>
                                      </p:cBhvr>
                                    </p:animEffect>
                                  </p:childTnLst>
                                </p:cTn>
                              </p:par>
                              <p:par>
                                <p:cTn id="16" presetID="22" presetClass="entr" presetSubtype="4" repeatCount="indefinite" fill="hold" grpId="0" nodeType="withEffect">
                                  <p:stCondLst>
                                    <p:cond delay="0"/>
                                  </p:stCondLst>
                                  <p:childTnLst>
                                    <p:set>
                                      <p:cBhvr>
                                        <p:cTn id="17" dur="1" fill="hold">
                                          <p:stCondLst>
                                            <p:cond delay="0"/>
                                          </p:stCondLst>
                                        </p:cTn>
                                        <p:tgtEl>
                                          <p:spTgt spid="377860"/>
                                        </p:tgtEl>
                                        <p:attrNameLst>
                                          <p:attrName>style.visibility</p:attrName>
                                        </p:attrNameLst>
                                      </p:cBhvr>
                                      <p:to>
                                        <p:strVal val="visible"/>
                                      </p:to>
                                    </p:set>
                                    <p:animEffect transition="in" filter="wipe(down)">
                                      <p:cBhvr>
                                        <p:cTn id="18" dur="2000"/>
                                        <p:tgtEl>
                                          <p:spTgt spid="377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a:bodyPr>
          <a:lstStyle/>
          <a:p>
            <a:pPr>
              <a:lnSpc>
                <a:spcPct val="120000"/>
              </a:lnSpc>
            </a:pPr>
            <a:r>
              <a:rPr kumimoji="1" lang="zh-CN" altLang="en-US" dirty="0"/>
              <a:t>版权声明</a:t>
            </a:r>
            <a:endParaRPr kumimoji="1" lang="en-US" altLang="zh-CN" dirty="0"/>
          </a:p>
          <a:p>
            <a:pPr lvl="1">
              <a:lnSpc>
                <a:spcPct val="120000"/>
              </a:lnSpc>
            </a:pPr>
            <a:r>
              <a:rPr kumimoji="1" lang="zh-CN" altLang="en-US" dirty="0"/>
              <a:t>本教案中所有原创内容，包括但不限于文字、图片、图表、版面设计、标题等的版权归计算机网络教案社区所有，并受著作权法保护</a:t>
            </a:r>
            <a:endParaRPr kumimoji="1" lang="en-US" altLang="zh-CN" dirty="0"/>
          </a:p>
          <a:p>
            <a:pPr lvl="1">
              <a:lnSpc>
                <a:spcPct val="120000"/>
              </a:lnSpc>
            </a:pPr>
            <a:r>
              <a:rPr kumimoji="1" lang="zh-CN" altLang="en-US" dirty="0"/>
              <a:t>读者可以将本教案的全部或部分内容</a:t>
            </a:r>
            <a:r>
              <a:rPr kumimoji="1" lang="zh-CN" altLang="en-US" dirty="0">
                <a:solidFill>
                  <a:srgbClr val="C00000"/>
                </a:solidFill>
              </a:rPr>
              <a:t>免费用于非商业用途</a:t>
            </a:r>
            <a:r>
              <a:rPr kumimoji="1" lang="zh-CN" altLang="en-US" dirty="0"/>
              <a:t>，但在使用本教案内容时请注明来源和版权声明，即“内容来自：</a:t>
            </a:r>
            <a:br>
              <a:rPr kumimoji="1" lang="en-US" altLang="zh-CN" dirty="0"/>
            </a:br>
            <a:r>
              <a:rPr kumimoji="1" lang="zh-CN" altLang="en-US" dirty="0"/>
              <a:t>计算机网络教案社区，版权归原作者所有”</a:t>
            </a:r>
            <a:endParaRPr kumimoji="1" lang="en-US" altLang="zh-CN" dirty="0"/>
          </a:p>
          <a:p>
            <a:pPr lvl="1">
              <a:lnSpc>
                <a:spcPct val="120000"/>
              </a:lnSpc>
            </a:pPr>
            <a:r>
              <a:rPr kumimoji="1" lang="zh-CN" altLang="en-US" dirty="0"/>
              <a:t>对于不遵守此声明或者其他违法使用本教案内容者，</a:t>
            </a:r>
            <a:br>
              <a:rPr kumimoji="1" lang="en-US" altLang="zh-CN" dirty="0"/>
            </a:br>
            <a:r>
              <a:rPr kumimoji="1" lang="zh-CN" altLang="en-US" dirty="0"/>
              <a:t>我们将保留依法追究其侵权责任的权利</a:t>
            </a:r>
            <a:endParaRPr kumimoji="1" lang="en-US" altLang="zh-CN" dirty="0"/>
          </a:p>
          <a:p>
            <a:pPr lvl="1">
              <a:lnSpc>
                <a:spcPct val="120000"/>
              </a:lnSpc>
            </a:pPr>
            <a:r>
              <a:rPr kumimoji="1" lang="zh-CN" altLang="en-US" dirty="0"/>
              <a:t>本教案如涉及特定版权内容，请版权方在社区提供</a:t>
            </a:r>
            <a:br>
              <a:rPr kumimoji="1" lang="en-US" altLang="zh-CN" dirty="0"/>
            </a:br>
            <a:r>
              <a:rPr kumimoji="1" lang="zh-CN" altLang="en-US" dirty="0"/>
              <a:t>相关信息以便及时删除该内容</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4">
            <a:extLst>
              <a:ext uri="{FF2B5EF4-FFF2-40B4-BE49-F238E27FC236}">
                <a16:creationId xmlns:a16="http://schemas.microsoft.com/office/drawing/2014/main" id="{72CD315C-EB19-8C4F-A9B5-0FBF30C9BFF1}"/>
              </a:ext>
            </a:extLst>
          </p:cNvPr>
          <p:cNvPicPr>
            <a:picLocks noChangeAspect="1"/>
          </p:cNvPicPr>
          <p:nvPr/>
        </p:nvPicPr>
        <p:blipFill rotWithShape="1">
          <a:blip r:embed="rId2"/>
          <a:srcRect l="12045" t="-44" r="10898" b="27777"/>
          <a:stretch/>
        </p:blipFill>
        <p:spPr>
          <a:xfrm>
            <a:off x="8942522" y="3595605"/>
            <a:ext cx="2061275" cy="2030606"/>
          </a:xfrm>
          <a:prstGeom prst="rect">
            <a:avLst/>
          </a:prstGeom>
        </p:spPr>
      </p:pic>
      <p:sp>
        <p:nvSpPr>
          <p:cNvPr id="6" name="矩形 5">
            <a:extLst>
              <a:ext uri="{FF2B5EF4-FFF2-40B4-BE49-F238E27FC236}">
                <a16:creationId xmlns:a16="http://schemas.microsoft.com/office/drawing/2014/main" id="{4419605A-8B14-2849-AA59-824896BD664F}"/>
              </a:ext>
            </a:extLst>
          </p:cNvPr>
          <p:cNvSpPr/>
          <p:nvPr/>
        </p:nvSpPr>
        <p:spPr>
          <a:xfrm>
            <a:off x="8842080" y="5626210"/>
            <a:ext cx="226215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计算机网络教案社区</a:t>
            </a:r>
            <a:endPar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QQ</a:t>
            </a: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群：</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808962782</a:t>
            </a:r>
            <a:endPar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106815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dirty="0"/>
              <a:t>持续式</a:t>
            </a:r>
            <a:r>
              <a:rPr lang="en-US" altLang="zh-CN" dirty="0"/>
              <a:t>(</a:t>
            </a:r>
            <a:r>
              <a:rPr lang="zh-CN" altLang="en-US" dirty="0"/>
              <a:t>指</a:t>
            </a:r>
            <a:r>
              <a:rPr lang="en-US" altLang="zh-CN" dirty="0"/>
              <a:t>1-</a:t>
            </a:r>
            <a:r>
              <a:rPr lang="zh-CN" altLang="en-US" dirty="0"/>
              <a:t>持续式</a:t>
            </a:r>
            <a:r>
              <a:rPr lang="en-US" altLang="zh-CN" dirty="0"/>
              <a:t>)CSMA</a:t>
            </a:r>
          </a:p>
        </p:txBody>
      </p:sp>
      <p:sp>
        <p:nvSpPr>
          <p:cNvPr id="44035" name="Rectangle 3"/>
          <p:cNvSpPr>
            <a:spLocks noGrp="1" noChangeArrowheads="1"/>
          </p:cNvSpPr>
          <p:nvPr>
            <p:ph type="body" idx="1"/>
          </p:nvPr>
        </p:nvSpPr>
        <p:spPr>
          <a:xfrm>
            <a:off x="838200" y="1510758"/>
            <a:ext cx="10697308" cy="4586694"/>
          </a:xfrm>
        </p:spPr>
        <p:txBody>
          <a:bodyPr>
            <a:noAutofit/>
          </a:bodyPr>
          <a:lstStyle/>
          <a:p>
            <a:pPr eaLnBrk="1" hangingPunct="1">
              <a:lnSpc>
                <a:spcPct val="150000"/>
              </a:lnSpc>
            </a:pPr>
            <a:r>
              <a:rPr lang="zh-CN" altLang="en-US" dirty="0">
                <a:solidFill>
                  <a:srgbClr val="C00000"/>
                </a:solidFill>
              </a:rPr>
              <a:t>特点</a:t>
            </a:r>
            <a:endParaRPr lang="zh-CN" altLang="en-US" dirty="0"/>
          </a:p>
          <a:p>
            <a:pPr lvl="1" eaLnBrk="1" hangingPunct="1">
              <a:lnSpc>
                <a:spcPct val="150000"/>
              </a:lnSpc>
            </a:pPr>
            <a:r>
              <a:rPr lang="zh-CN" altLang="en-US" dirty="0"/>
              <a:t>①经侦听，如介质空闲，则发送</a:t>
            </a:r>
          </a:p>
          <a:p>
            <a:pPr lvl="1" eaLnBrk="1" hangingPunct="1">
              <a:lnSpc>
                <a:spcPct val="150000"/>
              </a:lnSpc>
            </a:pPr>
            <a:r>
              <a:rPr lang="zh-CN" altLang="en-US" dirty="0"/>
              <a:t>②如介质忙，持续侦听，一旦空闲立即发送</a:t>
            </a:r>
          </a:p>
          <a:p>
            <a:pPr lvl="1" eaLnBrk="1" hangingPunct="1">
              <a:lnSpc>
                <a:spcPct val="150000"/>
              </a:lnSpc>
            </a:pPr>
            <a:r>
              <a:rPr lang="zh-CN" altLang="en-US" dirty="0"/>
              <a:t>③如果发生冲突，等待一个随机分布的时间再重复步骤①</a:t>
            </a:r>
          </a:p>
          <a:p>
            <a:pPr eaLnBrk="1" hangingPunct="1">
              <a:lnSpc>
                <a:spcPct val="150000"/>
              </a:lnSpc>
            </a:pPr>
            <a:r>
              <a:rPr lang="zh-CN" altLang="en-US" dirty="0">
                <a:solidFill>
                  <a:srgbClr val="C00000"/>
                </a:solidFill>
              </a:rPr>
              <a:t>好处</a:t>
            </a:r>
            <a:r>
              <a:rPr lang="zh-CN" altLang="en-US" dirty="0"/>
              <a:t>：</a:t>
            </a:r>
            <a:r>
              <a:rPr lang="zh-CN" altLang="en-US" sz="2400" dirty="0"/>
              <a:t>持续式的延迟时间要少于非持续式</a:t>
            </a:r>
          </a:p>
          <a:p>
            <a:pPr eaLnBrk="1" hangingPunct="1">
              <a:lnSpc>
                <a:spcPct val="150000"/>
              </a:lnSpc>
            </a:pPr>
            <a:r>
              <a:rPr lang="zh-CN" altLang="en-US" dirty="0">
                <a:solidFill>
                  <a:srgbClr val="C00000"/>
                </a:solidFill>
              </a:rPr>
              <a:t>主要问题</a:t>
            </a:r>
            <a:r>
              <a:rPr lang="zh-CN" altLang="en-US" dirty="0"/>
              <a:t>：</a:t>
            </a:r>
            <a:r>
              <a:rPr lang="zh-CN" altLang="en-US" sz="2400" dirty="0"/>
              <a:t>如果两个以上的站等待发送，一旦介质空闲就一定会发生冲突</a:t>
            </a:r>
          </a:p>
        </p:txBody>
      </p:sp>
      <p:sp>
        <p:nvSpPr>
          <p:cNvPr id="378884" name="Freeform 4"/>
          <p:cNvSpPr>
            <a:spLocks/>
          </p:cNvSpPr>
          <p:nvPr/>
        </p:nvSpPr>
        <p:spPr bwMode="auto">
          <a:xfrm>
            <a:off x="1110249" y="2565400"/>
            <a:ext cx="168275" cy="16002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8885" name="Freeform 5"/>
          <p:cNvSpPr>
            <a:spLocks/>
          </p:cNvSpPr>
          <p:nvPr/>
        </p:nvSpPr>
        <p:spPr bwMode="auto">
          <a:xfrm flipH="1" flipV="1">
            <a:off x="678448" y="2565400"/>
            <a:ext cx="168275" cy="16002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8887" name="Oval 7"/>
          <p:cNvSpPr>
            <a:spLocks noChangeArrowheads="1"/>
          </p:cNvSpPr>
          <p:nvPr/>
        </p:nvSpPr>
        <p:spPr bwMode="auto">
          <a:xfrm>
            <a:off x="3173733" y="2941790"/>
            <a:ext cx="1825915" cy="599291"/>
          </a:xfrm>
          <a:prstGeom prst="ellipse">
            <a:avLst/>
          </a:prstGeom>
          <a:noFill/>
          <a:ln w="2857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78888" name="Freeform 8"/>
          <p:cNvSpPr>
            <a:spLocks/>
          </p:cNvSpPr>
          <p:nvPr/>
        </p:nvSpPr>
        <p:spPr bwMode="auto">
          <a:xfrm>
            <a:off x="2448760" y="1154545"/>
            <a:ext cx="1576387" cy="1842655"/>
          </a:xfrm>
          <a:custGeom>
            <a:avLst/>
            <a:gdLst>
              <a:gd name="T0" fmla="*/ 2147483646 w 1134"/>
              <a:gd name="T1" fmla="*/ 2147483646 h 1043"/>
              <a:gd name="T2" fmla="*/ 2147483646 w 1134"/>
              <a:gd name="T3" fmla="*/ 2147483646 h 1043"/>
              <a:gd name="T4" fmla="*/ 0 w 1134"/>
              <a:gd name="T5" fmla="*/ 0 h 1043"/>
              <a:gd name="T6" fmla="*/ 0 60000 65536"/>
              <a:gd name="T7" fmla="*/ 0 60000 65536"/>
              <a:gd name="T8" fmla="*/ 0 60000 65536"/>
              <a:gd name="T9" fmla="*/ 0 w 1134"/>
              <a:gd name="T10" fmla="*/ 0 h 1043"/>
              <a:gd name="T11" fmla="*/ 1134 w 1134"/>
              <a:gd name="T12" fmla="*/ 1043 h 1043"/>
            </a:gdLst>
            <a:ahLst/>
            <a:cxnLst>
              <a:cxn ang="T6">
                <a:pos x="T0" y="T1"/>
              </a:cxn>
              <a:cxn ang="T7">
                <a:pos x="T2" y="T3"/>
              </a:cxn>
              <a:cxn ang="T8">
                <a:pos x="T4" y="T5"/>
              </a:cxn>
            </a:cxnLst>
            <a:rect l="T9" t="T10" r="T11" b="T12"/>
            <a:pathLst>
              <a:path w="1134" h="1043">
                <a:moveTo>
                  <a:pt x="1134" y="1043"/>
                </a:moveTo>
                <a:cubicBezTo>
                  <a:pt x="1070" y="744"/>
                  <a:pt x="1006" y="446"/>
                  <a:pt x="817" y="272"/>
                </a:cubicBezTo>
                <a:cubicBezTo>
                  <a:pt x="628" y="98"/>
                  <a:pt x="136" y="45"/>
                  <a:pt x="0" y="0"/>
                </a:cubicBez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10" name="灯片编号占位符 3"/>
          <p:cNvSpPr>
            <a:spLocks noGrp="1"/>
          </p:cNvSpPr>
          <p:nvPr>
            <p:ph type="sldNum" sz="quarter" idx="12"/>
          </p:nvPr>
        </p:nvSpPr>
        <p:spPr>
          <a:xfrm>
            <a:off x="8686810" y="6489303"/>
            <a:ext cx="3319670" cy="365125"/>
          </a:xfrm>
        </p:spPr>
        <p:txBody>
          <a:bodyPr/>
          <a:lstStyle/>
          <a:p>
            <a:fld id="{D736CBD5-B6CF-473E-944E-42B8879561E9}" type="slidenum">
              <a:rPr kumimoji="1" lang="zh-CN" altLang="en-US" smtClean="0"/>
              <a:t>30</a:t>
            </a:fld>
            <a:endParaRPr kumimoji="1" lang="zh-CN" altLang="en-US" dirty="0"/>
          </a:p>
        </p:txBody>
      </p:sp>
    </p:spTree>
    <p:extLst>
      <p:ext uri="{BB962C8B-B14F-4D97-AF65-F5344CB8AC3E}">
        <p14:creationId xmlns:p14="http://schemas.microsoft.com/office/powerpoint/2010/main" val="1370976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500" tmFilter="0, 0; .2, .5; .8, .5; 1, 0"/>
                                        <p:tgtEl>
                                          <p:spTgt spid="378885"/>
                                        </p:tgtEl>
                                      </p:cBhvr>
                                    </p:animEffect>
                                    <p:animScale>
                                      <p:cBhvr>
                                        <p:cTn id="7" dur="250" autoRev="1" fill="hold"/>
                                        <p:tgtEl>
                                          <p:spTgt spid="378885"/>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378884"/>
                                        </p:tgtEl>
                                      </p:cBhvr>
                                    </p:animEffect>
                                    <p:animScale>
                                      <p:cBhvr>
                                        <p:cTn id="10" dur="250" autoRev="1" fill="hold"/>
                                        <p:tgtEl>
                                          <p:spTgt spid="378884"/>
                                        </p:tgtEl>
                                      </p:cBhvr>
                                      <p:by x="105000" y="105000"/>
                                    </p:animScale>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78888"/>
                                        </p:tgtEl>
                                        <p:attrNameLst>
                                          <p:attrName>style.visibility</p:attrName>
                                        </p:attrNameLst>
                                      </p:cBhvr>
                                      <p:to>
                                        <p:strVal val="visible"/>
                                      </p:to>
                                    </p:set>
                                    <p:animEffect transition="in" filter="wipe(down)">
                                      <p:cBhvr>
                                        <p:cTn id="15" dur="3000"/>
                                        <p:tgtEl>
                                          <p:spTgt spid="378888"/>
                                        </p:tgtEl>
                                      </p:cBhvr>
                                    </p:animEffect>
                                  </p:childTnLst>
                                </p:cTn>
                              </p:par>
                              <p:par>
                                <p:cTn id="16" presetID="22" presetClass="entr" presetSubtype="4" repeatCount="indefinite" fill="hold" grpId="0" nodeType="withEffect">
                                  <p:stCondLst>
                                    <p:cond delay="0"/>
                                  </p:stCondLst>
                                  <p:childTnLst>
                                    <p:set>
                                      <p:cBhvr>
                                        <p:cTn id="17" dur="1" fill="hold">
                                          <p:stCondLst>
                                            <p:cond delay="0"/>
                                          </p:stCondLst>
                                        </p:cTn>
                                        <p:tgtEl>
                                          <p:spTgt spid="378887"/>
                                        </p:tgtEl>
                                        <p:attrNameLst>
                                          <p:attrName>style.visibility</p:attrName>
                                        </p:attrNameLst>
                                      </p:cBhvr>
                                      <p:to>
                                        <p:strVal val="visible"/>
                                      </p:to>
                                    </p:set>
                                    <p:animEffect transition="in" filter="wipe(down)">
                                      <p:cBhvr>
                                        <p:cTn id="18" dur="2000"/>
                                        <p:tgtEl>
                                          <p:spTgt spid="378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a:t>p-</a:t>
            </a:r>
            <a:r>
              <a:rPr lang="zh-CN" altLang="en-US" dirty="0"/>
              <a:t>持续式</a:t>
            </a:r>
            <a:r>
              <a:rPr lang="en-US" altLang="zh-CN" dirty="0"/>
              <a:t>CSMA</a:t>
            </a:r>
            <a:endParaRPr lang="zh-CN" altLang="en-US" dirty="0"/>
          </a:p>
        </p:txBody>
      </p:sp>
      <p:sp>
        <p:nvSpPr>
          <p:cNvPr id="45059" name="Rectangle 3"/>
          <p:cNvSpPr>
            <a:spLocks noGrp="1" noChangeArrowheads="1"/>
          </p:cNvSpPr>
          <p:nvPr>
            <p:ph type="body" idx="1"/>
          </p:nvPr>
        </p:nvSpPr>
        <p:spPr/>
        <p:txBody>
          <a:bodyPr>
            <a:normAutofit lnSpcReduction="10000"/>
          </a:bodyPr>
          <a:lstStyle/>
          <a:p>
            <a:pPr eaLnBrk="1" hangingPunct="1">
              <a:lnSpc>
                <a:spcPct val="150000"/>
              </a:lnSpc>
            </a:pPr>
            <a:r>
              <a:rPr lang="zh-CN" altLang="en-US" sz="3200" dirty="0">
                <a:solidFill>
                  <a:srgbClr val="C00000"/>
                </a:solidFill>
              </a:rPr>
              <a:t>特点</a:t>
            </a:r>
            <a:endParaRPr lang="zh-CN" altLang="en-US" sz="3200" dirty="0"/>
          </a:p>
          <a:p>
            <a:pPr lvl="1" eaLnBrk="1" hangingPunct="1">
              <a:lnSpc>
                <a:spcPct val="150000"/>
              </a:lnSpc>
            </a:pPr>
            <a:r>
              <a:rPr lang="zh-CN" altLang="en-US" dirty="0"/>
              <a:t>①经侦听，如介质空闲，那么以 </a:t>
            </a:r>
            <a:r>
              <a:rPr lang="en-US" altLang="zh-CN" dirty="0"/>
              <a:t>p</a:t>
            </a:r>
            <a:r>
              <a:rPr lang="zh-CN" altLang="en-US" dirty="0"/>
              <a:t>的概率 发送，以</a:t>
            </a:r>
            <a:r>
              <a:rPr lang="en-US" altLang="zh-CN" dirty="0"/>
              <a:t>(1</a:t>
            </a:r>
            <a:r>
              <a:rPr lang="en-US" altLang="zh-CN" dirty="0">
                <a:latin typeface="Arial" panose="020B0604020202020204" pitchFamily="34" charset="0"/>
              </a:rPr>
              <a:t>–</a:t>
            </a:r>
            <a:r>
              <a:rPr lang="en-US" altLang="zh-CN" dirty="0"/>
              <a:t>p)</a:t>
            </a:r>
            <a:r>
              <a:rPr lang="zh-CN" altLang="en-US" dirty="0"/>
              <a:t>的概率延迟一个时间单元发送</a:t>
            </a:r>
          </a:p>
          <a:p>
            <a:pPr lvl="1" eaLnBrk="1" hangingPunct="1">
              <a:lnSpc>
                <a:spcPct val="150000"/>
              </a:lnSpc>
            </a:pPr>
            <a:r>
              <a:rPr lang="zh-CN" altLang="en-US" dirty="0"/>
              <a:t>②如介质忙，持续侦听，一旦空闲重复①</a:t>
            </a:r>
          </a:p>
          <a:p>
            <a:pPr lvl="1" eaLnBrk="1" hangingPunct="1">
              <a:lnSpc>
                <a:spcPct val="150000"/>
              </a:lnSpc>
            </a:pPr>
            <a:r>
              <a:rPr lang="zh-CN" altLang="en-US" dirty="0"/>
              <a:t>③如果发送已推迟一个时间单元，再重复步骤①</a:t>
            </a:r>
          </a:p>
          <a:p>
            <a:pPr eaLnBrk="1" hangingPunct="1">
              <a:lnSpc>
                <a:spcPct val="150000"/>
              </a:lnSpc>
            </a:pPr>
            <a:r>
              <a:rPr lang="zh-CN" altLang="en-US" sz="3200" dirty="0">
                <a:solidFill>
                  <a:srgbClr val="C00000"/>
                </a:solidFill>
              </a:rPr>
              <a:t>注意</a:t>
            </a:r>
            <a:endParaRPr lang="en-US" altLang="zh-CN" sz="3200" dirty="0"/>
          </a:p>
          <a:p>
            <a:pPr lvl="1">
              <a:lnSpc>
                <a:spcPct val="150000"/>
              </a:lnSpc>
            </a:pPr>
            <a:r>
              <a:rPr lang="en-US" altLang="zh-CN" dirty="0"/>
              <a:t>1-</a:t>
            </a:r>
            <a:r>
              <a:rPr lang="zh-CN" altLang="en-US" dirty="0"/>
              <a:t>持续式是</a:t>
            </a:r>
            <a:r>
              <a:rPr lang="en-US" altLang="zh-CN" dirty="0"/>
              <a:t>p-</a:t>
            </a:r>
            <a:r>
              <a:rPr lang="zh-CN" altLang="en-US" dirty="0"/>
              <a:t>持续式的特例</a:t>
            </a:r>
            <a:endParaRPr lang="zh-CN" altLang="en-US" sz="2800" dirty="0"/>
          </a:p>
        </p:txBody>
      </p:sp>
      <p:sp>
        <p:nvSpPr>
          <p:cNvPr id="4" name="Freeform 4"/>
          <p:cNvSpPr>
            <a:spLocks/>
          </p:cNvSpPr>
          <p:nvPr/>
        </p:nvSpPr>
        <p:spPr bwMode="auto">
          <a:xfrm>
            <a:off x="1110249" y="2565400"/>
            <a:ext cx="168275" cy="16002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 name="Freeform 5"/>
          <p:cNvSpPr>
            <a:spLocks/>
          </p:cNvSpPr>
          <p:nvPr/>
        </p:nvSpPr>
        <p:spPr bwMode="auto">
          <a:xfrm flipH="1" flipV="1">
            <a:off x="678448" y="2565400"/>
            <a:ext cx="168275" cy="16002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 name="Oval 7"/>
          <p:cNvSpPr>
            <a:spLocks noChangeArrowheads="1"/>
          </p:cNvSpPr>
          <p:nvPr/>
        </p:nvSpPr>
        <p:spPr bwMode="auto">
          <a:xfrm>
            <a:off x="5873261" y="2198077"/>
            <a:ext cx="1283677" cy="808892"/>
          </a:xfrm>
          <a:prstGeom prst="ellipse">
            <a:avLst/>
          </a:prstGeom>
          <a:noFill/>
          <a:ln w="2857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7" name="Freeform 8"/>
          <p:cNvSpPr>
            <a:spLocks/>
          </p:cNvSpPr>
          <p:nvPr/>
        </p:nvSpPr>
        <p:spPr bwMode="auto">
          <a:xfrm>
            <a:off x="2644140" y="1118908"/>
            <a:ext cx="3879752" cy="1079170"/>
          </a:xfrm>
          <a:custGeom>
            <a:avLst/>
            <a:gdLst>
              <a:gd name="T0" fmla="*/ 2147483646 w 1134"/>
              <a:gd name="T1" fmla="*/ 2147483646 h 1043"/>
              <a:gd name="T2" fmla="*/ 2147483646 w 1134"/>
              <a:gd name="T3" fmla="*/ 2147483646 h 1043"/>
              <a:gd name="T4" fmla="*/ 0 w 1134"/>
              <a:gd name="T5" fmla="*/ 0 h 1043"/>
              <a:gd name="T6" fmla="*/ 0 60000 65536"/>
              <a:gd name="T7" fmla="*/ 0 60000 65536"/>
              <a:gd name="T8" fmla="*/ 0 60000 65536"/>
              <a:gd name="T9" fmla="*/ 0 w 1134"/>
              <a:gd name="T10" fmla="*/ 0 h 1043"/>
              <a:gd name="T11" fmla="*/ 1134 w 1134"/>
              <a:gd name="T12" fmla="*/ 1043 h 1043"/>
            </a:gdLst>
            <a:ahLst/>
            <a:cxnLst>
              <a:cxn ang="T6">
                <a:pos x="T0" y="T1"/>
              </a:cxn>
              <a:cxn ang="T7">
                <a:pos x="T2" y="T3"/>
              </a:cxn>
              <a:cxn ang="T8">
                <a:pos x="T4" y="T5"/>
              </a:cxn>
            </a:cxnLst>
            <a:rect l="T9" t="T10" r="T11" b="T12"/>
            <a:pathLst>
              <a:path w="1134" h="1043">
                <a:moveTo>
                  <a:pt x="1134" y="1043"/>
                </a:moveTo>
                <a:cubicBezTo>
                  <a:pt x="1070" y="744"/>
                  <a:pt x="1006" y="446"/>
                  <a:pt x="817" y="272"/>
                </a:cubicBezTo>
                <a:cubicBezTo>
                  <a:pt x="628" y="98"/>
                  <a:pt x="136" y="45"/>
                  <a:pt x="0" y="0"/>
                </a:cubicBez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10" name="灯片编号占位符 3"/>
          <p:cNvSpPr>
            <a:spLocks noGrp="1"/>
          </p:cNvSpPr>
          <p:nvPr>
            <p:ph type="sldNum" sz="quarter" idx="12"/>
          </p:nvPr>
        </p:nvSpPr>
        <p:spPr>
          <a:xfrm>
            <a:off x="8686810" y="6489303"/>
            <a:ext cx="3319670" cy="365125"/>
          </a:xfrm>
        </p:spPr>
        <p:txBody>
          <a:bodyPr/>
          <a:lstStyle/>
          <a:p>
            <a:fld id="{19F3C9A3-7560-4859-9DF8-AE934899F752}" type="slidenum">
              <a:rPr kumimoji="1" lang="zh-CN" altLang="en-US" smtClean="0"/>
              <a:t>31</a:t>
            </a:fld>
            <a:endParaRPr kumimoji="1" lang="zh-CN" altLang="en-US" dirty="0"/>
          </a:p>
        </p:txBody>
      </p:sp>
    </p:spTree>
    <p:extLst>
      <p:ext uri="{BB962C8B-B14F-4D97-AF65-F5344CB8AC3E}">
        <p14:creationId xmlns:p14="http://schemas.microsoft.com/office/powerpoint/2010/main" val="237693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000"/>
                                        <p:tgtEl>
                                          <p:spTgt spid="7"/>
                                        </p:tgtEl>
                                      </p:cBhvr>
                                    </p:animEffect>
                                  </p:childTnLst>
                                </p:cTn>
                              </p:par>
                              <p:par>
                                <p:cTn id="16" presetID="22" presetClass="entr" presetSubtype="4" repeatCount="indefinite"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dirty="0"/>
              <a:t>问题：先听再发，避免了冲突吗？</a:t>
            </a:r>
          </a:p>
        </p:txBody>
      </p:sp>
      <p:sp>
        <p:nvSpPr>
          <p:cNvPr id="46083" name="Rectangle 3"/>
          <p:cNvSpPr>
            <a:spLocks noGrp="1" noChangeArrowheads="1"/>
          </p:cNvSpPr>
          <p:nvPr>
            <p:ph type="body" idx="1"/>
          </p:nvPr>
        </p:nvSpPr>
        <p:spPr>
          <a:xfrm>
            <a:off x="962979" y="1630680"/>
            <a:ext cx="8220075" cy="4267200"/>
          </a:xfrm>
        </p:spPr>
        <p:txBody>
          <a:bodyPr>
            <a:normAutofit/>
          </a:bodyPr>
          <a:lstStyle/>
          <a:p>
            <a:pPr eaLnBrk="1" hangingPunct="1">
              <a:lnSpc>
                <a:spcPct val="150000"/>
              </a:lnSpc>
            </a:pPr>
            <a:r>
              <a:rPr lang="en-US" altLang="zh-CN" dirty="0"/>
              <a:t>CSMA</a:t>
            </a:r>
            <a:r>
              <a:rPr lang="zh-CN" altLang="en-US" dirty="0"/>
              <a:t>：如侦听到介质上无数据发送才发送，发送后</a:t>
            </a:r>
            <a:r>
              <a:rPr lang="zh-CN" altLang="en-US" dirty="0">
                <a:solidFill>
                  <a:srgbClr val="C00000"/>
                </a:solidFill>
              </a:rPr>
              <a:t>还会发生冲突吗</a:t>
            </a:r>
            <a:r>
              <a:rPr lang="zh-CN" altLang="en-US" dirty="0"/>
              <a:t>？</a:t>
            </a:r>
            <a:endParaRPr lang="en-US" altLang="zh-CN" dirty="0"/>
          </a:p>
          <a:p>
            <a:pPr eaLnBrk="1" hangingPunct="1">
              <a:lnSpc>
                <a:spcPct val="150000"/>
              </a:lnSpc>
            </a:pPr>
            <a:r>
              <a:rPr lang="zh-CN" altLang="en-US" dirty="0"/>
              <a:t>肯定会！</a:t>
            </a:r>
            <a:endParaRPr lang="en-US" altLang="zh-CN" dirty="0"/>
          </a:p>
          <a:p>
            <a:pPr eaLnBrk="1" hangingPunct="1">
              <a:lnSpc>
                <a:spcPct val="150000"/>
              </a:lnSpc>
            </a:pPr>
            <a:r>
              <a:rPr lang="zh-CN" altLang="en-US" dirty="0"/>
              <a:t>两种情形</a:t>
            </a:r>
          </a:p>
          <a:p>
            <a:pPr lvl="1" eaLnBrk="1" hangingPunct="1">
              <a:lnSpc>
                <a:spcPct val="150000"/>
              </a:lnSpc>
            </a:pPr>
            <a:r>
              <a:rPr lang="zh-CN" altLang="en-US" dirty="0"/>
              <a:t>（</a:t>
            </a:r>
            <a:r>
              <a:rPr lang="en-US" altLang="zh-CN" dirty="0"/>
              <a:t>1</a:t>
            </a:r>
            <a:r>
              <a:rPr lang="zh-CN" altLang="en-US" dirty="0"/>
              <a:t>）同时传送；（</a:t>
            </a:r>
            <a:r>
              <a:rPr lang="en-US" altLang="zh-CN" dirty="0"/>
              <a:t>2</a:t>
            </a:r>
            <a:r>
              <a:rPr lang="zh-CN" altLang="en-US" dirty="0"/>
              <a:t>）传播延迟时间</a:t>
            </a:r>
          </a:p>
        </p:txBody>
      </p:sp>
      <p:sp>
        <p:nvSpPr>
          <p:cNvPr id="5" name="波形 4"/>
          <p:cNvSpPr/>
          <p:nvPr/>
        </p:nvSpPr>
        <p:spPr>
          <a:xfrm>
            <a:off x="1955425" y="5447145"/>
            <a:ext cx="7572895" cy="1145309"/>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C00000"/>
                </a:solidFill>
              </a:rPr>
              <a:t>不再任性了的</a:t>
            </a:r>
            <a:r>
              <a:rPr lang="en-US" altLang="zh-CN" sz="2800" b="1" dirty="0">
                <a:solidFill>
                  <a:srgbClr val="C00000"/>
                </a:solidFill>
              </a:rPr>
              <a:t>CSMA</a:t>
            </a:r>
            <a:r>
              <a:rPr lang="zh-CN" altLang="en-US" sz="2800" b="1" dirty="0">
                <a:solidFill>
                  <a:srgbClr val="C00000"/>
                </a:solidFill>
              </a:rPr>
              <a:t>还会发生冲突吗？</a:t>
            </a:r>
          </a:p>
        </p:txBody>
      </p:sp>
      <p:pic>
        <p:nvPicPr>
          <p:cNvPr id="6" name="图片 5"/>
          <p:cNvPicPr>
            <a:picLocks noChangeAspect="1"/>
          </p:cNvPicPr>
          <p:nvPr/>
        </p:nvPicPr>
        <p:blipFill>
          <a:blip r:embed="rId3"/>
          <a:stretch>
            <a:fillRect/>
          </a:stretch>
        </p:blipFill>
        <p:spPr>
          <a:xfrm>
            <a:off x="8558137" y="2586565"/>
            <a:ext cx="3505354" cy="2860580"/>
          </a:xfrm>
          <a:prstGeom prst="rect">
            <a:avLst/>
          </a:prstGeom>
        </p:spPr>
      </p:pic>
      <p:sp>
        <p:nvSpPr>
          <p:cNvPr id="7"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8" name="灯片编号占位符 3"/>
          <p:cNvSpPr>
            <a:spLocks noGrp="1"/>
          </p:cNvSpPr>
          <p:nvPr>
            <p:ph type="sldNum" sz="quarter" idx="12"/>
          </p:nvPr>
        </p:nvSpPr>
        <p:spPr>
          <a:xfrm>
            <a:off x="8686810" y="6489303"/>
            <a:ext cx="3319670" cy="365125"/>
          </a:xfrm>
        </p:spPr>
        <p:txBody>
          <a:bodyPr/>
          <a:lstStyle/>
          <a:p>
            <a:fld id="{D44C61EC-86B3-4244-B1A9-B9464F643648}" type="slidenum">
              <a:rPr kumimoji="1" lang="zh-CN" altLang="en-US" smtClean="0"/>
              <a:t>32</a:t>
            </a:fld>
            <a:endParaRPr kumimoji="1" lang="zh-CN" altLang="en-US" dirty="0"/>
          </a:p>
        </p:txBody>
      </p:sp>
    </p:spTree>
    <p:extLst>
      <p:ext uri="{BB962C8B-B14F-4D97-AF65-F5344CB8AC3E}">
        <p14:creationId xmlns:p14="http://schemas.microsoft.com/office/powerpoint/2010/main" val="1233642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dirty="0"/>
              <a:t>传播延迟对载波侦听的影响</a:t>
            </a:r>
          </a:p>
        </p:txBody>
      </p:sp>
      <p:sp>
        <p:nvSpPr>
          <p:cNvPr id="47107" name="Rectangle 3"/>
          <p:cNvSpPr>
            <a:spLocks noGrp="1" noChangeArrowheads="1"/>
          </p:cNvSpPr>
          <p:nvPr>
            <p:ph type="body" idx="1"/>
          </p:nvPr>
        </p:nvSpPr>
        <p:spPr>
          <a:xfrm>
            <a:off x="838200" y="1510758"/>
            <a:ext cx="4099560" cy="4586694"/>
          </a:xfrm>
        </p:spPr>
        <p:txBody>
          <a:bodyPr>
            <a:normAutofit fontScale="92500" lnSpcReduction="10000"/>
          </a:bodyPr>
          <a:lstStyle/>
          <a:p>
            <a:pPr eaLnBrk="1" hangingPunct="1">
              <a:lnSpc>
                <a:spcPct val="150000"/>
              </a:lnSpc>
            </a:pPr>
            <a:r>
              <a:rPr lang="zh-CN" altLang="en-US" dirty="0"/>
              <a:t>信号传输速度：</a:t>
            </a:r>
            <a:r>
              <a:rPr lang="en-US" altLang="zh-CN" dirty="0"/>
              <a:t>0.65C</a:t>
            </a:r>
          </a:p>
          <a:p>
            <a:pPr eaLnBrk="1" hangingPunct="1">
              <a:lnSpc>
                <a:spcPct val="150000"/>
              </a:lnSpc>
            </a:pPr>
            <a:r>
              <a:rPr lang="en-US" altLang="zh-CN" dirty="0">
                <a:solidFill>
                  <a:srgbClr val="C00000"/>
                </a:solidFill>
              </a:rPr>
              <a:t>t</a:t>
            </a:r>
            <a:r>
              <a:rPr lang="en-US" altLang="zh-CN" baseline="-25000" dirty="0">
                <a:solidFill>
                  <a:srgbClr val="C00000"/>
                </a:solidFill>
              </a:rPr>
              <a:t>0</a:t>
            </a:r>
            <a:r>
              <a:rPr lang="zh-CN" altLang="en-US" dirty="0">
                <a:solidFill>
                  <a:srgbClr val="C00000"/>
                </a:solidFill>
              </a:rPr>
              <a:t>时刻</a:t>
            </a:r>
            <a:r>
              <a:rPr lang="zh-CN" altLang="en-US" dirty="0"/>
              <a:t>：甲侦听后发送，到达乙约需</a:t>
            </a:r>
            <a:r>
              <a:rPr lang="en-US" altLang="zh-CN" dirty="0"/>
              <a:t>5</a:t>
            </a:r>
            <a:r>
              <a:rPr lang="zh-CN" altLang="en-US" dirty="0"/>
              <a:t>微妙</a:t>
            </a:r>
            <a:endParaRPr lang="en-US" altLang="zh-CN" dirty="0"/>
          </a:p>
          <a:p>
            <a:pPr eaLnBrk="1" hangingPunct="1">
              <a:lnSpc>
                <a:spcPct val="150000"/>
              </a:lnSpc>
            </a:pPr>
            <a:r>
              <a:rPr lang="en-US" altLang="zh-CN" dirty="0">
                <a:solidFill>
                  <a:srgbClr val="C00000"/>
                </a:solidFill>
              </a:rPr>
              <a:t>t</a:t>
            </a:r>
            <a:r>
              <a:rPr lang="en-US" altLang="zh-CN" baseline="-25000" dirty="0">
                <a:solidFill>
                  <a:srgbClr val="C00000"/>
                </a:solidFill>
              </a:rPr>
              <a:t>1</a:t>
            </a:r>
            <a:r>
              <a:rPr lang="zh-CN" altLang="en-US" dirty="0">
                <a:solidFill>
                  <a:srgbClr val="C00000"/>
                </a:solidFill>
              </a:rPr>
              <a:t>时刻</a:t>
            </a:r>
            <a:r>
              <a:rPr lang="zh-CN" altLang="en-US" dirty="0"/>
              <a:t>：乙侦听后发送</a:t>
            </a:r>
            <a:endParaRPr lang="en-US" altLang="zh-CN" dirty="0"/>
          </a:p>
          <a:p>
            <a:pPr>
              <a:lnSpc>
                <a:spcPct val="150000"/>
              </a:lnSpc>
            </a:pPr>
            <a:r>
              <a:rPr lang="en-US" altLang="zh-CN" dirty="0">
                <a:solidFill>
                  <a:srgbClr val="C00000"/>
                </a:solidFill>
              </a:rPr>
              <a:t>t</a:t>
            </a:r>
            <a:r>
              <a:rPr lang="en-US" altLang="zh-CN" baseline="-25000" dirty="0">
                <a:solidFill>
                  <a:srgbClr val="C00000"/>
                </a:solidFill>
              </a:rPr>
              <a:t>2</a:t>
            </a:r>
            <a:r>
              <a:rPr lang="zh-CN" altLang="en-US" dirty="0">
                <a:solidFill>
                  <a:srgbClr val="C00000"/>
                </a:solidFill>
              </a:rPr>
              <a:t>时刻</a:t>
            </a:r>
            <a:r>
              <a:rPr lang="zh-CN" altLang="en-US" dirty="0"/>
              <a:t>：冲突</a:t>
            </a:r>
            <a:endParaRPr lang="en-US" altLang="zh-CN" dirty="0"/>
          </a:p>
          <a:p>
            <a:pPr>
              <a:lnSpc>
                <a:spcPct val="150000"/>
              </a:lnSpc>
            </a:pPr>
            <a:r>
              <a:rPr lang="en-US" altLang="zh-CN" dirty="0">
                <a:solidFill>
                  <a:srgbClr val="C00000"/>
                </a:solidFill>
              </a:rPr>
              <a:t>t</a:t>
            </a:r>
            <a:r>
              <a:rPr lang="en-US" altLang="zh-CN" baseline="-25000" dirty="0">
                <a:solidFill>
                  <a:srgbClr val="C00000"/>
                </a:solidFill>
              </a:rPr>
              <a:t>3</a:t>
            </a:r>
            <a:r>
              <a:rPr lang="zh-CN" altLang="en-US" dirty="0">
                <a:solidFill>
                  <a:srgbClr val="C00000"/>
                </a:solidFill>
              </a:rPr>
              <a:t>时刻</a:t>
            </a:r>
            <a:r>
              <a:rPr lang="zh-CN" altLang="en-US" dirty="0"/>
              <a:t>：</a:t>
            </a:r>
            <a:r>
              <a:rPr lang="zh-CN" altLang="en-US" dirty="0">
                <a:solidFill>
                  <a:srgbClr val="C00000"/>
                </a:solidFill>
              </a:rPr>
              <a:t>乙</a:t>
            </a:r>
            <a:r>
              <a:rPr lang="zh-CN" altLang="en-US" dirty="0"/>
              <a:t>检测到冲突</a:t>
            </a:r>
            <a:endParaRPr lang="en-US" altLang="zh-CN" dirty="0"/>
          </a:p>
          <a:p>
            <a:pPr>
              <a:lnSpc>
                <a:spcPct val="150000"/>
              </a:lnSpc>
            </a:pPr>
            <a:r>
              <a:rPr lang="en-US" altLang="zh-CN" dirty="0">
                <a:solidFill>
                  <a:srgbClr val="C00000"/>
                </a:solidFill>
              </a:rPr>
              <a:t>t</a:t>
            </a:r>
            <a:r>
              <a:rPr lang="en-US" altLang="zh-CN" baseline="-25000" dirty="0">
                <a:solidFill>
                  <a:srgbClr val="C00000"/>
                </a:solidFill>
              </a:rPr>
              <a:t>4</a:t>
            </a:r>
            <a:r>
              <a:rPr lang="zh-CN" altLang="en-US" dirty="0">
                <a:solidFill>
                  <a:srgbClr val="C00000"/>
                </a:solidFill>
              </a:rPr>
              <a:t>时刻</a:t>
            </a:r>
            <a:r>
              <a:rPr lang="zh-CN" altLang="en-US" dirty="0"/>
              <a:t>：</a:t>
            </a:r>
            <a:r>
              <a:rPr lang="zh-CN" altLang="en-US" dirty="0">
                <a:solidFill>
                  <a:srgbClr val="C00000"/>
                </a:solidFill>
              </a:rPr>
              <a:t>甲</a:t>
            </a:r>
            <a:r>
              <a:rPr lang="zh-CN" altLang="en-US" dirty="0"/>
              <a:t>检测到冲突</a:t>
            </a:r>
            <a:endParaRPr lang="zh-CN" altLang="zh-CN" dirty="0"/>
          </a:p>
          <a:p>
            <a:pPr>
              <a:lnSpc>
                <a:spcPct val="150000"/>
              </a:lnSpc>
            </a:pPr>
            <a:endParaRPr lang="zh-CN" altLang="zh-CN" dirty="0"/>
          </a:p>
        </p:txBody>
      </p:sp>
      <p:sp>
        <p:nvSpPr>
          <p:cNvPr id="8"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pic>
        <p:nvPicPr>
          <p:cNvPr id="2" name="图片 1"/>
          <p:cNvPicPr>
            <a:picLocks noChangeAspect="1"/>
          </p:cNvPicPr>
          <p:nvPr/>
        </p:nvPicPr>
        <p:blipFill>
          <a:blip r:embed="rId3"/>
          <a:stretch>
            <a:fillRect/>
          </a:stretch>
        </p:blipFill>
        <p:spPr>
          <a:xfrm>
            <a:off x="5721120" y="1975838"/>
            <a:ext cx="5905654" cy="3842758"/>
          </a:xfrm>
          <a:prstGeom prst="rect">
            <a:avLst/>
          </a:prstGeom>
        </p:spPr>
      </p:pic>
      <p:sp>
        <p:nvSpPr>
          <p:cNvPr id="6" name="灯片编号占位符 3"/>
          <p:cNvSpPr>
            <a:spLocks noGrp="1"/>
          </p:cNvSpPr>
          <p:nvPr>
            <p:ph type="sldNum" sz="quarter" idx="12"/>
          </p:nvPr>
        </p:nvSpPr>
        <p:spPr>
          <a:xfrm>
            <a:off x="8686810" y="6489303"/>
            <a:ext cx="3319670" cy="365125"/>
          </a:xfrm>
        </p:spPr>
        <p:txBody>
          <a:bodyPr/>
          <a:lstStyle/>
          <a:p>
            <a:fld id="{BCE59875-F4FF-4985-B70D-EA0985D1EF65}" type="slidenum">
              <a:rPr kumimoji="1" lang="zh-CN" altLang="en-US" smtClean="0"/>
              <a:t>33</a:t>
            </a:fld>
            <a:endParaRPr kumimoji="1" lang="zh-CN" altLang="en-US" dirty="0"/>
          </a:p>
        </p:txBody>
      </p:sp>
    </p:spTree>
    <p:extLst>
      <p:ext uri="{BB962C8B-B14F-4D97-AF65-F5344CB8AC3E}">
        <p14:creationId xmlns:p14="http://schemas.microsoft.com/office/powerpoint/2010/main" val="1808275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冲突窗口</a:t>
            </a:r>
          </a:p>
        </p:txBody>
      </p:sp>
      <p:sp>
        <p:nvSpPr>
          <p:cNvPr id="48131" name="Rectangle 3"/>
          <p:cNvSpPr>
            <a:spLocks noGrp="1" noChangeArrowheads="1"/>
          </p:cNvSpPr>
          <p:nvPr>
            <p:ph type="body" idx="1"/>
          </p:nvPr>
        </p:nvSpPr>
        <p:spPr>
          <a:xfrm>
            <a:off x="1054417" y="1600200"/>
            <a:ext cx="9849803" cy="4267200"/>
          </a:xfrm>
        </p:spPr>
        <p:txBody>
          <a:bodyPr>
            <a:normAutofit/>
          </a:bodyPr>
          <a:lstStyle/>
          <a:p>
            <a:pPr>
              <a:lnSpc>
                <a:spcPct val="150000"/>
              </a:lnSpc>
            </a:pPr>
            <a:r>
              <a:rPr lang="zh-CN" altLang="en-US" dirty="0"/>
              <a:t>即发送站发出帧后能检测到冲突（碰撞）的最长时间。</a:t>
            </a:r>
            <a:endParaRPr lang="en-US" altLang="zh-CN" dirty="0"/>
          </a:p>
          <a:p>
            <a:pPr eaLnBrk="1" hangingPunct="1">
              <a:lnSpc>
                <a:spcPct val="150000"/>
              </a:lnSpc>
            </a:pPr>
            <a:r>
              <a:rPr lang="zh-CN" altLang="en-US" dirty="0"/>
              <a:t>是一个时间区间</a:t>
            </a:r>
            <a:endParaRPr lang="en-US" altLang="zh-CN" dirty="0"/>
          </a:p>
          <a:p>
            <a:pPr lvl="1">
              <a:lnSpc>
                <a:spcPct val="150000"/>
              </a:lnSpc>
            </a:pPr>
            <a:r>
              <a:rPr lang="zh-CN" altLang="en-US" dirty="0"/>
              <a:t>可能侦听到发出的帧遭到冲突（碰撞）</a:t>
            </a:r>
            <a:endParaRPr lang="en-US" altLang="zh-CN" dirty="0"/>
          </a:p>
          <a:p>
            <a:pPr eaLnBrk="1" hangingPunct="1">
              <a:lnSpc>
                <a:spcPct val="150000"/>
              </a:lnSpc>
            </a:pPr>
            <a:r>
              <a:rPr lang="zh-CN" altLang="en-US" dirty="0">
                <a:solidFill>
                  <a:srgbClr val="FF0000"/>
                </a:solidFill>
              </a:rPr>
              <a:t>数值上：</a:t>
            </a:r>
            <a:r>
              <a:rPr lang="zh-CN" altLang="en-US" dirty="0"/>
              <a:t>等于最远两站</a:t>
            </a:r>
            <a:r>
              <a:rPr lang="zh-CN" altLang="en-US" dirty="0">
                <a:solidFill>
                  <a:srgbClr val="FF0000"/>
                </a:solidFill>
              </a:rPr>
              <a:t>传播时间的两倍，</a:t>
            </a:r>
            <a:r>
              <a:rPr lang="zh-CN" altLang="en-US" dirty="0"/>
              <a:t>即</a:t>
            </a:r>
            <a:r>
              <a:rPr lang="en-US" altLang="zh-CN" b="1" dirty="0"/>
              <a:t>2</a:t>
            </a:r>
            <a:r>
              <a:rPr lang="en-US" altLang="zh-CN" dirty="0"/>
              <a:t>D</a:t>
            </a:r>
            <a:r>
              <a:rPr lang="zh-CN" altLang="en-US" dirty="0"/>
              <a:t>（</a:t>
            </a:r>
            <a:r>
              <a:rPr lang="en-US" altLang="zh-CN" dirty="0"/>
              <a:t>D</a:t>
            </a:r>
            <a:r>
              <a:rPr lang="zh-CN" altLang="en-US" dirty="0"/>
              <a:t>是单边延迟）</a:t>
            </a:r>
            <a:endParaRPr lang="en-US" altLang="zh-CN" dirty="0"/>
          </a:p>
          <a:p>
            <a:pPr lvl="1">
              <a:lnSpc>
                <a:spcPct val="150000"/>
              </a:lnSpc>
            </a:pPr>
            <a:r>
              <a:rPr lang="en-US" altLang="zh-CN" dirty="0"/>
              <a:t>2D</a:t>
            </a:r>
            <a:r>
              <a:rPr lang="zh-CN" altLang="en-US" dirty="0"/>
              <a:t>相当于</a:t>
            </a:r>
            <a:r>
              <a:rPr lang="en-US" altLang="zh-CN" dirty="0"/>
              <a:t>1</a:t>
            </a:r>
            <a:r>
              <a:rPr lang="zh-CN" altLang="en-US" dirty="0"/>
              <a:t>个来回传播延迟</a:t>
            </a:r>
            <a:r>
              <a:rPr lang="en-US" altLang="zh-CN" dirty="0"/>
              <a:t>RTT</a:t>
            </a:r>
            <a:r>
              <a:rPr lang="zh-CN" altLang="en-US" dirty="0"/>
              <a:t>：</a:t>
            </a:r>
            <a:r>
              <a:rPr lang="en-US" altLang="zh-CN" dirty="0"/>
              <a:t>Round Trip Time</a:t>
            </a:r>
            <a:r>
              <a:rPr lang="zh-CN" altLang="en-US" dirty="0"/>
              <a:t>）</a:t>
            </a:r>
            <a:endParaRPr lang="en-US" altLang="zh-CN" dirty="0"/>
          </a:p>
        </p:txBody>
      </p:sp>
      <p:sp>
        <p:nvSpPr>
          <p:cNvPr id="5"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6" name="灯片编号占位符 3"/>
          <p:cNvSpPr>
            <a:spLocks noGrp="1"/>
          </p:cNvSpPr>
          <p:nvPr>
            <p:ph type="sldNum" sz="quarter" idx="12"/>
          </p:nvPr>
        </p:nvSpPr>
        <p:spPr>
          <a:xfrm>
            <a:off x="8686810" y="6489303"/>
            <a:ext cx="3319670" cy="365125"/>
          </a:xfrm>
        </p:spPr>
        <p:txBody>
          <a:bodyPr/>
          <a:lstStyle/>
          <a:p>
            <a:fld id="{1886CEF0-0637-4B70-B989-027BB3850001}" type="slidenum">
              <a:rPr kumimoji="1" lang="zh-CN" altLang="en-US" smtClean="0"/>
              <a:t>34</a:t>
            </a:fld>
            <a:endParaRPr kumimoji="1" lang="zh-CN" altLang="en-US" dirty="0"/>
          </a:p>
        </p:txBody>
      </p:sp>
    </p:spTree>
    <p:extLst>
      <p:ext uri="{BB962C8B-B14F-4D97-AF65-F5344CB8AC3E}">
        <p14:creationId xmlns:p14="http://schemas.microsoft.com/office/powerpoint/2010/main" val="2419030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dirty="0"/>
              <a:t>CSMA/CD  </a:t>
            </a:r>
            <a:r>
              <a:rPr lang="zh-CN" altLang="en-US" dirty="0"/>
              <a:t>（</a:t>
            </a:r>
            <a:r>
              <a:rPr lang="en-US" altLang="zh-CN" dirty="0"/>
              <a:t>1-</a:t>
            </a:r>
            <a:r>
              <a:rPr lang="zh-CN" altLang="en-US" dirty="0"/>
              <a:t>持续）</a:t>
            </a:r>
            <a:endParaRPr lang="en-US" altLang="zh-CN" dirty="0"/>
          </a:p>
        </p:txBody>
      </p:sp>
      <p:sp>
        <p:nvSpPr>
          <p:cNvPr id="50179" name="Rectangle 3"/>
          <p:cNvSpPr>
            <a:spLocks noGrp="1" noChangeArrowheads="1"/>
          </p:cNvSpPr>
          <p:nvPr>
            <p:ph type="body" idx="1"/>
          </p:nvPr>
        </p:nvSpPr>
        <p:spPr>
          <a:xfrm>
            <a:off x="902018" y="1630680"/>
            <a:ext cx="8998120" cy="4267200"/>
          </a:xfrm>
        </p:spPr>
        <p:txBody>
          <a:bodyPr>
            <a:normAutofit/>
          </a:bodyPr>
          <a:lstStyle/>
          <a:p>
            <a:pPr eaLnBrk="1" hangingPunct="1">
              <a:lnSpc>
                <a:spcPct val="150000"/>
              </a:lnSpc>
            </a:pPr>
            <a:r>
              <a:rPr lang="en-US" altLang="zh-CN" sz="2600" dirty="0"/>
              <a:t>CSMA with Collision Detection</a:t>
            </a:r>
          </a:p>
          <a:p>
            <a:pPr eaLnBrk="1" hangingPunct="1">
              <a:lnSpc>
                <a:spcPct val="150000"/>
              </a:lnSpc>
            </a:pPr>
            <a:r>
              <a:rPr lang="zh-CN" altLang="en-US" sz="2600" dirty="0">
                <a:solidFill>
                  <a:srgbClr val="C00000"/>
                </a:solidFill>
                <a:latin typeface="Arial" panose="020B0604020202020204" pitchFamily="34" charset="0"/>
              </a:rPr>
              <a:t>原理</a:t>
            </a:r>
            <a:r>
              <a:rPr lang="zh-CN" altLang="en-US" sz="2600" dirty="0">
                <a:latin typeface="Arial" panose="020B0604020202020204" pitchFamily="34" charset="0"/>
              </a:rPr>
              <a:t>：</a:t>
            </a:r>
            <a:r>
              <a:rPr lang="en-US" altLang="zh-CN" sz="2600" dirty="0">
                <a:latin typeface="Arial" panose="020B0604020202020204" pitchFamily="34" charset="0"/>
              </a:rPr>
              <a:t>“</a:t>
            </a:r>
            <a:r>
              <a:rPr lang="zh-CN" altLang="en-US" sz="2600" dirty="0"/>
              <a:t>先</a:t>
            </a:r>
            <a:r>
              <a:rPr lang="zh-CN" altLang="en-US" sz="2600" dirty="0">
                <a:solidFill>
                  <a:srgbClr val="C00000"/>
                </a:solidFill>
              </a:rPr>
              <a:t>听</a:t>
            </a:r>
            <a:r>
              <a:rPr lang="zh-CN" altLang="en-US" sz="2600" dirty="0"/>
              <a:t>后发、边发边</a:t>
            </a:r>
            <a:r>
              <a:rPr lang="zh-CN" altLang="en-US" sz="2600" dirty="0">
                <a:solidFill>
                  <a:srgbClr val="C00000"/>
                </a:solidFill>
              </a:rPr>
              <a:t>听</a:t>
            </a:r>
            <a:r>
              <a:rPr lang="zh-CN" altLang="en-US" sz="2600" dirty="0">
                <a:latin typeface="Arial" panose="020B0604020202020204" pitchFamily="34" charset="0"/>
              </a:rPr>
              <a:t>”</a:t>
            </a:r>
            <a:endParaRPr lang="zh-CN" altLang="en-US" sz="2600" dirty="0"/>
          </a:p>
          <a:p>
            <a:pPr eaLnBrk="1" hangingPunct="1">
              <a:lnSpc>
                <a:spcPct val="150000"/>
              </a:lnSpc>
            </a:pPr>
            <a:r>
              <a:rPr lang="zh-CN" altLang="en-US" sz="2600" dirty="0">
                <a:solidFill>
                  <a:srgbClr val="C00000"/>
                </a:solidFill>
              </a:rPr>
              <a:t>过程</a:t>
            </a:r>
          </a:p>
          <a:p>
            <a:pPr lvl="1" eaLnBrk="1" hangingPunct="1">
              <a:lnSpc>
                <a:spcPct val="150000"/>
              </a:lnSpc>
            </a:pPr>
            <a:r>
              <a:rPr lang="zh-CN" altLang="en-US" dirty="0"/>
              <a:t>①经侦听，如介质空闲，则发送。</a:t>
            </a:r>
          </a:p>
          <a:p>
            <a:pPr lvl="1" eaLnBrk="1" hangingPunct="1">
              <a:lnSpc>
                <a:spcPct val="150000"/>
              </a:lnSpc>
            </a:pPr>
            <a:r>
              <a:rPr lang="zh-CN" altLang="en-US" dirty="0"/>
              <a:t>②如介质忙，</a:t>
            </a:r>
            <a:r>
              <a:rPr lang="zh-CN" altLang="en-US" dirty="0">
                <a:solidFill>
                  <a:srgbClr val="C00000"/>
                </a:solidFill>
              </a:rPr>
              <a:t>持续侦听</a:t>
            </a:r>
            <a:r>
              <a:rPr lang="zh-CN" altLang="en-US" dirty="0"/>
              <a:t>，一旦空闲立即发送。</a:t>
            </a:r>
          </a:p>
          <a:p>
            <a:pPr lvl="1" eaLnBrk="1" hangingPunct="1">
              <a:lnSpc>
                <a:spcPct val="150000"/>
              </a:lnSpc>
            </a:pPr>
            <a:r>
              <a:rPr lang="zh-CN" altLang="en-US" dirty="0"/>
              <a:t>③如果发生冲突，等待一个随机分布的时间再重复步骤①</a:t>
            </a:r>
          </a:p>
        </p:txBody>
      </p:sp>
      <p:sp>
        <p:nvSpPr>
          <p:cNvPr id="5"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6" name="灯片编号占位符 3"/>
          <p:cNvSpPr>
            <a:spLocks noGrp="1"/>
          </p:cNvSpPr>
          <p:nvPr>
            <p:ph type="sldNum" sz="quarter" idx="12"/>
          </p:nvPr>
        </p:nvSpPr>
        <p:spPr>
          <a:xfrm>
            <a:off x="8686810" y="6489303"/>
            <a:ext cx="3319670" cy="365125"/>
          </a:xfrm>
        </p:spPr>
        <p:txBody>
          <a:bodyPr/>
          <a:lstStyle/>
          <a:p>
            <a:fld id="{E5E2CBA9-9EF4-4B4D-9A46-F9157B50BAA8}" type="slidenum">
              <a:rPr kumimoji="1" lang="zh-CN" altLang="en-US" smtClean="0"/>
              <a:t>35</a:t>
            </a:fld>
            <a:endParaRPr kumimoji="1" lang="zh-CN" altLang="en-US" dirty="0"/>
          </a:p>
        </p:txBody>
      </p:sp>
    </p:spTree>
    <p:extLst>
      <p:ext uri="{BB962C8B-B14F-4D97-AF65-F5344CB8AC3E}">
        <p14:creationId xmlns:p14="http://schemas.microsoft.com/office/powerpoint/2010/main" val="26578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dirty="0"/>
              <a:t>CSMA/CD</a:t>
            </a:r>
            <a:r>
              <a:rPr lang="zh-CN" altLang="en-US" dirty="0"/>
              <a:t>（续）</a:t>
            </a:r>
            <a:endParaRPr lang="en-US" altLang="zh-CN" sz="2500" dirty="0"/>
          </a:p>
        </p:txBody>
      </p:sp>
      <p:sp>
        <p:nvSpPr>
          <p:cNvPr id="51203" name="Rectangle 3"/>
          <p:cNvSpPr>
            <a:spLocks noGrp="1" noChangeArrowheads="1"/>
          </p:cNvSpPr>
          <p:nvPr>
            <p:ph type="body" idx="1"/>
          </p:nvPr>
        </p:nvSpPr>
        <p:spPr>
          <a:xfrm>
            <a:off x="838200" y="1510758"/>
            <a:ext cx="4396740" cy="4586694"/>
          </a:xfrm>
        </p:spPr>
        <p:txBody>
          <a:bodyPr>
            <a:normAutofit/>
          </a:bodyPr>
          <a:lstStyle/>
          <a:p>
            <a:pPr eaLnBrk="1" hangingPunct="1">
              <a:lnSpc>
                <a:spcPct val="150000"/>
              </a:lnSpc>
            </a:pPr>
            <a:r>
              <a:rPr lang="zh-CN" altLang="en-US" sz="2400" dirty="0"/>
              <a:t>边发边</a:t>
            </a:r>
            <a:r>
              <a:rPr lang="zh-CN" altLang="en-US" sz="2400" dirty="0">
                <a:solidFill>
                  <a:srgbClr val="C00000"/>
                </a:solidFill>
              </a:rPr>
              <a:t>听</a:t>
            </a:r>
            <a:r>
              <a:rPr lang="zh-CN" altLang="en-US" sz="2400" dirty="0"/>
              <a:t>：是否发生了冲突？</a:t>
            </a:r>
          </a:p>
          <a:p>
            <a:pPr eaLnBrk="1" hangingPunct="1">
              <a:lnSpc>
                <a:spcPct val="150000"/>
              </a:lnSpc>
            </a:pPr>
            <a:r>
              <a:rPr lang="zh-CN" altLang="en-US" sz="2400" dirty="0"/>
              <a:t>一旦冲突，发送</a:t>
            </a:r>
            <a:r>
              <a:rPr lang="en-US" altLang="zh-CN" sz="2400" dirty="0">
                <a:solidFill>
                  <a:srgbClr val="C00000"/>
                </a:solidFill>
              </a:rPr>
              <a:t>Jam</a:t>
            </a:r>
            <a:r>
              <a:rPr lang="zh-CN" altLang="en-US" sz="2400" dirty="0">
                <a:solidFill>
                  <a:srgbClr val="C00000"/>
                </a:solidFill>
              </a:rPr>
              <a:t>（强化）</a:t>
            </a:r>
            <a:r>
              <a:rPr lang="zh-CN" altLang="en-US" sz="2400" dirty="0"/>
              <a:t>信号</a:t>
            </a:r>
            <a:endParaRPr lang="en-US" altLang="zh-CN" sz="2400" dirty="0"/>
          </a:p>
          <a:p>
            <a:pPr lvl="1">
              <a:lnSpc>
                <a:spcPct val="150000"/>
              </a:lnSpc>
            </a:pPr>
            <a:r>
              <a:rPr lang="en-US" altLang="zh-CN" sz="2200" dirty="0">
                <a:solidFill>
                  <a:srgbClr val="C00000"/>
                </a:solidFill>
              </a:rPr>
              <a:t>t</a:t>
            </a:r>
            <a:r>
              <a:rPr lang="en-US" altLang="zh-CN" sz="2200" baseline="-25000" dirty="0">
                <a:solidFill>
                  <a:srgbClr val="C00000"/>
                </a:solidFill>
              </a:rPr>
              <a:t>4</a:t>
            </a:r>
            <a:r>
              <a:rPr lang="zh-CN" altLang="en-US" sz="2200" dirty="0">
                <a:solidFill>
                  <a:srgbClr val="C00000"/>
                </a:solidFill>
              </a:rPr>
              <a:t>时刻</a:t>
            </a:r>
            <a:r>
              <a:rPr lang="zh-CN" altLang="en-US" sz="2200" dirty="0"/>
              <a:t>：</a:t>
            </a:r>
            <a:r>
              <a:rPr lang="zh-CN" altLang="en-US" sz="2200" dirty="0">
                <a:solidFill>
                  <a:srgbClr val="C00000"/>
                </a:solidFill>
              </a:rPr>
              <a:t>甲</a:t>
            </a:r>
            <a:r>
              <a:rPr lang="zh-CN" altLang="en-US" sz="2200" dirty="0"/>
              <a:t>检测到冲突，发送</a:t>
            </a:r>
            <a:r>
              <a:rPr lang="en-US" altLang="zh-CN" sz="2200" dirty="0"/>
              <a:t>Jam</a:t>
            </a:r>
          </a:p>
          <a:p>
            <a:pPr lvl="1">
              <a:lnSpc>
                <a:spcPct val="150000"/>
              </a:lnSpc>
            </a:pPr>
            <a:r>
              <a:rPr lang="en-US" altLang="zh-CN" sz="2200" dirty="0">
                <a:solidFill>
                  <a:srgbClr val="C00000"/>
                </a:solidFill>
              </a:rPr>
              <a:t>t</a:t>
            </a:r>
            <a:r>
              <a:rPr lang="en-US" altLang="zh-CN" sz="2200" baseline="-25000" dirty="0">
                <a:solidFill>
                  <a:srgbClr val="C00000"/>
                </a:solidFill>
              </a:rPr>
              <a:t>3</a:t>
            </a:r>
            <a:r>
              <a:rPr lang="zh-CN" altLang="en-US" sz="2200" dirty="0">
                <a:solidFill>
                  <a:srgbClr val="C00000"/>
                </a:solidFill>
              </a:rPr>
              <a:t>时刻</a:t>
            </a:r>
            <a:r>
              <a:rPr lang="zh-CN" altLang="en-US" sz="2200" dirty="0"/>
              <a:t>：</a:t>
            </a:r>
            <a:r>
              <a:rPr lang="zh-CN" altLang="en-US" sz="2200" dirty="0">
                <a:solidFill>
                  <a:srgbClr val="C00000"/>
                </a:solidFill>
              </a:rPr>
              <a:t>乙</a:t>
            </a:r>
            <a:r>
              <a:rPr lang="zh-CN" altLang="en-US" sz="2200" dirty="0"/>
              <a:t>检测到冲突，是否发送？</a:t>
            </a:r>
            <a:endParaRPr lang="zh-CN" altLang="zh-CN" sz="2200" dirty="0"/>
          </a:p>
          <a:p>
            <a:pPr eaLnBrk="1" hangingPunct="1">
              <a:lnSpc>
                <a:spcPct val="150000"/>
              </a:lnSpc>
            </a:pPr>
            <a:endParaRPr lang="zh-CN" altLang="en-US" sz="2400" dirty="0"/>
          </a:p>
        </p:txBody>
      </p:sp>
      <p:sp>
        <p:nvSpPr>
          <p:cNvPr id="7"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pic>
        <p:nvPicPr>
          <p:cNvPr id="3" name="图片 2"/>
          <p:cNvPicPr>
            <a:picLocks noChangeAspect="1"/>
          </p:cNvPicPr>
          <p:nvPr/>
        </p:nvPicPr>
        <p:blipFill>
          <a:blip r:embed="rId3"/>
          <a:stretch>
            <a:fillRect/>
          </a:stretch>
        </p:blipFill>
        <p:spPr>
          <a:xfrm>
            <a:off x="5234940" y="1782926"/>
            <a:ext cx="6415946" cy="4008274"/>
          </a:xfrm>
          <a:prstGeom prst="rect">
            <a:avLst/>
          </a:prstGeom>
        </p:spPr>
      </p:pic>
      <p:sp>
        <p:nvSpPr>
          <p:cNvPr id="8" name="灯片编号占位符 3"/>
          <p:cNvSpPr>
            <a:spLocks noGrp="1"/>
          </p:cNvSpPr>
          <p:nvPr>
            <p:ph type="sldNum" sz="quarter" idx="12"/>
          </p:nvPr>
        </p:nvSpPr>
        <p:spPr>
          <a:xfrm>
            <a:off x="8686810" y="6489303"/>
            <a:ext cx="3319670" cy="365125"/>
          </a:xfrm>
        </p:spPr>
        <p:txBody>
          <a:bodyPr/>
          <a:lstStyle/>
          <a:p>
            <a:fld id="{B7617F74-524D-4542-A438-4CE784284B0F}" type="slidenum">
              <a:rPr kumimoji="1" lang="zh-CN" altLang="en-US" smtClean="0"/>
              <a:t>36</a:t>
            </a:fld>
            <a:endParaRPr kumimoji="1" lang="zh-CN" altLang="en-US" dirty="0"/>
          </a:p>
        </p:txBody>
      </p:sp>
    </p:spTree>
    <p:extLst>
      <p:ext uri="{BB962C8B-B14F-4D97-AF65-F5344CB8AC3E}">
        <p14:creationId xmlns:p14="http://schemas.microsoft.com/office/powerpoint/2010/main" val="3138324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怎么能侦听到冲突？</a:t>
            </a:r>
          </a:p>
        </p:txBody>
      </p:sp>
      <p:sp>
        <p:nvSpPr>
          <p:cNvPr id="3" name="内容占位符 2"/>
          <p:cNvSpPr>
            <a:spLocks noGrp="1"/>
          </p:cNvSpPr>
          <p:nvPr>
            <p:ph idx="1"/>
          </p:nvPr>
        </p:nvSpPr>
        <p:spPr/>
        <p:txBody>
          <a:bodyPr/>
          <a:lstStyle/>
          <a:p>
            <a:pPr>
              <a:lnSpc>
                <a:spcPct val="150000"/>
              </a:lnSpc>
            </a:pPr>
            <a:r>
              <a:rPr lang="en-US" altLang="zh-CN" dirty="0" err="1">
                <a:solidFill>
                  <a:srgbClr val="C00000"/>
                </a:solidFill>
              </a:rPr>
              <a:t>Tx</a:t>
            </a:r>
            <a:r>
              <a:rPr lang="zh-CN" altLang="en-US" dirty="0"/>
              <a:t>：发出信号，分叉</a:t>
            </a:r>
            <a:endParaRPr lang="en-US" altLang="zh-CN" dirty="0"/>
          </a:p>
          <a:p>
            <a:pPr>
              <a:lnSpc>
                <a:spcPct val="150000"/>
              </a:lnSpc>
            </a:pPr>
            <a:r>
              <a:rPr lang="en-US" altLang="zh-CN" dirty="0">
                <a:solidFill>
                  <a:srgbClr val="C00000"/>
                </a:solidFill>
              </a:rPr>
              <a:t>Rx</a:t>
            </a:r>
            <a:r>
              <a:rPr lang="zh-CN" altLang="en-US" dirty="0"/>
              <a:t>：收到两路信号</a:t>
            </a:r>
            <a:endParaRPr lang="en-US" altLang="zh-CN" dirty="0"/>
          </a:p>
          <a:p>
            <a:pPr lvl="1">
              <a:lnSpc>
                <a:spcPct val="150000"/>
              </a:lnSpc>
            </a:pPr>
            <a:r>
              <a:rPr lang="zh-CN" altLang="en-US" dirty="0"/>
              <a:t>比较，不同则有冲突</a:t>
            </a:r>
            <a:endParaRPr lang="en-US" altLang="zh-CN" dirty="0"/>
          </a:p>
          <a:p>
            <a:pPr>
              <a:lnSpc>
                <a:spcPct val="150000"/>
              </a:lnSpc>
            </a:pPr>
            <a:r>
              <a:rPr lang="zh-CN" altLang="en-US" dirty="0"/>
              <a:t>所以，自然要求</a:t>
            </a:r>
            <a:endParaRPr lang="en-US" altLang="zh-CN" dirty="0"/>
          </a:p>
          <a:p>
            <a:pPr lvl="1">
              <a:lnSpc>
                <a:spcPct val="150000"/>
              </a:lnSpc>
            </a:pPr>
            <a:r>
              <a:rPr lang="zh-CN" altLang="en-US" dirty="0"/>
              <a:t>发送帧的时间</a:t>
            </a:r>
            <a:r>
              <a:rPr lang="zh-CN" altLang="en-US" dirty="0">
                <a:solidFill>
                  <a:srgbClr val="C00000"/>
                </a:solidFill>
              </a:rPr>
              <a:t>不能太短</a:t>
            </a:r>
            <a:endParaRPr lang="en-US" altLang="zh-CN" dirty="0">
              <a:solidFill>
                <a:srgbClr val="C00000"/>
              </a:solidFill>
            </a:endParaRPr>
          </a:p>
          <a:p>
            <a:pPr lvl="1">
              <a:lnSpc>
                <a:spcPct val="150000"/>
              </a:lnSpc>
            </a:pPr>
            <a:r>
              <a:rPr lang="zh-CN" altLang="en-US" dirty="0"/>
              <a:t>至少一个</a:t>
            </a:r>
            <a:r>
              <a:rPr lang="zh-CN" altLang="en-US" dirty="0">
                <a:solidFill>
                  <a:srgbClr val="C00000"/>
                </a:solidFill>
              </a:rPr>
              <a:t>冲突窗口</a:t>
            </a:r>
            <a:r>
              <a:rPr lang="zh-CN" altLang="en-US" dirty="0"/>
              <a:t>的时间：</a:t>
            </a:r>
            <a:r>
              <a:rPr lang="en-US" altLang="zh-CN" dirty="0"/>
              <a:t>2D</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37</a:t>
            </a:fld>
            <a:endParaRPr kumimoji="1" lang="zh-CN" alt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520551151"/>
              </p:ext>
            </p:extLst>
          </p:nvPr>
        </p:nvGraphicFramePr>
        <p:xfrm>
          <a:off x="5499473" y="2019300"/>
          <a:ext cx="5690516" cy="2784764"/>
        </p:xfrm>
        <a:graphic>
          <a:graphicData uri="http://schemas.openxmlformats.org/presentationml/2006/ole">
            <mc:AlternateContent xmlns:mc="http://schemas.openxmlformats.org/markup-compatibility/2006">
              <mc:Choice xmlns:v="urn:schemas-microsoft-com:vml" Requires="v">
                <p:oleObj spid="_x0000_s7246" r:id="rId4" imgW="5772150" imgH="2676525" progId="Paint.Picture">
                  <p:embed/>
                </p:oleObj>
              </mc:Choice>
              <mc:Fallback>
                <p:oleObj r:id="rId4" imgW="5772150" imgH="2676525" progId="Paint.Picture">
                  <p:embed/>
                  <p:pic>
                    <p:nvPicPr>
                      <p:cNvPr id="6" name="Object 5"/>
                      <p:cNvPicPr/>
                      <p:nvPr/>
                    </p:nvPicPr>
                    <p:blipFill>
                      <a:blip r:embed="rId5"/>
                      <a:srcRect/>
                      <a:stretch>
                        <a:fillRect/>
                      </a:stretch>
                    </p:blipFill>
                    <p:spPr>
                      <a:xfrm>
                        <a:off x="5499473" y="2019300"/>
                        <a:ext cx="5690516" cy="2784764"/>
                      </a:xfrm>
                      <a:prstGeom prst="rect">
                        <a:avLst/>
                      </a:prstGeom>
                      <a:noFill/>
                      <a:ln w="38100">
                        <a:miter/>
                      </a:ln>
                    </p:spPr>
                  </p:pic>
                </p:oleObj>
              </mc:Fallback>
            </mc:AlternateContent>
          </a:graphicData>
        </a:graphic>
      </p:graphicFrame>
      <p:sp>
        <p:nvSpPr>
          <p:cNvPr id="7"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5" name="文本框 4"/>
          <p:cNvSpPr txBox="1"/>
          <p:nvPr/>
        </p:nvSpPr>
        <p:spPr>
          <a:xfrm>
            <a:off x="6096000" y="1510758"/>
            <a:ext cx="4411980" cy="400110"/>
          </a:xfrm>
          <a:prstGeom prst="rect">
            <a:avLst/>
          </a:prstGeom>
          <a:noFill/>
        </p:spPr>
        <p:txBody>
          <a:bodyPr wrap="square" rtlCol="0">
            <a:spAutoFit/>
          </a:bodyPr>
          <a:lstStyle/>
          <a:p>
            <a:r>
              <a:rPr lang="zh-CN" altLang="en-US" sz="2000" b="1" dirty="0"/>
              <a:t>主机</a:t>
            </a:r>
            <a:r>
              <a:rPr lang="en-US" altLang="zh-CN" sz="2000" b="1" dirty="0"/>
              <a:t>1                                         </a:t>
            </a:r>
            <a:r>
              <a:rPr lang="zh-CN" altLang="en-US" sz="2000" b="1" dirty="0"/>
              <a:t>主机</a:t>
            </a:r>
            <a:r>
              <a:rPr lang="en-US" altLang="zh-CN" sz="2000" b="1" dirty="0"/>
              <a:t>2</a:t>
            </a:r>
            <a:endParaRPr lang="zh-CN" altLang="en-US" sz="2000" b="1" dirty="0"/>
          </a:p>
        </p:txBody>
      </p:sp>
    </p:spTree>
    <p:extLst>
      <p:ext uri="{BB962C8B-B14F-4D97-AF65-F5344CB8AC3E}">
        <p14:creationId xmlns:p14="http://schemas.microsoft.com/office/powerpoint/2010/main" val="418192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314182" y="365126"/>
            <a:ext cx="8220812" cy="879086"/>
          </a:xfrm>
        </p:spPr>
        <p:txBody>
          <a:bodyPr/>
          <a:lstStyle/>
          <a:p>
            <a:pPr eaLnBrk="1" hangingPunct="1"/>
            <a:r>
              <a:rPr lang="en-US" altLang="zh-CN" dirty="0"/>
              <a:t>CSMA/CD</a:t>
            </a:r>
            <a:r>
              <a:rPr lang="zh-CN" altLang="en-US" dirty="0"/>
              <a:t>概念模型</a:t>
            </a:r>
            <a:endParaRPr lang="en-US" altLang="zh-CN" sz="2200" dirty="0"/>
          </a:p>
        </p:txBody>
      </p:sp>
      <p:sp>
        <p:nvSpPr>
          <p:cNvPr id="54275" name="Rectangle 3"/>
          <p:cNvSpPr>
            <a:spLocks noGrp="1" noChangeArrowheads="1"/>
          </p:cNvSpPr>
          <p:nvPr>
            <p:ph type="body" idx="1"/>
          </p:nvPr>
        </p:nvSpPr>
        <p:spPr>
          <a:xfrm>
            <a:off x="1088014" y="1404181"/>
            <a:ext cx="8673147" cy="2540230"/>
          </a:xfrm>
        </p:spPr>
        <p:txBody>
          <a:bodyPr>
            <a:normAutofit/>
          </a:bodyPr>
          <a:lstStyle/>
          <a:p>
            <a:pPr eaLnBrk="1" hangingPunct="1">
              <a:lnSpc>
                <a:spcPct val="170000"/>
              </a:lnSpc>
            </a:pPr>
            <a:r>
              <a:rPr lang="zh-CN" altLang="en-US" sz="2400" dirty="0">
                <a:solidFill>
                  <a:srgbClr val="C00000"/>
                </a:solidFill>
              </a:rPr>
              <a:t>传输</a:t>
            </a:r>
            <a:r>
              <a:rPr lang="zh-CN" altLang="en-US" sz="2400" dirty="0"/>
              <a:t>周期：一个站点使用信道，其他站点禁止使用</a:t>
            </a:r>
          </a:p>
          <a:p>
            <a:pPr eaLnBrk="1" hangingPunct="1">
              <a:lnSpc>
                <a:spcPct val="170000"/>
              </a:lnSpc>
            </a:pPr>
            <a:r>
              <a:rPr lang="zh-CN" altLang="en-US" sz="2400" dirty="0">
                <a:solidFill>
                  <a:srgbClr val="C00000"/>
                </a:solidFill>
              </a:rPr>
              <a:t>竞争</a:t>
            </a:r>
            <a:r>
              <a:rPr lang="zh-CN" altLang="en-US" sz="2400" dirty="0"/>
              <a:t>周期：所有站点都有权尝试使用信道，争用时间槽</a:t>
            </a:r>
          </a:p>
          <a:p>
            <a:pPr eaLnBrk="1" hangingPunct="1">
              <a:lnSpc>
                <a:spcPct val="170000"/>
              </a:lnSpc>
            </a:pPr>
            <a:r>
              <a:rPr lang="zh-CN" altLang="en-US" sz="2400" dirty="0">
                <a:solidFill>
                  <a:srgbClr val="C00000"/>
                </a:solidFill>
              </a:rPr>
              <a:t>空闲</a:t>
            </a:r>
            <a:r>
              <a:rPr lang="zh-CN" altLang="en-US" sz="2400" dirty="0"/>
              <a:t>周期：所有站点都不使用信道</a:t>
            </a:r>
          </a:p>
        </p:txBody>
      </p:sp>
      <p:grpSp>
        <p:nvGrpSpPr>
          <p:cNvPr id="2" name="组合 1"/>
          <p:cNvGrpSpPr/>
          <p:nvPr/>
        </p:nvGrpSpPr>
        <p:grpSpPr>
          <a:xfrm>
            <a:off x="1088014" y="3799948"/>
            <a:ext cx="8118476" cy="2514600"/>
            <a:chOff x="1487488" y="1706563"/>
            <a:chExt cx="8118476" cy="2514600"/>
          </a:xfrm>
        </p:grpSpPr>
        <p:sp>
          <p:nvSpPr>
            <p:cNvPr id="54276" name="Text Box 4"/>
            <p:cNvSpPr txBox="1">
              <a:spLocks noChangeArrowheads="1"/>
            </p:cNvSpPr>
            <p:nvPr/>
          </p:nvSpPr>
          <p:spPr bwMode="auto">
            <a:xfrm>
              <a:off x="1563688" y="2925763"/>
              <a:ext cx="7696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50000"/>
                </a:spcBef>
                <a:buClrTx/>
                <a:buFontTx/>
                <a:buNone/>
              </a:pPr>
              <a:endParaRPr kumimoji="1" lang="zh-CN" altLang="zh-CN" sz="1600" b="1">
                <a:latin typeface="Times New Roman" panose="02020603050405020304" pitchFamily="18" charset="0"/>
              </a:endParaRPr>
            </a:p>
          </p:txBody>
        </p:sp>
        <p:sp>
          <p:nvSpPr>
            <p:cNvPr id="54277" name="Text Box 5"/>
            <p:cNvSpPr txBox="1">
              <a:spLocks noChangeArrowheads="1"/>
            </p:cNvSpPr>
            <p:nvPr/>
          </p:nvSpPr>
          <p:spPr bwMode="auto">
            <a:xfrm>
              <a:off x="1487488" y="3001963"/>
              <a:ext cx="7848601"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50000"/>
                </a:spcBef>
                <a:buClrTx/>
                <a:buFontTx/>
                <a:buNone/>
              </a:pPr>
              <a:endParaRPr kumimoji="1" lang="zh-CN" altLang="zh-CN" sz="1600" b="1">
                <a:latin typeface="Times New Roman" panose="02020603050405020304" pitchFamily="18" charset="0"/>
              </a:endParaRPr>
            </a:p>
          </p:txBody>
        </p:sp>
        <p:graphicFrame>
          <p:nvGraphicFramePr>
            <p:cNvPr id="54278" name="Object 6"/>
            <p:cNvGraphicFramePr>
              <a:graphicFrameLocks noChangeAspect="1"/>
            </p:cNvGraphicFramePr>
            <p:nvPr>
              <p:extLst/>
            </p:nvPr>
          </p:nvGraphicFramePr>
          <p:xfrm>
            <a:off x="2281239" y="2620963"/>
            <a:ext cx="7324725" cy="1433512"/>
          </p:xfrm>
          <a:graphic>
            <a:graphicData uri="http://schemas.openxmlformats.org/presentationml/2006/ole">
              <mc:AlternateContent xmlns:mc="http://schemas.openxmlformats.org/markup-compatibility/2006">
                <mc:Choice xmlns:v="urn:schemas-microsoft-com:vml" Requires="v">
                  <p:oleObj spid="_x0000_s8268" name="文档" r:id="rId4" imgW="8574024" imgH="1679448" progId="Word.Document.8">
                    <p:embed/>
                  </p:oleObj>
                </mc:Choice>
                <mc:Fallback>
                  <p:oleObj name="文档" r:id="rId4" imgW="8574024" imgH="1679448" progId="Word.Document.8">
                    <p:embed/>
                    <p:pic>
                      <p:nvPicPr>
                        <p:cNvPr id="5427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1239" y="2620963"/>
                          <a:ext cx="7324725" cy="1433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9" name="Line 7"/>
            <p:cNvSpPr>
              <a:spLocks noChangeShapeType="1"/>
            </p:cNvSpPr>
            <p:nvPr/>
          </p:nvSpPr>
          <p:spPr bwMode="auto">
            <a:xfrm flipV="1">
              <a:off x="2570164" y="3822700"/>
              <a:ext cx="6840537" cy="0"/>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0" name="Text Box 8"/>
            <p:cNvSpPr txBox="1">
              <a:spLocks noChangeArrowheads="1"/>
            </p:cNvSpPr>
            <p:nvPr/>
          </p:nvSpPr>
          <p:spPr bwMode="auto">
            <a:xfrm>
              <a:off x="5068888" y="3763963"/>
              <a:ext cx="990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kumimoji="1" lang="zh-CN" altLang="en-US" sz="2400" b="1">
                  <a:solidFill>
                    <a:schemeClr val="accent1"/>
                  </a:solidFill>
                  <a:latin typeface="Times New Roman" panose="02020603050405020304" pitchFamily="18" charset="0"/>
                </a:rPr>
                <a:t>时间</a:t>
              </a:r>
            </a:p>
          </p:txBody>
        </p:sp>
        <p:sp>
          <p:nvSpPr>
            <p:cNvPr id="54281" name="Text Box 9"/>
            <p:cNvSpPr txBox="1">
              <a:spLocks noChangeArrowheads="1"/>
            </p:cNvSpPr>
            <p:nvPr/>
          </p:nvSpPr>
          <p:spPr bwMode="auto">
            <a:xfrm>
              <a:off x="4802188" y="1806575"/>
              <a:ext cx="213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kumimoji="1" lang="zh-CN" altLang="en-US" sz="2400" b="1" dirty="0">
                  <a:solidFill>
                    <a:srgbClr val="FF0000"/>
                  </a:solidFill>
                  <a:latin typeface="Times New Roman" panose="02020603050405020304" pitchFamily="18" charset="0"/>
                </a:rPr>
                <a:t>竞争时隙</a:t>
              </a:r>
            </a:p>
          </p:txBody>
        </p:sp>
        <p:sp>
          <p:nvSpPr>
            <p:cNvPr id="54282" name="Line 10"/>
            <p:cNvSpPr>
              <a:spLocks noChangeShapeType="1"/>
            </p:cNvSpPr>
            <p:nvPr/>
          </p:nvSpPr>
          <p:spPr bwMode="auto">
            <a:xfrm flipH="1">
              <a:off x="5340350" y="2163763"/>
              <a:ext cx="228600" cy="533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3" name="Line 11"/>
            <p:cNvSpPr>
              <a:spLocks noChangeShapeType="1"/>
            </p:cNvSpPr>
            <p:nvPr/>
          </p:nvSpPr>
          <p:spPr bwMode="auto">
            <a:xfrm flipH="1">
              <a:off x="5721350" y="2163763"/>
              <a:ext cx="0" cy="533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4" name="Line 12"/>
            <p:cNvSpPr>
              <a:spLocks noChangeShapeType="1"/>
            </p:cNvSpPr>
            <p:nvPr/>
          </p:nvSpPr>
          <p:spPr bwMode="auto">
            <a:xfrm>
              <a:off x="5873750" y="2163763"/>
              <a:ext cx="152400" cy="533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5" name="Line 13"/>
            <p:cNvSpPr>
              <a:spLocks noChangeShapeType="1"/>
            </p:cNvSpPr>
            <p:nvPr/>
          </p:nvSpPr>
          <p:spPr bwMode="auto">
            <a:xfrm>
              <a:off x="2935288" y="2163763"/>
              <a:ext cx="0" cy="4572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86" name="Text Box 14"/>
            <p:cNvSpPr txBox="1">
              <a:spLocks noChangeArrowheads="1"/>
            </p:cNvSpPr>
            <p:nvPr/>
          </p:nvSpPr>
          <p:spPr bwMode="auto">
            <a:xfrm>
              <a:off x="2630488" y="1706563"/>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50000"/>
                </a:spcBef>
                <a:buClrTx/>
                <a:buFontTx/>
                <a:buNone/>
              </a:pPr>
              <a:r>
                <a:rPr kumimoji="1" lang="en-US" altLang="zh-CN" sz="2400" b="1">
                  <a:solidFill>
                    <a:srgbClr val="FF0000"/>
                  </a:solidFill>
                  <a:latin typeface="Times New Roman" panose="02020603050405020304" pitchFamily="18" charset="0"/>
                </a:rPr>
                <a:t>t</a:t>
              </a:r>
              <a:r>
                <a:rPr kumimoji="1" lang="en-US" altLang="zh-CN" sz="2400" b="1" baseline="-25000">
                  <a:solidFill>
                    <a:srgbClr val="FF0000"/>
                  </a:solidFill>
                  <a:latin typeface="Times New Roman" panose="02020603050405020304" pitchFamily="18" charset="0"/>
                </a:rPr>
                <a:t>o</a:t>
              </a:r>
              <a:endParaRPr kumimoji="1" lang="en-US" altLang="zh-CN" sz="2400" b="1">
                <a:solidFill>
                  <a:srgbClr val="FF0000"/>
                </a:solidFill>
                <a:latin typeface="Times New Roman" panose="02020603050405020304" pitchFamily="18" charset="0"/>
              </a:endParaRPr>
            </a:p>
          </p:txBody>
        </p:sp>
      </p:grpSp>
      <p:sp>
        <p:nvSpPr>
          <p:cNvPr id="17"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18" name="灯片编号占位符 3"/>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38</a:t>
            </a:fld>
            <a:endParaRPr kumimoji="1" lang="zh-CN" altLang="en-US" dirty="0"/>
          </a:p>
        </p:txBody>
      </p:sp>
    </p:spTree>
    <p:extLst>
      <p:ext uri="{BB962C8B-B14F-4D97-AF65-F5344CB8AC3E}">
        <p14:creationId xmlns:p14="http://schemas.microsoft.com/office/powerpoint/2010/main" val="1137527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316744" y="365126"/>
            <a:ext cx="8220812" cy="879086"/>
          </a:xfrm>
        </p:spPr>
        <p:txBody>
          <a:bodyPr/>
          <a:lstStyle/>
          <a:p>
            <a:pPr eaLnBrk="1" hangingPunct="1"/>
            <a:r>
              <a:rPr lang="zh-CN" altLang="en-US" dirty="0"/>
              <a:t>各种</a:t>
            </a:r>
            <a:r>
              <a:rPr lang="en-US" altLang="zh-CN" dirty="0"/>
              <a:t>CSMA</a:t>
            </a:r>
            <a:r>
              <a:rPr lang="zh-CN" altLang="en-US" dirty="0"/>
              <a:t>的性能比较</a:t>
            </a:r>
          </a:p>
        </p:txBody>
      </p:sp>
      <p:sp>
        <p:nvSpPr>
          <p:cNvPr id="53251" name="Rectangle 3"/>
          <p:cNvSpPr>
            <a:spLocks noGrp="1" noChangeArrowheads="1"/>
          </p:cNvSpPr>
          <p:nvPr>
            <p:ph type="body" idx="1"/>
          </p:nvPr>
        </p:nvSpPr>
        <p:spPr>
          <a:xfrm>
            <a:off x="838200" y="1510758"/>
            <a:ext cx="4244340" cy="4586694"/>
          </a:xfrm>
        </p:spPr>
        <p:txBody>
          <a:bodyPr>
            <a:normAutofit/>
          </a:bodyPr>
          <a:lstStyle/>
          <a:p>
            <a:pPr eaLnBrk="1" hangingPunct="1">
              <a:lnSpc>
                <a:spcPct val="150000"/>
              </a:lnSpc>
            </a:pPr>
            <a:r>
              <a:rPr lang="en-US" altLang="zh-CN" sz="2400" dirty="0"/>
              <a:t>CSMA/CD</a:t>
            </a:r>
            <a:r>
              <a:rPr lang="zh-CN" altLang="en-US" sz="2400" dirty="0"/>
              <a:t>：</a:t>
            </a:r>
            <a:r>
              <a:rPr lang="en-US" altLang="zh-CN" sz="2400" dirty="0"/>
              <a:t>1-</a:t>
            </a:r>
            <a:r>
              <a:rPr lang="zh-CN" altLang="en-US" sz="2400" dirty="0"/>
              <a:t>持续</a:t>
            </a:r>
            <a:r>
              <a:rPr lang="en-US" altLang="zh-CN" sz="2400" dirty="0"/>
              <a:t>CSMA</a:t>
            </a:r>
          </a:p>
          <a:p>
            <a:pPr eaLnBrk="1" hangingPunct="1">
              <a:lnSpc>
                <a:spcPct val="150000"/>
              </a:lnSpc>
            </a:pPr>
            <a:r>
              <a:rPr lang="zh-CN" altLang="en-US" sz="2400" dirty="0"/>
              <a:t>以太网采用了</a:t>
            </a:r>
            <a:r>
              <a:rPr lang="en-US" altLang="zh-CN" sz="2400" dirty="0"/>
              <a:t>CSMA/CD</a:t>
            </a:r>
          </a:p>
          <a:p>
            <a:pPr lvl="1">
              <a:lnSpc>
                <a:spcPct val="150000"/>
              </a:lnSpc>
            </a:pPr>
            <a:r>
              <a:rPr lang="zh-CN" altLang="en-US" sz="2000" dirty="0"/>
              <a:t>吞吐量：比</a:t>
            </a:r>
            <a:r>
              <a:rPr lang="en-US" altLang="zh-CN" sz="2000" dirty="0"/>
              <a:t>ALOHA</a:t>
            </a:r>
            <a:r>
              <a:rPr lang="zh-CN" altLang="en-US" sz="2000" dirty="0"/>
              <a:t>高，比</a:t>
            </a:r>
            <a:r>
              <a:rPr lang="en-US" altLang="zh-CN" sz="2000" dirty="0"/>
              <a:t>P-</a:t>
            </a:r>
            <a:r>
              <a:rPr lang="zh-CN" altLang="en-US" sz="2000" dirty="0"/>
              <a:t>持续式</a:t>
            </a:r>
            <a:r>
              <a:rPr lang="en-US" altLang="zh-CN" sz="2000" dirty="0"/>
              <a:t>CSMA</a:t>
            </a:r>
            <a:r>
              <a:rPr lang="zh-CN" altLang="en-US" sz="2000" dirty="0"/>
              <a:t>低</a:t>
            </a:r>
            <a:endParaRPr lang="en-US" altLang="zh-CN" sz="2000" dirty="0"/>
          </a:p>
          <a:p>
            <a:pPr lvl="1">
              <a:lnSpc>
                <a:spcPct val="150000"/>
              </a:lnSpc>
            </a:pPr>
            <a:r>
              <a:rPr lang="zh-CN" altLang="en-US" sz="2000" dirty="0"/>
              <a:t>冲突：比</a:t>
            </a:r>
            <a:r>
              <a:rPr lang="en-US" altLang="zh-CN" sz="2000" dirty="0"/>
              <a:t>ALOHA</a:t>
            </a:r>
            <a:r>
              <a:rPr lang="zh-CN" altLang="en-US" sz="2000" dirty="0"/>
              <a:t>少，比</a:t>
            </a:r>
            <a:r>
              <a:rPr lang="en-US" altLang="zh-CN" sz="2000" dirty="0"/>
              <a:t>P-</a:t>
            </a:r>
            <a:r>
              <a:rPr lang="zh-CN" altLang="en-US" sz="2000" dirty="0"/>
              <a:t>持续式高</a:t>
            </a:r>
            <a:endParaRPr lang="en-US" altLang="zh-CN" sz="2000" dirty="0"/>
          </a:p>
          <a:p>
            <a:pPr lvl="1">
              <a:lnSpc>
                <a:spcPct val="150000"/>
              </a:lnSpc>
            </a:pPr>
            <a:r>
              <a:rPr lang="en-US" altLang="zh-CN" sz="2000" dirty="0"/>
              <a:t>P-</a:t>
            </a:r>
            <a:r>
              <a:rPr lang="zh-CN" altLang="en-US" sz="2000" dirty="0"/>
              <a:t>持续式付出了高延迟的代价</a:t>
            </a:r>
            <a:endParaRPr lang="en-US" altLang="zh-CN" sz="2000" dirty="0"/>
          </a:p>
          <a:p>
            <a:pPr lvl="1">
              <a:lnSpc>
                <a:spcPct val="150000"/>
              </a:lnSpc>
            </a:pPr>
            <a:endParaRPr lang="en-US" altLang="zh-CN" sz="2000" dirty="0"/>
          </a:p>
          <a:p>
            <a:pPr eaLnBrk="1" hangingPunct="1">
              <a:lnSpc>
                <a:spcPct val="150000"/>
              </a:lnSpc>
            </a:pPr>
            <a:endParaRPr lang="zh-CN" altLang="zh-CN" sz="2400" dirty="0"/>
          </a:p>
        </p:txBody>
      </p:sp>
      <p:pic>
        <p:nvPicPr>
          <p:cNvPr id="53252" name="Picture 4" descr="4-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71" y="1348095"/>
            <a:ext cx="6565259" cy="366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形标注 4"/>
          <p:cNvSpPr/>
          <p:nvPr/>
        </p:nvSpPr>
        <p:spPr>
          <a:xfrm>
            <a:off x="8927868" y="3804105"/>
            <a:ext cx="2220778" cy="636010"/>
          </a:xfrm>
          <a:prstGeom prst="wedgeEllipseCallout">
            <a:avLst>
              <a:gd name="adj1" fmla="val -76059"/>
              <a:gd name="adj2" fmla="val -28291"/>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C00000"/>
                </a:solidFill>
              </a:rPr>
              <a:t>CSMA/CD</a:t>
            </a:r>
            <a:endParaRPr lang="zh-CN" altLang="en-US" sz="2400" b="1" dirty="0">
              <a:solidFill>
                <a:srgbClr val="C00000"/>
              </a:solidFill>
            </a:endParaRPr>
          </a:p>
        </p:txBody>
      </p:sp>
      <p:sp>
        <p:nvSpPr>
          <p:cNvPr id="6"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7" name="横卷形 6"/>
          <p:cNvSpPr/>
          <p:nvPr/>
        </p:nvSpPr>
        <p:spPr>
          <a:xfrm>
            <a:off x="5760720" y="4974476"/>
            <a:ext cx="3827318" cy="1837804"/>
          </a:xfrm>
          <a:prstGeom prst="horizont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defRPr/>
            </a:pPr>
            <a:r>
              <a:rPr lang="zh-CN" altLang="en-US"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rPr>
              <a:t>先听后发，边发边听；</a:t>
            </a:r>
            <a:endParaRPr lang="en-US" altLang="zh-CN"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endParaRPr>
          </a:p>
          <a:p>
            <a:pPr algn="ctr">
              <a:lnSpc>
                <a:spcPct val="150000"/>
              </a:lnSpc>
              <a:defRPr/>
            </a:pPr>
            <a:r>
              <a:rPr lang="zh-CN" altLang="en-US"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rPr>
              <a:t>一旦冲突，立刻停发；</a:t>
            </a:r>
            <a:endParaRPr lang="en-US" altLang="zh-CN"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endParaRPr>
          </a:p>
          <a:p>
            <a:pPr algn="ctr">
              <a:lnSpc>
                <a:spcPct val="150000"/>
              </a:lnSpc>
              <a:defRPr/>
            </a:pPr>
            <a:r>
              <a:rPr lang="zh-CN" altLang="en-US"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rPr>
              <a:t>等待时机，然后再听。</a:t>
            </a:r>
            <a:endParaRPr lang="en-US" altLang="zh-CN" sz="2000" dirty="0">
              <a:ln w="12700">
                <a:solidFill>
                  <a:schemeClr val="tx2">
                    <a:lumMod val="75000"/>
                  </a:schemeClr>
                </a:solidFill>
                <a:prstDash val="solid"/>
              </a:ln>
              <a:solidFill>
                <a:srgbClr val="C00000"/>
              </a:solidFill>
              <a:effectLst>
                <a:outerShdw dist="38100" dir="2640000" algn="bl" rotWithShape="0">
                  <a:schemeClr val="tx2">
                    <a:lumMod val="75000"/>
                  </a:schemeClr>
                </a:outerShdw>
              </a:effectLst>
            </a:endParaRPr>
          </a:p>
        </p:txBody>
      </p:sp>
      <p:sp>
        <p:nvSpPr>
          <p:cNvPr id="8" name="灯片编号占位符 3"/>
          <p:cNvSpPr>
            <a:spLocks noGrp="1"/>
          </p:cNvSpPr>
          <p:nvPr>
            <p:ph type="sldNum" sz="quarter" idx="12"/>
          </p:nvPr>
        </p:nvSpPr>
        <p:spPr>
          <a:xfrm>
            <a:off x="8686810" y="6489303"/>
            <a:ext cx="3319670" cy="365125"/>
          </a:xfrm>
        </p:spPr>
        <p:txBody>
          <a:bodyPr/>
          <a:lstStyle/>
          <a:p>
            <a:fld id="{B887F37C-0DEF-4694-9DBF-5EDD88BF72DA}" type="slidenum">
              <a:rPr kumimoji="1" lang="zh-CN" altLang="en-US" smtClean="0"/>
              <a:t>39</a:t>
            </a:fld>
            <a:endParaRPr kumimoji="1" lang="zh-CN" altLang="en-US" dirty="0"/>
          </a:p>
        </p:txBody>
      </p:sp>
    </p:spTree>
    <p:extLst>
      <p:ext uri="{BB962C8B-B14F-4D97-AF65-F5344CB8AC3E}">
        <p14:creationId xmlns:p14="http://schemas.microsoft.com/office/powerpoint/2010/main" val="88024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1307507" y="1510758"/>
            <a:ext cx="9418157" cy="4982116"/>
          </a:xfrm>
        </p:spPr>
        <p:txBody>
          <a:bodyPr>
            <a:normAutofit/>
          </a:bodyPr>
          <a:lstStyle/>
          <a:p>
            <a:r>
              <a:rPr kumimoji="1" lang="en-US" altLang="zh-CN" sz="3200" dirty="0"/>
              <a:t>PPT</a:t>
            </a:r>
            <a:r>
              <a:rPr kumimoji="1" lang="zh-CN" altLang="en-US" sz="3200" dirty="0"/>
              <a:t>使用方式</a:t>
            </a:r>
            <a:endParaRPr kumimoji="1" lang="en-US" altLang="zh-CN" sz="3200" dirty="0"/>
          </a:p>
          <a:p>
            <a:pPr lvl="1"/>
            <a:r>
              <a:rPr kumimoji="1" lang="zh-CN" altLang="en-US" sz="2800" dirty="0"/>
              <a:t>各位老师使用此教案前，可以将</a:t>
            </a:r>
            <a:r>
              <a:rPr kumimoji="1" lang="en-US" altLang="zh-CN" sz="2800" dirty="0"/>
              <a:t>PPT</a:t>
            </a:r>
            <a:r>
              <a:rPr kumimoji="1" lang="zh-CN" altLang="en-US" sz="2800" dirty="0"/>
              <a:t>首页的</a:t>
            </a:r>
            <a:r>
              <a:rPr kumimoji="1" lang="en-US" altLang="zh-CN" sz="2800" dirty="0"/>
              <a:t>XXXX</a:t>
            </a:r>
            <a:r>
              <a:rPr kumimoji="1" lang="zh-CN" altLang="en-US" sz="2800" dirty="0"/>
              <a:t>替换成自己的名字和学校名称等，再</a:t>
            </a:r>
            <a:r>
              <a:rPr kumimoji="1" lang="zh-CN" altLang="en-US" sz="2800" dirty="0">
                <a:solidFill>
                  <a:srgbClr val="C00000"/>
                </a:solidFill>
              </a:rPr>
              <a:t>在</a:t>
            </a:r>
            <a:r>
              <a:rPr kumimoji="1" lang="en-US" altLang="zh-CN" sz="2800" dirty="0">
                <a:solidFill>
                  <a:srgbClr val="C00000"/>
                </a:solidFill>
              </a:rPr>
              <a:t>PPT</a:t>
            </a:r>
            <a:r>
              <a:rPr kumimoji="1" lang="zh-CN" altLang="en-US" sz="2800" dirty="0">
                <a:solidFill>
                  <a:srgbClr val="C00000"/>
                </a:solidFill>
              </a:rPr>
              <a:t>母版中加入自己学校的图标</a:t>
            </a:r>
            <a:endParaRPr kumimoji="1" lang="en-US" altLang="zh-CN" sz="2800" dirty="0">
              <a:solidFill>
                <a:srgbClr val="C00000"/>
              </a:solidFill>
            </a:endParaRPr>
          </a:p>
          <a:p>
            <a:pPr lvl="1"/>
            <a:r>
              <a:rPr kumimoji="1" lang="zh-CN" altLang="en-US" sz="2800" dirty="0"/>
              <a:t>在</a:t>
            </a:r>
            <a:r>
              <a:rPr kumimoji="1" lang="en-US" altLang="zh-CN" sz="2800" dirty="0"/>
              <a:t>PPT</a:t>
            </a:r>
            <a:r>
              <a:rPr kumimoji="1" lang="zh-CN" altLang="en-US" sz="2800" dirty="0"/>
              <a:t>母版中加入学校图标的方法</a:t>
            </a:r>
            <a:endParaRPr kumimoji="1" lang="en-US" altLang="zh-CN" sz="2800" dirty="0"/>
          </a:p>
          <a:p>
            <a:pPr lvl="2"/>
            <a:r>
              <a:rPr kumimoji="1" lang="en-US" altLang="zh-CN" sz="2400" dirty="0"/>
              <a:t>1</a:t>
            </a:r>
            <a:r>
              <a:rPr kumimoji="1" lang="zh-CN" altLang="en-US" sz="2400" dirty="0"/>
              <a:t>、打开幻灯片母版：</a:t>
            </a:r>
            <a:r>
              <a:rPr kumimoji="1" lang="en-US" altLang="zh-CN" sz="2400" dirty="0"/>
              <a:t>PPT</a:t>
            </a:r>
            <a:r>
              <a:rPr kumimoji="1" lang="zh-CN" altLang="en-US" sz="2400" dirty="0"/>
              <a:t>菜单</a:t>
            </a:r>
            <a:r>
              <a:rPr kumimoji="1" lang="en-US" altLang="zh-CN" sz="2400" dirty="0"/>
              <a:t>-&gt;</a:t>
            </a:r>
            <a:r>
              <a:rPr kumimoji="1" lang="zh-CN" altLang="en-US" sz="2400" dirty="0"/>
              <a:t>视图</a:t>
            </a:r>
            <a:r>
              <a:rPr kumimoji="1" lang="en-US" altLang="zh-CN" sz="2400" dirty="0"/>
              <a:t>-&gt;</a:t>
            </a:r>
            <a:r>
              <a:rPr kumimoji="1" lang="zh-CN" altLang="en-US" sz="2400" dirty="0"/>
              <a:t>母版</a:t>
            </a:r>
            <a:r>
              <a:rPr kumimoji="1" lang="en-US" altLang="zh-CN" sz="2400" dirty="0"/>
              <a:t>-&gt;</a:t>
            </a:r>
            <a:r>
              <a:rPr kumimoji="1" lang="zh-CN" altLang="en-US" sz="2400" dirty="0"/>
              <a:t>幻灯片母版</a:t>
            </a:r>
            <a:endParaRPr kumimoji="1" lang="en-US" altLang="zh-CN" sz="2400" dirty="0"/>
          </a:p>
          <a:p>
            <a:pPr lvl="2"/>
            <a:r>
              <a:rPr kumimoji="1" lang="en-US" altLang="zh-CN" sz="2400" dirty="0"/>
              <a:t>2</a:t>
            </a:r>
            <a:r>
              <a:rPr kumimoji="1" lang="zh-CN" altLang="en-US" sz="2400" dirty="0"/>
              <a:t>、将母版的</a:t>
            </a:r>
            <a:r>
              <a:rPr kumimoji="1" lang="en-US" altLang="zh-CN" sz="2400" dirty="0"/>
              <a:t>P3</a:t>
            </a:r>
            <a:r>
              <a:rPr kumimoji="1" lang="zh-CN" altLang="en-US" sz="2400" dirty="0"/>
              <a:t>和</a:t>
            </a:r>
            <a:r>
              <a:rPr kumimoji="1" lang="en-US" altLang="zh-CN" sz="2400" dirty="0"/>
              <a:t>P4</a:t>
            </a:r>
            <a:r>
              <a:rPr kumimoji="1" lang="zh-CN" altLang="en-US" sz="2400" dirty="0"/>
              <a:t>右上角的“我的学校”图标，删去并换成自己学校的图标</a:t>
            </a:r>
            <a:endParaRPr kumimoji="1" lang="en-US" altLang="zh-CN" sz="2400" dirty="0"/>
          </a:p>
          <a:p>
            <a:pPr lvl="2"/>
            <a:r>
              <a:rPr kumimoji="1" lang="en-US" altLang="zh-CN" sz="2400" dirty="0"/>
              <a:t>3</a:t>
            </a:r>
            <a:r>
              <a:rPr kumimoji="1" lang="zh-CN" altLang="en-US" sz="2400" dirty="0"/>
              <a:t>、页面最上面菜单中，关闭母版</a:t>
            </a:r>
            <a:endParaRPr kumimoji="1" lang="en-US" altLang="zh-CN" sz="2400" dirty="0"/>
          </a:p>
          <a:p>
            <a:pPr lvl="2"/>
            <a:r>
              <a:rPr kumimoji="1" lang="zh-CN" altLang="en-US" sz="2400" dirty="0"/>
              <a:t>祝贺你：</a:t>
            </a:r>
            <a:r>
              <a:rPr kumimoji="1" lang="en-US" altLang="zh-CN" sz="2400" dirty="0"/>
              <a:t>PPT</a:t>
            </a:r>
            <a:r>
              <a:rPr kumimoji="1" lang="zh-CN" altLang="en-US" sz="2400" dirty="0"/>
              <a:t>每页正文均有自己学校的图标了！</a:t>
            </a:r>
          </a:p>
          <a:p>
            <a:pPr lvl="1"/>
            <a:endParaRPr kumimoji="1" lang="en-US" altLang="zh-CN" sz="2800" dirty="0"/>
          </a:p>
          <a:p>
            <a:endParaRPr kumimoji="1" lang="zh-CN" altLang="en-US" sz="3200"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椭圆 4">
            <a:extLst>
              <a:ext uri="{FF2B5EF4-FFF2-40B4-BE49-F238E27FC236}">
                <a16:creationId xmlns:a16="http://schemas.microsoft.com/office/drawing/2014/main" id="{0D369F25-E335-FF4C-AD67-3FBF03337FA3}"/>
              </a:ext>
            </a:extLst>
          </p:cNvPr>
          <p:cNvSpPr/>
          <p:nvPr/>
        </p:nvSpPr>
        <p:spPr>
          <a:xfrm>
            <a:off x="10065342" y="241300"/>
            <a:ext cx="1638300" cy="72529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 name="直线箭头连接符 6">
            <a:extLst>
              <a:ext uri="{FF2B5EF4-FFF2-40B4-BE49-F238E27FC236}">
                <a16:creationId xmlns:a16="http://schemas.microsoft.com/office/drawing/2014/main" id="{2B2B10B7-DA6C-F440-A8E7-795D4E83A456}"/>
              </a:ext>
            </a:extLst>
          </p:cNvPr>
          <p:cNvCxnSpPr>
            <a:cxnSpLocks/>
          </p:cNvCxnSpPr>
          <p:nvPr/>
        </p:nvCxnSpPr>
        <p:spPr>
          <a:xfrm flipV="1">
            <a:off x="10626811" y="1066800"/>
            <a:ext cx="257681" cy="16146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282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274820" y="365126"/>
            <a:ext cx="8253500" cy="879086"/>
          </a:xfrm>
        </p:spPr>
        <p:txBody>
          <a:bodyPr>
            <a:normAutofit/>
          </a:bodyPr>
          <a:lstStyle/>
          <a:p>
            <a:pPr eaLnBrk="1" hangingPunct="1"/>
            <a:r>
              <a:rPr lang="zh-CN" altLang="en-US" dirty="0"/>
              <a:t>受控访问协议</a:t>
            </a:r>
          </a:p>
        </p:txBody>
      </p:sp>
      <p:sp>
        <p:nvSpPr>
          <p:cNvPr id="61443" name="Rectangle 3"/>
          <p:cNvSpPr>
            <a:spLocks noGrp="1" noChangeArrowheads="1"/>
          </p:cNvSpPr>
          <p:nvPr>
            <p:ph type="body" idx="1"/>
          </p:nvPr>
        </p:nvSpPr>
        <p:spPr>
          <a:xfrm>
            <a:off x="1238351" y="1578033"/>
            <a:ext cx="8326437" cy="4267200"/>
          </a:xfrm>
        </p:spPr>
        <p:txBody>
          <a:bodyPr>
            <a:normAutofit/>
          </a:bodyPr>
          <a:lstStyle/>
          <a:p>
            <a:pPr eaLnBrk="1" hangingPunct="1">
              <a:lnSpc>
                <a:spcPct val="150000"/>
              </a:lnSpc>
            </a:pPr>
            <a:r>
              <a:rPr lang="en-US" altLang="zh-CN" dirty="0"/>
              <a:t>4.2.2 </a:t>
            </a:r>
            <a:r>
              <a:rPr lang="zh-CN" altLang="en-US" dirty="0"/>
              <a:t>受控访问（无冲突）协议</a:t>
            </a:r>
          </a:p>
          <a:p>
            <a:pPr lvl="1" eaLnBrk="1" hangingPunct="1">
              <a:lnSpc>
                <a:spcPct val="150000"/>
              </a:lnSpc>
            </a:pPr>
            <a:r>
              <a:rPr lang="en-US" altLang="zh-CN" sz="2800" dirty="0"/>
              <a:t>4.2.2.1 </a:t>
            </a:r>
            <a:r>
              <a:rPr lang="zh-CN" altLang="en-US" sz="2800" dirty="0"/>
              <a:t>位图协议（预留协议）</a:t>
            </a:r>
            <a:endParaRPr lang="en-US" altLang="zh-CN" sz="2800" dirty="0"/>
          </a:p>
          <a:p>
            <a:pPr lvl="1" eaLnBrk="1" hangingPunct="1">
              <a:lnSpc>
                <a:spcPct val="150000"/>
              </a:lnSpc>
            </a:pPr>
            <a:r>
              <a:rPr lang="en-US" altLang="zh-CN" sz="2800" dirty="0"/>
              <a:t>4.2.2.2 </a:t>
            </a:r>
            <a:r>
              <a:rPr lang="zh-CN" altLang="en-US" sz="2800" dirty="0"/>
              <a:t>令牌</a:t>
            </a:r>
          </a:p>
          <a:p>
            <a:pPr lvl="1" eaLnBrk="1" hangingPunct="1">
              <a:lnSpc>
                <a:spcPct val="150000"/>
              </a:lnSpc>
            </a:pPr>
            <a:r>
              <a:rPr lang="en-US" altLang="zh-CN" sz="2800" dirty="0"/>
              <a:t>4.2.2.3 </a:t>
            </a:r>
            <a:r>
              <a:rPr lang="zh-CN" altLang="en-US" sz="2800" dirty="0"/>
              <a:t>二进制倒计数协议</a:t>
            </a:r>
          </a:p>
        </p:txBody>
      </p:sp>
      <p:pic>
        <p:nvPicPr>
          <p:cNvPr id="2" name="图片 1"/>
          <p:cNvPicPr>
            <a:picLocks noChangeAspect="1"/>
          </p:cNvPicPr>
          <p:nvPr/>
        </p:nvPicPr>
        <p:blipFill>
          <a:blip r:embed="rId3"/>
          <a:stretch>
            <a:fillRect/>
          </a:stretch>
        </p:blipFill>
        <p:spPr>
          <a:xfrm>
            <a:off x="6358063" y="3100907"/>
            <a:ext cx="4747740" cy="1964242"/>
          </a:xfrm>
          <a:prstGeom prst="rect">
            <a:avLst/>
          </a:prstGeom>
        </p:spPr>
      </p:pic>
      <p:sp>
        <p:nvSpPr>
          <p:cNvPr id="7" name="日期占位符 3"/>
          <p:cNvSpPr>
            <a:spLocks noGrp="1"/>
          </p:cNvSpPr>
          <p:nvPr>
            <p:ph type="dt" sz="half" idx="10"/>
          </p:nvPr>
        </p:nvSpPr>
        <p:spPr>
          <a:xfrm>
            <a:off x="197335" y="6489303"/>
            <a:ext cx="2743200" cy="365125"/>
          </a:xfrm>
        </p:spPr>
        <p:txBody>
          <a:bodyPr/>
          <a:lstStyle/>
          <a:p>
            <a:r>
              <a:rPr kumimoji="1" lang="en-US" altLang="zh-CN" dirty="0"/>
              <a:t>4.2.1 </a:t>
            </a:r>
            <a:r>
              <a:rPr kumimoji="1" lang="zh-CN" altLang="en-US" dirty="0"/>
              <a:t>随机访问协议</a:t>
            </a:r>
          </a:p>
        </p:txBody>
      </p:sp>
      <p:sp>
        <p:nvSpPr>
          <p:cNvPr id="6" name="灯片编号占位符 3"/>
          <p:cNvSpPr>
            <a:spLocks noGrp="1"/>
          </p:cNvSpPr>
          <p:nvPr>
            <p:ph type="sldNum" sz="quarter" idx="12"/>
          </p:nvPr>
        </p:nvSpPr>
        <p:spPr>
          <a:xfrm>
            <a:off x="8686810" y="6489303"/>
            <a:ext cx="3319670" cy="365125"/>
          </a:xfrm>
        </p:spPr>
        <p:txBody>
          <a:bodyPr/>
          <a:lstStyle/>
          <a:p>
            <a:fld id="{5D9350C3-338A-4C7B-A72E-7E80923AFF77}" type="slidenum">
              <a:rPr kumimoji="1" lang="zh-CN" altLang="en-US" smtClean="0"/>
              <a:t>40</a:t>
            </a:fld>
            <a:endParaRPr kumimoji="1" lang="zh-CN" altLang="en-US" dirty="0"/>
          </a:p>
        </p:txBody>
      </p:sp>
    </p:spTree>
    <p:extLst>
      <p:ext uri="{BB962C8B-B14F-4D97-AF65-F5344CB8AC3E}">
        <p14:creationId xmlns:p14="http://schemas.microsoft.com/office/powerpoint/2010/main" val="3825759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title"/>
          </p:nvPr>
        </p:nvSpPr>
        <p:spPr/>
        <p:txBody>
          <a:bodyPr/>
          <a:lstStyle/>
          <a:p>
            <a:pPr eaLnBrk="1" hangingPunct="1"/>
            <a:r>
              <a:rPr lang="zh-CN" altLang="en-US" dirty="0"/>
              <a:t>位图协议（预留协议）图示</a:t>
            </a:r>
            <a:endParaRPr lang="en-US" altLang="zh-CN" sz="2200" dirty="0"/>
          </a:p>
        </p:txBody>
      </p:sp>
      <p:pic>
        <p:nvPicPr>
          <p:cNvPr id="64515"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80831" y="2245681"/>
            <a:ext cx="7777162" cy="1598613"/>
          </a:xfrm>
          <a:noFill/>
        </p:spPr>
      </p:pic>
      <p:pic>
        <p:nvPicPr>
          <p:cNvPr id="64516" name="Picture 7" descr="4-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5288" y="4190368"/>
            <a:ext cx="76136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a:xfrm>
            <a:off x="819251" y="1578033"/>
            <a:ext cx="3188869" cy="42672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竞争期：在自己的时槽内发送竞争比特</a:t>
            </a:r>
            <a:endParaRPr lang="en-US" altLang="zh-CN" sz="2400" dirty="0"/>
          </a:p>
          <a:p>
            <a:pPr lvl="1">
              <a:lnSpc>
                <a:spcPct val="150000"/>
              </a:lnSpc>
            </a:pPr>
            <a:r>
              <a:rPr lang="zh-CN" altLang="en-US" sz="2000" dirty="0">
                <a:solidFill>
                  <a:srgbClr val="C00000"/>
                </a:solidFill>
              </a:rPr>
              <a:t>举手</a:t>
            </a:r>
            <a:r>
              <a:rPr lang="zh-CN" altLang="en-US" sz="2000" dirty="0"/>
              <a:t>示意</a:t>
            </a:r>
            <a:endParaRPr lang="en-US" altLang="zh-CN" sz="2000" dirty="0"/>
          </a:p>
          <a:p>
            <a:pPr lvl="1">
              <a:lnSpc>
                <a:spcPct val="150000"/>
              </a:lnSpc>
            </a:pPr>
            <a:r>
              <a:rPr lang="zh-CN" altLang="en-US" sz="2000" dirty="0"/>
              <a:t>资源预留</a:t>
            </a:r>
            <a:endParaRPr lang="en-US" altLang="zh-CN" sz="2000" dirty="0"/>
          </a:p>
          <a:p>
            <a:pPr>
              <a:lnSpc>
                <a:spcPct val="150000"/>
              </a:lnSpc>
            </a:pPr>
            <a:r>
              <a:rPr lang="zh-CN" altLang="en-US" sz="2400" dirty="0"/>
              <a:t>传输期：按序</a:t>
            </a:r>
            <a:r>
              <a:rPr lang="zh-CN" altLang="en-US" sz="2400" dirty="0">
                <a:solidFill>
                  <a:srgbClr val="C00000"/>
                </a:solidFill>
              </a:rPr>
              <a:t>发送</a:t>
            </a:r>
            <a:endParaRPr lang="en-US" altLang="zh-CN" sz="2400" dirty="0">
              <a:solidFill>
                <a:srgbClr val="C00000"/>
              </a:solidFill>
            </a:endParaRPr>
          </a:p>
          <a:p>
            <a:pPr lvl="1">
              <a:lnSpc>
                <a:spcPct val="150000"/>
              </a:lnSpc>
            </a:pPr>
            <a:r>
              <a:rPr lang="zh-CN" altLang="en-US" sz="2000" dirty="0"/>
              <a:t>明确的使用权，避免了冲突</a:t>
            </a:r>
          </a:p>
        </p:txBody>
      </p:sp>
      <p:sp>
        <p:nvSpPr>
          <p:cNvPr id="7" name="Freeform 5"/>
          <p:cNvSpPr>
            <a:spLocks/>
          </p:cNvSpPr>
          <p:nvPr/>
        </p:nvSpPr>
        <p:spPr bwMode="auto">
          <a:xfrm>
            <a:off x="723466" y="1885609"/>
            <a:ext cx="168275" cy="8636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 name="Freeform 6"/>
          <p:cNvSpPr>
            <a:spLocks/>
          </p:cNvSpPr>
          <p:nvPr/>
        </p:nvSpPr>
        <p:spPr bwMode="auto">
          <a:xfrm flipH="1" flipV="1">
            <a:off x="466926" y="1885609"/>
            <a:ext cx="168275" cy="8636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日期占位符 3"/>
          <p:cNvSpPr>
            <a:spLocks noGrp="1"/>
          </p:cNvSpPr>
          <p:nvPr>
            <p:ph type="dt" sz="half" idx="10"/>
          </p:nvPr>
        </p:nvSpPr>
        <p:spPr>
          <a:xfrm>
            <a:off x="197335" y="6489303"/>
            <a:ext cx="2743200" cy="365125"/>
          </a:xfrm>
        </p:spPr>
        <p:txBody>
          <a:bodyPr/>
          <a:lstStyle/>
          <a:p>
            <a:r>
              <a:rPr kumimoji="1" lang="en-US" altLang="zh-CN" dirty="0"/>
              <a:t>4.2.2 </a:t>
            </a:r>
            <a:r>
              <a:rPr kumimoji="1" lang="zh-CN" altLang="en-US" dirty="0"/>
              <a:t>受控访问</a:t>
            </a:r>
          </a:p>
        </p:txBody>
      </p:sp>
      <p:sp>
        <p:nvSpPr>
          <p:cNvPr id="10" name="灯片编号占位符 3"/>
          <p:cNvSpPr>
            <a:spLocks noGrp="1"/>
          </p:cNvSpPr>
          <p:nvPr>
            <p:ph type="sldNum" sz="quarter" idx="12"/>
          </p:nvPr>
        </p:nvSpPr>
        <p:spPr>
          <a:xfrm>
            <a:off x="8686810" y="6489303"/>
            <a:ext cx="3319670" cy="365125"/>
          </a:xfrm>
        </p:spPr>
        <p:txBody>
          <a:bodyPr/>
          <a:lstStyle/>
          <a:p>
            <a:fld id="{B1D7EAEF-EA5F-4588-AEC1-3072DDFC8655}" type="slidenum">
              <a:rPr kumimoji="1" lang="zh-CN" altLang="en-US" smtClean="0"/>
              <a:t>41</a:t>
            </a:fld>
            <a:endParaRPr kumimoji="1" lang="zh-CN" altLang="en-US" dirty="0"/>
          </a:p>
        </p:txBody>
      </p:sp>
    </p:spTree>
    <p:extLst>
      <p:ext uri="{BB962C8B-B14F-4D97-AF65-F5344CB8AC3E}">
        <p14:creationId xmlns:p14="http://schemas.microsoft.com/office/powerpoint/2010/main" val="18018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a:bodyPr>
          <a:lstStyle/>
          <a:p>
            <a:pPr eaLnBrk="1" hangingPunct="1"/>
            <a:r>
              <a:rPr lang="zh-CN" altLang="en-US" dirty="0"/>
              <a:t>位图协议的信道利用率分析</a:t>
            </a:r>
          </a:p>
        </p:txBody>
      </p:sp>
      <p:sp>
        <p:nvSpPr>
          <p:cNvPr id="65539" name="Rectangle 3"/>
          <p:cNvSpPr>
            <a:spLocks noGrp="1" noChangeArrowheads="1"/>
          </p:cNvSpPr>
          <p:nvPr>
            <p:ph type="body" idx="1"/>
          </p:nvPr>
        </p:nvSpPr>
        <p:spPr/>
        <p:txBody>
          <a:bodyPr>
            <a:normAutofit lnSpcReduction="10000"/>
          </a:bodyPr>
          <a:lstStyle/>
          <a:p>
            <a:pPr eaLnBrk="1" hangingPunct="1">
              <a:lnSpc>
                <a:spcPct val="150000"/>
              </a:lnSpc>
            </a:pPr>
            <a:r>
              <a:rPr lang="zh-CN" altLang="en-US" dirty="0"/>
              <a:t>假设</a:t>
            </a:r>
            <a:endParaRPr lang="en-US" altLang="zh-CN" dirty="0"/>
          </a:p>
          <a:p>
            <a:pPr lvl="1">
              <a:lnSpc>
                <a:spcPct val="150000"/>
              </a:lnSpc>
            </a:pPr>
            <a:r>
              <a:rPr lang="zh-CN" altLang="en-US" dirty="0"/>
              <a:t>有</a:t>
            </a:r>
            <a:r>
              <a:rPr lang="en-US" altLang="zh-CN" dirty="0"/>
              <a:t>N</a:t>
            </a:r>
            <a:r>
              <a:rPr lang="zh-CN" altLang="en-US" dirty="0"/>
              <a:t>个用户，需</a:t>
            </a:r>
            <a:r>
              <a:rPr lang="en-US" altLang="zh-CN" dirty="0"/>
              <a:t>N</a:t>
            </a:r>
            <a:r>
              <a:rPr lang="zh-CN" altLang="en-US" dirty="0"/>
              <a:t>个时隙，每帧</a:t>
            </a:r>
            <a:r>
              <a:rPr lang="en-US" altLang="zh-CN" dirty="0"/>
              <a:t>d</a:t>
            </a:r>
            <a:r>
              <a:rPr lang="zh-CN" altLang="en-US" dirty="0"/>
              <a:t>比特</a:t>
            </a:r>
          </a:p>
          <a:p>
            <a:pPr eaLnBrk="1" hangingPunct="1">
              <a:lnSpc>
                <a:spcPct val="150000"/>
              </a:lnSpc>
            </a:pPr>
            <a:r>
              <a:rPr lang="zh-CN" altLang="en-US" dirty="0"/>
              <a:t>信道利用率</a:t>
            </a:r>
            <a:endParaRPr lang="en-US" altLang="zh-CN" dirty="0"/>
          </a:p>
          <a:p>
            <a:pPr lvl="1">
              <a:lnSpc>
                <a:spcPct val="150000"/>
              </a:lnSpc>
            </a:pPr>
            <a:r>
              <a:rPr lang="zh-CN" altLang="en-US" dirty="0"/>
              <a:t>在</a:t>
            </a:r>
            <a:r>
              <a:rPr lang="zh-CN" altLang="en-US" dirty="0">
                <a:solidFill>
                  <a:srgbClr val="C00000"/>
                </a:solidFill>
              </a:rPr>
              <a:t>低负荷</a:t>
            </a:r>
            <a:r>
              <a:rPr lang="zh-CN" altLang="en-US" dirty="0"/>
              <a:t>条件下：</a:t>
            </a:r>
            <a:r>
              <a:rPr lang="en-US" altLang="zh-CN" dirty="0">
                <a:solidFill>
                  <a:srgbClr val="C00000"/>
                </a:solidFill>
              </a:rPr>
              <a:t>d/(</a:t>
            </a:r>
            <a:r>
              <a:rPr lang="en-US" altLang="zh-CN" dirty="0" err="1">
                <a:solidFill>
                  <a:srgbClr val="C00000"/>
                </a:solidFill>
              </a:rPr>
              <a:t>d+N</a:t>
            </a:r>
            <a:r>
              <a:rPr lang="en-US" altLang="zh-CN" dirty="0">
                <a:solidFill>
                  <a:srgbClr val="C00000"/>
                </a:solidFill>
              </a:rPr>
              <a:t>)     </a:t>
            </a:r>
            <a:r>
              <a:rPr lang="zh-CN" altLang="en-US" dirty="0"/>
              <a:t>（</a:t>
            </a:r>
            <a:r>
              <a:rPr lang="en-US" altLang="zh-CN" dirty="0"/>
              <a:t>N</a:t>
            </a:r>
            <a:r>
              <a:rPr lang="zh-CN" altLang="en-US" dirty="0"/>
              <a:t>越大，站点越多，利用率越低）</a:t>
            </a:r>
            <a:endParaRPr lang="en-US" altLang="zh-CN" dirty="0"/>
          </a:p>
          <a:p>
            <a:pPr lvl="1">
              <a:lnSpc>
                <a:spcPct val="150000"/>
              </a:lnSpc>
            </a:pPr>
            <a:r>
              <a:rPr lang="zh-CN" altLang="en-US" dirty="0"/>
              <a:t>在</a:t>
            </a:r>
            <a:r>
              <a:rPr lang="zh-CN" altLang="en-US" dirty="0">
                <a:solidFill>
                  <a:srgbClr val="C00000"/>
                </a:solidFill>
              </a:rPr>
              <a:t>高负荷</a:t>
            </a:r>
            <a:r>
              <a:rPr lang="zh-CN" altLang="en-US" dirty="0"/>
              <a:t>条件下：</a:t>
            </a:r>
            <a:r>
              <a:rPr lang="en-US" altLang="zh-CN" dirty="0">
                <a:solidFill>
                  <a:srgbClr val="C00000"/>
                </a:solidFill>
              </a:rPr>
              <a:t>d/(d+1)</a:t>
            </a:r>
            <a:r>
              <a:rPr lang="zh-CN" altLang="en-US" dirty="0"/>
              <a:t>，接近</a:t>
            </a:r>
            <a:r>
              <a:rPr lang="en-US" altLang="zh-CN" dirty="0"/>
              <a:t>100%</a:t>
            </a:r>
          </a:p>
          <a:p>
            <a:pPr eaLnBrk="1" hangingPunct="1">
              <a:lnSpc>
                <a:spcPct val="150000"/>
              </a:lnSpc>
            </a:pPr>
            <a:r>
              <a:rPr lang="zh-CN" altLang="en-US" dirty="0"/>
              <a:t>缺点</a:t>
            </a:r>
            <a:endParaRPr lang="en-US" altLang="zh-CN" dirty="0"/>
          </a:p>
          <a:p>
            <a:pPr lvl="1">
              <a:lnSpc>
                <a:spcPct val="150000"/>
              </a:lnSpc>
            </a:pPr>
            <a:r>
              <a:rPr lang="zh-CN" altLang="en-US" dirty="0"/>
              <a:t>位图协议无法考虑优先级</a:t>
            </a:r>
          </a:p>
        </p:txBody>
      </p:sp>
      <p:sp>
        <p:nvSpPr>
          <p:cNvPr id="7" name="日期占位符 3"/>
          <p:cNvSpPr>
            <a:spLocks noGrp="1"/>
          </p:cNvSpPr>
          <p:nvPr>
            <p:ph type="dt" sz="half" idx="10"/>
          </p:nvPr>
        </p:nvSpPr>
        <p:spPr>
          <a:xfrm>
            <a:off x="197335" y="6489303"/>
            <a:ext cx="2743200" cy="365125"/>
          </a:xfrm>
        </p:spPr>
        <p:txBody>
          <a:bodyPr/>
          <a:lstStyle/>
          <a:p>
            <a:r>
              <a:rPr kumimoji="1" lang="en-US" altLang="zh-CN" dirty="0"/>
              <a:t>4.2.2 </a:t>
            </a:r>
            <a:r>
              <a:rPr kumimoji="1" lang="zh-CN" altLang="en-US" dirty="0"/>
              <a:t>受控访问</a:t>
            </a:r>
          </a:p>
        </p:txBody>
      </p:sp>
      <p:sp>
        <p:nvSpPr>
          <p:cNvPr id="5" name="灯片编号占位符 3"/>
          <p:cNvSpPr>
            <a:spLocks noGrp="1"/>
          </p:cNvSpPr>
          <p:nvPr>
            <p:ph type="sldNum" sz="quarter" idx="12"/>
          </p:nvPr>
        </p:nvSpPr>
        <p:spPr>
          <a:xfrm>
            <a:off x="8686810" y="6489303"/>
            <a:ext cx="3319670" cy="365125"/>
          </a:xfrm>
        </p:spPr>
        <p:txBody>
          <a:bodyPr/>
          <a:lstStyle/>
          <a:p>
            <a:fld id="{0708B1AA-B7D7-4788-A85E-F4BDA65C4E00}" type="slidenum">
              <a:rPr kumimoji="1" lang="zh-CN" altLang="en-US" smtClean="0"/>
              <a:t>42</a:t>
            </a:fld>
            <a:endParaRPr kumimoji="1" lang="zh-CN" altLang="en-US" dirty="0"/>
          </a:p>
        </p:txBody>
      </p:sp>
    </p:spTree>
    <p:extLst>
      <p:ext uri="{BB962C8B-B14F-4D97-AF65-F5344CB8AC3E}">
        <p14:creationId xmlns:p14="http://schemas.microsoft.com/office/powerpoint/2010/main" val="893850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dirty="0"/>
              <a:t>令牌传递</a:t>
            </a:r>
          </a:p>
        </p:txBody>
      </p:sp>
      <p:sp>
        <p:nvSpPr>
          <p:cNvPr id="66563" name="内容占位符 2"/>
          <p:cNvSpPr>
            <a:spLocks noGrp="1"/>
          </p:cNvSpPr>
          <p:nvPr>
            <p:ph idx="1"/>
          </p:nvPr>
        </p:nvSpPr>
        <p:spPr>
          <a:xfrm>
            <a:off x="838201" y="1510758"/>
            <a:ext cx="5171901" cy="4586694"/>
          </a:xfrm>
        </p:spPr>
        <p:txBody>
          <a:bodyPr>
            <a:normAutofit fontScale="85000" lnSpcReduction="10000"/>
          </a:bodyPr>
          <a:lstStyle/>
          <a:p>
            <a:pPr>
              <a:lnSpc>
                <a:spcPct val="150000"/>
              </a:lnSpc>
            </a:pPr>
            <a:r>
              <a:rPr lang="zh-CN" altLang="en-US" dirty="0">
                <a:solidFill>
                  <a:srgbClr val="C00000"/>
                </a:solidFill>
              </a:rPr>
              <a:t>令牌</a:t>
            </a:r>
            <a:r>
              <a:rPr lang="zh-CN" altLang="en-US" dirty="0"/>
              <a:t>：发送权限</a:t>
            </a:r>
            <a:endParaRPr lang="en-US" altLang="zh-CN" dirty="0"/>
          </a:p>
          <a:p>
            <a:pPr>
              <a:lnSpc>
                <a:spcPct val="150000"/>
              </a:lnSpc>
            </a:pPr>
            <a:r>
              <a:rPr lang="zh-CN" altLang="en-US" dirty="0"/>
              <a:t>令牌的</a:t>
            </a:r>
            <a:r>
              <a:rPr lang="zh-CN" altLang="en-US" dirty="0">
                <a:solidFill>
                  <a:srgbClr val="C00000"/>
                </a:solidFill>
              </a:rPr>
              <a:t>运行</a:t>
            </a:r>
            <a:r>
              <a:rPr lang="zh-CN" altLang="en-US" dirty="0"/>
              <a:t>：发送工作站去抓取，获得发送权</a:t>
            </a:r>
            <a:endParaRPr lang="en-US" altLang="zh-CN" dirty="0"/>
          </a:p>
          <a:p>
            <a:pPr lvl="1">
              <a:lnSpc>
                <a:spcPct val="150000"/>
              </a:lnSpc>
            </a:pPr>
            <a:r>
              <a:rPr lang="zh-CN" altLang="en-US" dirty="0"/>
              <a:t>除了环，令牌也可以运行在其它拓扑上，如</a:t>
            </a:r>
            <a:r>
              <a:rPr lang="zh-CN" altLang="en-US" dirty="0">
                <a:solidFill>
                  <a:srgbClr val="C00000"/>
                </a:solidFill>
              </a:rPr>
              <a:t>令牌总线</a:t>
            </a:r>
            <a:endParaRPr lang="en-US" altLang="zh-CN" dirty="0"/>
          </a:p>
          <a:p>
            <a:pPr>
              <a:lnSpc>
                <a:spcPct val="150000"/>
              </a:lnSpc>
            </a:pPr>
            <a:r>
              <a:rPr lang="zh-CN" altLang="en-US" dirty="0"/>
              <a:t>发送的帧需要</a:t>
            </a:r>
            <a:r>
              <a:rPr lang="zh-CN" altLang="en-US" dirty="0">
                <a:solidFill>
                  <a:srgbClr val="C00000"/>
                </a:solidFill>
              </a:rPr>
              <a:t>目的站</a:t>
            </a:r>
            <a:r>
              <a:rPr lang="zh-CN" altLang="en-US" dirty="0"/>
              <a:t>或</a:t>
            </a:r>
            <a:r>
              <a:rPr lang="zh-CN" altLang="en-US" dirty="0">
                <a:solidFill>
                  <a:srgbClr val="C00000"/>
                </a:solidFill>
              </a:rPr>
              <a:t>发送站</a:t>
            </a:r>
            <a:r>
              <a:rPr lang="zh-CN" altLang="en-US" dirty="0"/>
              <a:t>将其从共享信道上去除；防止无限循环</a:t>
            </a:r>
            <a:endParaRPr lang="en-US" altLang="zh-CN" dirty="0"/>
          </a:p>
          <a:p>
            <a:pPr>
              <a:lnSpc>
                <a:spcPct val="150000"/>
              </a:lnSpc>
            </a:pPr>
            <a:r>
              <a:rPr lang="zh-CN" altLang="en-US" dirty="0">
                <a:solidFill>
                  <a:srgbClr val="C00000"/>
                </a:solidFill>
              </a:rPr>
              <a:t>缺点</a:t>
            </a:r>
            <a:r>
              <a:rPr lang="zh-CN" altLang="en-US" dirty="0"/>
              <a:t>：令牌的维护代价</a:t>
            </a:r>
          </a:p>
        </p:txBody>
      </p:sp>
      <p:pic>
        <p:nvPicPr>
          <p:cNvPr id="2" name="图片 1"/>
          <p:cNvPicPr>
            <a:picLocks noChangeAspect="1"/>
          </p:cNvPicPr>
          <p:nvPr/>
        </p:nvPicPr>
        <p:blipFill>
          <a:blip r:embed="rId3"/>
          <a:stretch>
            <a:fillRect/>
          </a:stretch>
        </p:blipFill>
        <p:spPr>
          <a:xfrm>
            <a:off x="6010102" y="1981836"/>
            <a:ext cx="5612803" cy="3644537"/>
          </a:xfrm>
          <a:prstGeom prst="rect">
            <a:avLst/>
          </a:prstGeom>
        </p:spPr>
      </p:pic>
      <p:sp>
        <p:nvSpPr>
          <p:cNvPr id="3" name="剪去对角的矩形 2"/>
          <p:cNvSpPr/>
          <p:nvPr/>
        </p:nvSpPr>
        <p:spPr>
          <a:xfrm>
            <a:off x="10249593" y="2718262"/>
            <a:ext cx="216131" cy="166254"/>
          </a:xfrm>
          <a:prstGeom prst="snip2Diag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3"/>
          <p:cNvSpPr>
            <a:spLocks noGrp="1"/>
          </p:cNvSpPr>
          <p:nvPr>
            <p:ph type="dt" sz="half" idx="10"/>
          </p:nvPr>
        </p:nvSpPr>
        <p:spPr>
          <a:xfrm>
            <a:off x="197335" y="6489303"/>
            <a:ext cx="2743200" cy="365125"/>
          </a:xfrm>
        </p:spPr>
        <p:txBody>
          <a:bodyPr/>
          <a:lstStyle/>
          <a:p>
            <a:r>
              <a:rPr kumimoji="1" lang="en-US" altLang="zh-CN" dirty="0"/>
              <a:t>4.2.2 </a:t>
            </a:r>
            <a:r>
              <a:rPr kumimoji="1" lang="zh-CN" altLang="en-US" dirty="0"/>
              <a:t>受控访问</a:t>
            </a:r>
          </a:p>
        </p:txBody>
      </p:sp>
      <p:sp>
        <p:nvSpPr>
          <p:cNvPr id="7" name="灯片编号占位符 3"/>
          <p:cNvSpPr>
            <a:spLocks noGrp="1"/>
          </p:cNvSpPr>
          <p:nvPr>
            <p:ph type="sldNum" sz="quarter" idx="12"/>
          </p:nvPr>
        </p:nvSpPr>
        <p:spPr>
          <a:xfrm>
            <a:off x="8686810" y="6489303"/>
            <a:ext cx="3319670" cy="365125"/>
          </a:xfrm>
        </p:spPr>
        <p:txBody>
          <a:bodyPr/>
          <a:lstStyle/>
          <a:p>
            <a:fld id="{401FDAFF-973E-42EA-A377-F512E9E535FE}" type="slidenum">
              <a:rPr kumimoji="1" lang="zh-CN" altLang="en-US" smtClean="0"/>
              <a:t>43</a:t>
            </a:fld>
            <a:endParaRPr kumimoji="1" lang="zh-CN" altLang="en-US" dirty="0"/>
          </a:p>
        </p:txBody>
      </p:sp>
    </p:spTree>
    <p:extLst>
      <p:ext uri="{BB962C8B-B14F-4D97-AF65-F5344CB8AC3E}">
        <p14:creationId xmlns:p14="http://schemas.microsoft.com/office/powerpoint/2010/main" val="616945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216246" y="1417513"/>
            <a:ext cx="3545438" cy="3701472"/>
          </a:xfrm>
          <a:prstGeom prst="rect">
            <a:avLst/>
          </a:prstGeom>
        </p:spPr>
      </p:pic>
      <p:sp>
        <p:nvSpPr>
          <p:cNvPr id="67586" name="Rectangle 2"/>
          <p:cNvSpPr>
            <a:spLocks noGrp="1" noChangeArrowheads="1"/>
          </p:cNvSpPr>
          <p:nvPr>
            <p:ph type="title"/>
          </p:nvPr>
        </p:nvSpPr>
        <p:spPr/>
        <p:txBody>
          <a:bodyPr/>
          <a:lstStyle/>
          <a:p>
            <a:pPr eaLnBrk="1" hangingPunct="1"/>
            <a:r>
              <a:rPr lang="zh-CN" altLang="en-US" dirty="0"/>
              <a:t>二进制倒计数协议</a:t>
            </a:r>
            <a:endParaRPr lang="en-US" altLang="zh-CN" sz="2600" dirty="0"/>
          </a:p>
        </p:txBody>
      </p:sp>
      <p:sp>
        <p:nvSpPr>
          <p:cNvPr id="67587" name="Rectangle 3"/>
          <p:cNvSpPr>
            <a:spLocks noGrp="1" noChangeArrowheads="1"/>
          </p:cNvSpPr>
          <p:nvPr>
            <p:ph type="body" idx="1"/>
          </p:nvPr>
        </p:nvSpPr>
        <p:spPr>
          <a:xfrm>
            <a:off x="838200" y="1510758"/>
            <a:ext cx="5471160" cy="4586694"/>
          </a:xfrm>
        </p:spPr>
        <p:txBody>
          <a:bodyPr>
            <a:normAutofit/>
          </a:bodyPr>
          <a:lstStyle/>
          <a:p>
            <a:pPr>
              <a:lnSpc>
                <a:spcPct val="150000"/>
              </a:lnSpc>
            </a:pPr>
            <a:r>
              <a:rPr lang="zh-CN" altLang="en-US" dirty="0"/>
              <a:t>站点：</a:t>
            </a:r>
            <a:r>
              <a:rPr lang="zh-CN" altLang="en-US" dirty="0">
                <a:solidFill>
                  <a:srgbClr val="C00000"/>
                </a:solidFill>
              </a:rPr>
              <a:t>编序号</a:t>
            </a:r>
            <a:r>
              <a:rPr lang="zh-CN" altLang="en-US" dirty="0"/>
              <a:t>，序号长度相同</a:t>
            </a:r>
            <a:endParaRPr lang="en-US" altLang="zh-CN" dirty="0"/>
          </a:p>
          <a:p>
            <a:pPr>
              <a:lnSpc>
                <a:spcPct val="150000"/>
              </a:lnSpc>
            </a:pPr>
            <a:r>
              <a:rPr lang="zh-CN" altLang="en-US" dirty="0"/>
              <a:t>竞争期：有数据发送的站点从高序号到低序号排队，高者得到发送权</a:t>
            </a:r>
            <a:endParaRPr lang="en-US" altLang="zh-CN" dirty="0"/>
          </a:p>
          <a:p>
            <a:pPr>
              <a:lnSpc>
                <a:spcPct val="150000"/>
              </a:lnSpc>
            </a:pPr>
            <a:r>
              <a:rPr lang="zh-CN" altLang="en-US" dirty="0"/>
              <a:t>特点：</a:t>
            </a:r>
            <a:r>
              <a:rPr lang="zh-CN" altLang="en-US" dirty="0">
                <a:solidFill>
                  <a:srgbClr val="FF0000"/>
                </a:solidFill>
              </a:rPr>
              <a:t>高序号站点优先</a:t>
            </a:r>
            <a:endParaRPr lang="en-US" altLang="zh-CN" dirty="0">
              <a:solidFill>
                <a:srgbClr val="FF0000"/>
              </a:solidFill>
            </a:endParaRPr>
          </a:p>
          <a:p>
            <a:pPr lvl="1">
              <a:lnSpc>
                <a:spcPct val="150000"/>
              </a:lnSpc>
            </a:pPr>
            <a:r>
              <a:rPr lang="zh-CN" altLang="en-US" dirty="0">
                <a:solidFill>
                  <a:srgbClr val="C00000"/>
                </a:solidFill>
              </a:rPr>
              <a:t>好事</a:t>
            </a:r>
            <a:r>
              <a:rPr lang="zh-CN" altLang="en-US" dirty="0"/>
              <a:t>还是</a:t>
            </a:r>
            <a:r>
              <a:rPr lang="zh-CN" altLang="en-US" dirty="0">
                <a:solidFill>
                  <a:srgbClr val="C00000"/>
                </a:solidFill>
              </a:rPr>
              <a:t>坏事</a:t>
            </a:r>
            <a:r>
              <a:rPr lang="zh-CN" altLang="en-US" dirty="0"/>
              <a:t>？</a:t>
            </a:r>
          </a:p>
        </p:txBody>
      </p:sp>
      <p:sp>
        <p:nvSpPr>
          <p:cNvPr id="5" name="Line 9"/>
          <p:cNvSpPr>
            <a:spLocks noChangeShapeType="1"/>
          </p:cNvSpPr>
          <p:nvPr/>
        </p:nvSpPr>
        <p:spPr bwMode="auto">
          <a:xfrm>
            <a:off x="7216246" y="3610176"/>
            <a:ext cx="3673475" cy="0"/>
          </a:xfrm>
          <a:prstGeom prst="line">
            <a:avLst/>
          </a:prstGeom>
          <a:noFill/>
          <a:ln w="38100">
            <a:solidFill>
              <a:srgbClr val="C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波形 6"/>
          <p:cNvSpPr/>
          <p:nvPr/>
        </p:nvSpPr>
        <p:spPr>
          <a:xfrm>
            <a:off x="3813722" y="5218689"/>
            <a:ext cx="7925995" cy="1145309"/>
          </a:xfrm>
          <a:prstGeom prst="wav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zh-CN" altLang="en-US" sz="2800" b="1" dirty="0">
                <a:solidFill>
                  <a:srgbClr val="C00000"/>
                </a:solidFill>
              </a:rPr>
              <a:t>防止低序号站点一直抢不到发送权，可以怎样办？</a:t>
            </a:r>
          </a:p>
        </p:txBody>
      </p:sp>
      <p:sp>
        <p:nvSpPr>
          <p:cNvPr id="9" name="日期占位符 3"/>
          <p:cNvSpPr>
            <a:spLocks noGrp="1"/>
          </p:cNvSpPr>
          <p:nvPr>
            <p:ph type="dt" sz="half" idx="10"/>
          </p:nvPr>
        </p:nvSpPr>
        <p:spPr>
          <a:xfrm>
            <a:off x="197335" y="6489303"/>
            <a:ext cx="2743200" cy="365125"/>
          </a:xfrm>
        </p:spPr>
        <p:txBody>
          <a:bodyPr/>
          <a:lstStyle/>
          <a:p>
            <a:r>
              <a:rPr kumimoji="1" lang="en-US" altLang="zh-CN" dirty="0"/>
              <a:t>4.2.2 </a:t>
            </a:r>
            <a:r>
              <a:rPr kumimoji="1" lang="zh-CN" altLang="en-US" dirty="0"/>
              <a:t>受控访问</a:t>
            </a:r>
          </a:p>
        </p:txBody>
      </p:sp>
      <p:sp>
        <p:nvSpPr>
          <p:cNvPr id="8" name="灯片编号占位符 3"/>
          <p:cNvSpPr>
            <a:spLocks noGrp="1"/>
          </p:cNvSpPr>
          <p:nvPr>
            <p:ph type="sldNum" sz="quarter" idx="12"/>
          </p:nvPr>
        </p:nvSpPr>
        <p:spPr>
          <a:xfrm>
            <a:off x="8686810" y="6489303"/>
            <a:ext cx="3319670" cy="365125"/>
          </a:xfrm>
        </p:spPr>
        <p:txBody>
          <a:bodyPr/>
          <a:lstStyle/>
          <a:p>
            <a:fld id="{63DC0B33-6E90-4FB5-A6EB-C86B96DD0DDC}" type="slidenum">
              <a:rPr kumimoji="1" lang="zh-CN" altLang="en-US" smtClean="0"/>
              <a:t>44</a:t>
            </a:fld>
            <a:endParaRPr kumimoji="1" lang="zh-CN" altLang="en-US" dirty="0"/>
          </a:p>
        </p:txBody>
      </p:sp>
    </p:spTree>
    <p:extLst>
      <p:ext uri="{BB962C8B-B14F-4D97-AF65-F5344CB8AC3E}">
        <p14:creationId xmlns:p14="http://schemas.microsoft.com/office/powerpoint/2010/main" val="3401299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pPr eaLnBrk="1" hangingPunct="1"/>
            <a:r>
              <a:rPr lang="zh-CN" altLang="en-US" dirty="0"/>
              <a:t>二进制倒计数协议的信道效率分析</a:t>
            </a:r>
            <a:endParaRPr lang="en-US" altLang="zh-CN" sz="2200" dirty="0"/>
          </a:p>
        </p:txBody>
      </p:sp>
      <p:sp>
        <p:nvSpPr>
          <p:cNvPr id="69635" name="Rectangle 3"/>
          <p:cNvSpPr>
            <a:spLocks noGrp="1" noChangeArrowheads="1"/>
          </p:cNvSpPr>
          <p:nvPr>
            <p:ph type="body" idx="1"/>
          </p:nvPr>
        </p:nvSpPr>
        <p:spPr/>
        <p:txBody>
          <a:bodyPr/>
          <a:lstStyle/>
          <a:p>
            <a:pPr eaLnBrk="1" hangingPunct="1">
              <a:lnSpc>
                <a:spcPct val="150000"/>
              </a:lnSpc>
            </a:pPr>
            <a:r>
              <a:rPr lang="en-US" altLang="zh-CN" dirty="0"/>
              <a:t>N</a:t>
            </a:r>
            <a:r>
              <a:rPr lang="zh-CN" altLang="en-US" dirty="0"/>
              <a:t>个站的二进制编码所需位数是</a:t>
            </a:r>
            <a:r>
              <a:rPr lang="en-US" altLang="zh-CN" dirty="0"/>
              <a:t>log</a:t>
            </a:r>
            <a:r>
              <a:rPr lang="en-US" altLang="zh-CN" baseline="-25000" dirty="0"/>
              <a:t>2</a:t>
            </a:r>
            <a:r>
              <a:rPr lang="en-US" altLang="zh-CN" dirty="0"/>
              <a:t>N</a:t>
            </a:r>
            <a:r>
              <a:rPr lang="zh-CN" altLang="en-US" dirty="0"/>
              <a:t>位</a:t>
            </a:r>
          </a:p>
          <a:p>
            <a:pPr eaLnBrk="1" hangingPunct="1">
              <a:lnSpc>
                <a:spcPct val="150000"/>
              </a:lnSpc>
            </a:pPr>
            <a:r>
              <a:rPr lang="zh-CN" altLang="en-US" dirty="0">
                <a:solidFill>
                  <a:srgbClr val="C00000"/>
                </a:solidFill>
              </a:rPr>
              <a:t>信道的利用率</a:t>
            </a:r>
            <a:r>
              <a:rPr lang="zh-CN" altLang="en-US" dirty="0"/>
              <a:t>为：</a:t>
            </a:r>
            <a:r>
              <a:rPr lang="en-US" altLang="zh-CN" dirty="0"/>
              <a:t>d/(d+log</a:t>
            </a:r>
            <a:r>
              <a:rPr lang="en-US" altLang="zh-CN" baseline="-25000" dirty="0"/>
              <a:t>2</a:t>
            </a:r>
            <a:r>
              <a:rPr lang="en-US" altLang="zh-CN" dirty="0"/>
              <a:t>N)</a:t>
            </a:r>
          </a:p>
          <a:p>
            <a:pPr eaLnBrk="1" hangingPunct="1">
              <a:lnSpc>
                <a:spcPct val="150000"/>
              </a:lnSpc>
            </a:pPr>
            <a:r>
              <a:rPr lang="zh-CN" altLang="en-US" dirty="0"/>
              <a:t>如果规定每个帧的帧头为发送地址，即竞争的同时也在发送。则效率为</a:t>
            </a:r>
            <a:r>
              <a:rPr lang="en-US" altLang="zh-CN" dirty="0"/>
              <a:t>100%</a:t>
            </a:r>
          </a:p>
        </p:txBody>
      </p:sp>
      <p:sp>
        <p:nvSpPr>
          <p:cNvPr id="6" name="日期占位符 3"/>
          <p:cNvSpPr>
            <a:spLocks noGrp="1"/>
          </p:cNvSpPr>
          <p:nvPr>
            <p:ph type="dt" sz="half" idx="10"/>
          </p:nvPr>
        </p:nvSpPr>
        <p:spPr>
          <a:xfrm>
            <a:off x="197335" y="6489303"/>
            <a:ext cx="2743200" cy="365125"/>
          </a:xfrm>
        </p:spPr>
        <p:txBody>
          <a:bodyPr/>
          <a:lstStyle/>
          <a:p>
            <a:r>
              <a:rPr kumimoji="1" lang="en-US" altLang="zh-CN" dirty="0"/>
              <a:t>4.2.2 </a:t>
            </a:r>
            <a:r>
              <a:rPr kumimoji="1" lang="zh-CN" altLang="en-US" dirty="0"/>
              <a:t>受控访问</a:t>
            </a:r>
          </a:p>
        </p:txBody>
      </p:sp>
      <p:sp>
        <p:nvSpPr>
          <p:cNvPr id="5" name="灯片编号占位符 3"/>
          <p:cNvSpPr>
            <a:spLocks noGrp="1"/>
          </p:cNvSpPr>
          <p:nvPr>
            <p:ph type="sldNum" sz="quarter" idx="12"/>
          </p:nvPr>
        </p:nvSpPr>
        <p:spPr>
          <a:xfrm>
            <a:off x="8686810" y="6489303"/>
            <a:ext cx="3319670" cy="365125"/>
          </a:xfrm>
        </p:spPr>
        <p:txBody>
          <a:bodyPr/>
          <a:lstStyle/>
          <a:p>
            <a:fld id="{7889C359-A64E-4D1C-A77C-7DBB20CD6AA8}" type="slidenum">
              <a:rPr kumimoji="1" lang="zh-CN" altLang="en-US" smtClean="0"/>
              <a:t>45</a:t>
            </a:fld>
            <a:endParaRPr kumimoji="1" lang="zh-CN" altLang="en-US" dirty="0"/>
          </a:p>
        </p:txBody>
      </p:sp>
    </p:spTree>
    <p:extLst>
      <p:ext uri="{BB962C8B-B14F-4D97-AF65-F5344CB8AC3E}">
        <p14:creationId xmlns:p14="http://schemas.microsoft.com/office/powerpoint/2010/main" val="1374638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53476" y="1678398"/>
            <a:ext cx="10687896" cy="4883464"/>
          </a:xfrm>
          <a:prstGeom prst="rect">
            <a:avLst/>
          </a:prstGeom>
        </p:spPr>
      </p:pic>
      <p:sp>
        <p:nvSpPr>
          <p:cNvPr id="2" name="标题 1"/>
          <p:cNvSpPr>
            <a:spLocks noGrp="1"/>
          </p:cNvSpPr>
          <p:nvPr>
            <p:ph type="title"/>
          </p:nvPr>
        </p:nvSpPr>
        <p:spPr/>
        <p:txBody>
          <a:bodyPr/>
          <a:lstStyle/>
          <a:p>
            <a:r>
              <a:rPr lang="zh-CN" altLang="en-US" dirty="0"/>
              <a:t>有限竞争协议 </a:t>
            </a:r>
          </a:p>
        </p:txBody>
      </p:sp>
      <p:sp>
        <p:nvSpPr>
          <p:cNvPr id="3" name="内容占位符 2"/>
          <p:cNvSpPr>
            <a:spLocks noGrp="1"/>
          </p:cNvSpPr>
          <p:nvPr>
            <p:ph idx="1"/>
          </p:nvPr>
        </p:nvSpPr>
        <p:spPr/>
        <p:txBody>
          <a:bodyPr>
            <a:normAutofit/>
          </a:bodyPr>
          <a:lstStyle/>
          <a:p>
            <a:pPr>
              <a:lnSpc>
                <a:spcPct val="120000"/>
              </a:lnSpc>
            </a:pPr>
            <a:r>
              <a:rPr lang="zh-CN" altLang="en-US" sz="2400" dirty="0"/>
              <a:t>自适应树搜索协议</a:t>
            </a:r>
            <a:endParaRPr lang="en-US" altLang="zh-CN" sz="2400" dirty="0"/>
          </a:p>
          <a:p>
            <a:pPr>
              <a:lnSpc>
                <a:spcPct val="120000"/>
              </a:lnSpc>
            </a:pPr>
            <a:r>
              <a:rPr lang="zh-CN" altLang="en-US" sz="2400" dirty="0"/>
              <a:t>比喻：二战时美军士兵的病毒检测</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46</a:t>
            </a:fld>
            <a:endParaRPr kumimoji="1" lang="zh-CN" altLang="en-US" dirty="0"/>
          </a:p>
        </p:txBody>
      </p:sp>
      <p:sp>
        <p:nvSpPr>
          <p:cNvPr id="8" name="日期占位符 3"/>
          <p:cNvSpPr>
            <a:spLocks noGrp="1"/>
          </p:cNvSpPr>
          <p:nvPr>
            <p:ph type="dt" sz="half" idx="10"/>
          </p:nvPr>
        </p:nvSpPr>
        <p:spPr>
          <a:xfrm>
            <a:off x="197335" y="6489303"/>
            <a:ext cx="2743200" cy="365125"/>
          </a:xfrm>
        </p:spPr>
        <p:txBody>
          <a:bodyPr/>
          <a:lstStyle/>
          <a:p>
            <a:r>
              <a:rPr kumimoji="1" lang="en-US" altLang="zh-CN" dirty="0"/>
              <a:t>4.2.3 </a:t>
            </a:r>
            <a:r>
              <a:rPr kumimoji="1" lang="zh-CN" altLang="en-US" dirty="0"/>
              <a:t>有限竞争协议</a:t>
            </a:r>
          </a:p>
        </p:txBody>
      </p:sp>
    </p:spTree>
    <p:extLst>
      <p:ext uri="{BB962C8B-B14F-4D97-AF65-F5344CB8AC3E}">
        <p14:creationId xmlns:p14="http://schemas.microsoft.com/office/powerpoint/2010/main" val="284070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sz="3400" dirty="0"/>
              <a:t>自适应树搜索协议（</a:t>
            </a:r>
            <a:r>
              <a:rPr lang="en-US" altLang="zh-CN" sz="1700" dirty="0"/>
              <a:t>Adaptive Tree Walk Protocol</a:t>
            </a:r>
            <a:r>
              <a:rPr lang="zh-CN" altLang="en-US" sz="3400" dirty="0"/>
              <a:t>）</a:t>
            </a:r>
          </a:p>
        </p:txBody>
      </p:sp>
      <p:sp>
        <p:nvSpPr>
          <p:cNvPr id="71683" name="Rectangle 3"/>
          <p:cNvSpPr>
            <a:spLocks noGrp="1" noChangeArrowheads="1"/>
          </p:cNvSpPr>
          <p:nvPr>
            <p:ph type="body" idx="1"/>
          </p:nvPr>
        </p:nvSpPr>
        <p:spPr>
          <a:xfrm>
            <a:off x="838200" y="1510758"/>
            <a:ext cx="4581698" cy="4586694"/>
          </a:xfrm>
        </p:spPr>
        <p:txBody>
          <a:bodyPr>
            <a:normAutofit fontScale="92500" lnSpcReduction="20000"/>
          </a:bodyPr>
          <a:lstStyle/>
          <a:p>
            <a:pPr eaLnBrk="1" hangingPunct="1">
              <a:lnSpc>
                <a:spcPct val="150000"/>
              </a:lnSpc>
            </a:pPr>
            <a:r>
              <a:rPr lang="zh-CN" altLang="en-US" sz="2600" dirty="0"/>
              <a:t>在一次成功传输后的第一个竞争时隙，</a:t>
            </a:r>
            <a:r>
              <a:rPr lang="zh-CN" altLang="en-US" sz="2600" dirty="0">
                <a:solidFill>
                  <a:srgbClr val="C00000"/>
                </a:solidFill>
              </a:rPr>
              <a:t>所有站点</a:t>
            </a:r>
            <a:r>
              <a:rPr lang="zh-CN" altLang="en-US" sz="2600" dirty="0"/>
              <a:t>同时竞争。</a:t>
            </a:r>
            <a:endParaRPr lang="en-US" altLang="zh-CN" sz="2600" dirty="0"/>
          </a:p>
          <a:p>
            <a:pPr eaLnBrk="1" hangingPunct="1">
              <a:lnSpc>
                <a:spcPct val="150000"/>
              </a:lnSpc>
            </a:pPr>
            <a:r>
              <a:rPr lang="zh-CN" altLang="en-US" sz="2600" dirty="0"/>
              <a:t>如果</a:t>
            </a:r>
            <a:r>
              <a:rPr lang="zh-CN" altLang="en-US" sz="2600" dirty="0">
                <a:solidFill>
                  <a:srgbClr val="C00000"/>
                </a:solidFill>
              </a:rPr>
              <a:t>只有一个站点</a:t>
            </a:r>
            <a:r>
              <a:rPr lang="zh-CN" altLang="en-US" sz="2600" dirty="0"/>
              <a:t>申请，则获得信道。</a:t>
            </a:r>
            <a:endParaRPr lang="en-US" altLang="zh-CN" sz="2600" dirty="0"/>
          </a:p>
          <a:p>
            <a:pPr eaLnBrk="1" hangingPunct="1">
              <a:lnSpc>
                <a:spcPct val="150000"/>
              </a:lnSpc>
            </a:pPr>
            <a:r>
              <a:rPr lang="zh-CN" altLang="en-US" sz="2600" dirty="0">
                <a:solidFill>
                  <a:srgbClr val="C00000"/>
                </a:solidFill>
              </a:rPr>
              <a:t>否则</a:t>
            </a:r>
            <a:r>
              <a:rPr lang="zh-CN" altLang="en-US" sz="2600" dirty="0"/>
              <a:t>在下一竞争时隙，有一半站点参与竞争（递归），下一时隙由另一半站点参与竞争</a:t>
            </a:r>
          </a:p>
          <a:p>
            <a:pPr eaLnBrk="1" hangingPunct="1">
              <a:lnSpc>
                <a:spcPct val="150000"/>
              </a:lnSpc>
            </a:pPr>
            <a:r>
              <a:rPr lang="zh-CN" altLang="en-US" sz="2600" dirty="0"/>
              <a:t> 即所有站点构成一棵</a:t>
            </a:r>
            <a:r>
              <a:rPr lang="zh-CN" altLang="en-US" sz="2600" dirty="0">
                <a:solidFill>
                  <a:srgbClr val="C00000"/>
                </a:solidFill>
              </a:rPr>
              <a:t>完全二叉树</a:t>
            </a:r>
            <a:r>
              <a:rPr lang="zh-CN" altLang="en-US" sz="2600" dirty="0"/>
              <a: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93563" y="1916113"/>
            <a:ext cx="5975350" cy="3683000"/>
          </a:xfrm>
          <a:prstGeom prst="rect">
            <a:avLst/>
          </a:prstGeom>
          <a:noFill/>
        </p:spPr>
      </p:pic>
      <p:sp>
        <p:nvSpPr>
          <p:cNvPr id="5" name="Freeform 9"/>
          <p:cNvSpPr>
            <a:spLocks/>
          </p:cNvSpPr>
          <p:nvPr/>
        </p:nvSpPr>
        <p:spPr bwMode="auto">
          <a:xfrm>
            <a:off x="6554039" y="2565401"/>
            <a:ext cx="2700337" cy="2447925"/>
          </a:xfrm>
          <a:custGeom>
            <a:avLst/>
            <a:gdLst>
              <a:gd name="T0" fmla="*/ 2147483646 w 1701"/>
              <a:gd name="T1" fmla="*/ 0 h 1542"/>
              <a:gd name="T2" fmla="*/ 2147483646 w 1701"/>
              <a:gd name="T3" fmla="*/ 2147483646 h 1542"/>
              <a:gd name="T4" fmla="*/ 2147483646 w 1701"/>
              <a:gd name="T5" fmla="*/ 2147483646 h 1542"/>
              <a:gd name="T6" fmla="*/ 2147483646 w 1701"/>
              <a:gd name="T7" fmla="*/ 2147483646 h 1542"/>
              <a:gd name="T8" fmla="*/ 0 60000 65536"/>
              <a:gd name="T9" fmla="*/ 0 60000 65536"/>
              <a:gd name="T10" fmla="*/ 0 60000 65536"/>
              <a:gd name="T11" fmla="*/ 0 60000 65536"/>
              <a:gd name="T12" fmla="*/ 0 w 1701"/>
              <a:gd name="T13" fmla="*/ 0 h 1542"/>
              <a:gd name="T14" fmla="*/ 1701 w 1701"/>
              <a:gd name="T15" fmla="*/ 1542 h 1542"/>
            </a:gdLst>
            <a:ahLst/>
            <a:cxnLst>
              <a:cxn ang="T8">
                <a:pos x="T0" y="T1"/>
              </a:cxn>
              <a:cxn ang="T9">
                <a:pos x="T2" y="T3"/>
              </a:cxn>
              <a:cxn ang="T10">
                <a:pos x="T4" y="T5"/>
              </a:cxn>
              <a:cxn ang="T11">
                <a:pos x="T6" y="T7"/>
              </a:cxn>
            </a:cxnLst>
            <a:rect l="T12" t="T13" r="T14" b="T15"/>
            <a:pathLst>
              <a:path w="1701" h="1542">
                <a:moveTo>
                  <a:pt x="749" y="0"/>
                </a:moveTo>
                <a:cubicBezTo>
                  <a:pt x="374" y="181"/>
                  <a:pt x="0" y="363"/>
                  <a:pt x="68" y="544"/>
                </a:cubicBezTo>
                <a:cubicBezTo>
                  <a:pt x="136" y="725"/>
                  <a:pt x="885" y="922"/>
                  <a:pt x="1157" y="1088"/>
                </a:cubicBezTo>
                <a:cubicBezTo>
                  <a:pt x="1429" y="1254"/>
                  <a:pt x="1610" y="1466"/>
                  <a:pt x="1701" y="1542"/>
                </a:cubicBezTo>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 name="AutoShape 10"/>
          <p:cNvSpPr>
            <a:spLocks noChangeArrowheads="1"/>
          </p:cNvSpPr>
          <p:nvPr/>
        </p:nvSpPr>
        <p:spPr bwMode="auto">
          <a:xfrm>
            <a:off x="9667299" y="1983972"/>
            <a:ext cx="2232025" cy="1008063"/>
          </a:xfrm>
          <a:prstGeom prst="wedgeRoundRectCallout">
            <a:avLst>
              <a:gd name="adj1" fmla="val -66218"/>
              <a:gd name="adj2" fmla="val 83699"/>
              <a:gd name="adj3" fmla="val 16667"/>
            </a:avLst>
          </a:prstGeom>
          <a:solidFill>
            <a:srgbClr val="FFFF00"/>
          </a:solidFill>
          <a:ln w="9525" algn="ctr">
            <a:solidFill>
              <a:schemeClr val="tx1"/>
            </a:solidFill>
            <a:miter lim="800000"/>
            <a:headEnd/>
            <a:tailEnd/>
          </a:ln>
        </p:spPr>
        <p:txBody>
          <a:bodyPr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2400" b="1" dirty="0">
                <a:solidFill>
                  <a:srgbClr val="C00000"/>
                </a:solidFill>
              </a:rPr>
              <a:t>时隙和某一特定节点关联</a:t>
            </a:r>
          </a:p>
        </p:txBody>
      </p:sp>
      <p:sp>
        <p:nvSpPr>
          <p:cNvPr id="7" name="Oval 7"/>
          <p:cNvSpPr>
            <a:spLocks noChangeArrowheads="1"/>
          </p:cNvSpPr>
          <p:nvPr/>
        </p:nvSpPr>
        <p:spPr bwMode="auto">
          <a:xfrm>
            <a:off x="9126539" y="5212599"/>
            <a:ext cx="433387" cy="431800"/>
          </a:xfrm>
          <a:prstGeom prst="ellipse">
            <a:avLst/>
          </a:prstGeom>
          <a:noFill/>
          <a:ln w="2857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8" name="Oval 8"/>
          <p:cNvSpPr>
            <a:spLocks noChangeArrowheads="1"/>
          </p:cNvSpPr>
          <p:nvPr/>
        </p:nvSpPr>
        <p:spPr bwMode="auto">
          <a:xfrm>
            <a:off x="9631364" y="5212599"/>
            <a:ext cx="433387" cy="431800"/>
          </a:xfrm>
          <a:prstGeom prst="ellipse">
            <a:avLst/>
          </a:prstGeom>
          <a:noFill/>
          <a:ln w="2857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1" name="日期占位符 3"/>
          <p:cNvSpPr>
            <a:spLocks noGrp="1"/>
          </p:cNvSpPr>
          <p:nvPr>
            <p:ph type="dt" sz="half" idx="10"/>
          </p:nvPr>
        </p:nvSpPr>
        <p:spPr>
          <a:xfrm>
            <a:off x="197335" y="6489303"/>
            <a:ext cx="2743200" cy="365125"/>
          </a:xfrm>
        </p:spPr>
        <p:txBody>
          <a:bodyPr/>
          <a:lstStyle/>
          <a:p>
            <a:r>
              <a:rPr kumimoji="1" lang="en-US" altLang="zh-CN" dirty="0"/>
              <a:t>4.2.3 </a:t>
            </a:r>
            <a:r>
              <a:rPr kumimoji="1" lang="zh-CN" altLang="en-US" dirty="0"/>
              <a:t>有限竞争协议</a:t>
            </a:r>
          </a:p>
        </p:txBody>
      </p:sp>
      <p:sp>
        <p:nvSpPr>
          <p:cNvPr id="10" name="灯片编号占位符 3"/>
          <p:cNvSpPr>
            <a:spLocks noGrp="1"/>
          </p:cNvSpPr>
          <p:nvPr>
            <p:ph type="sldNum" sz="quarter" idx="12"/>
          </p:nvPr>
        </p:nvSpPr>
        <p:spPr>
          <a:xfrm>
            <a:off x="8686810" y="6489303"/>
            <a:ext cx="3319670" cy="365125"/>
          </a:xfrm>
        </p:spPr>
        <p:txBody>
          <a:bodyPr/>
          <a:lstStyle/>
          <a:p>
            <a:fld id="{12F108C4-23AF-4817-B598-0C9816902CE2}" type="slidenum">
              <a:rPr kumimoji="1" lang="zh-CN" altLang="en-US" smtClean="0"/>
              <a:t>47</a:t>
            </a:fld>
            <a:endParaRPr kumimoji="1" lang="zh-CN" altLang="en-US" dirty="0"/>
          </a:p>
        </p:txBody>
      </p:sp>
    </p:spTree>
    <p:extLst>
      <p:ext uri="{BB962C8B-B14F-4D97-AF65-F5344CB8AC3E}">
        <p14:creationId xmlns:p14="http://schemas.microsoft.com/office/powerpoint/2010/main" val="307612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目  录</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p:txBody>
          <a:bodyPr>
            <a:normAutofit/>
          </a:bodyPr>
          <a:lstStyle/>
          <a:p>
            <a:pPr>
              <a:lnSpc>
                <a:spcPct val="130000"/>
              </a:lnSpc>
            </a:pPr>
            <a:r>
              <a:rPr kumimoji="1" lang="en-US" altLang="zh-CN" dirty="0"/>
              <a:t>4.1 </a:t>
            </a:r>
            <a:r>
              <a:rPr kumimoji="1" lang="zh-CN" altLang="en-US" dirty="0"/>
              <a:t>信道分配问题 （</a:t>
            </a:r>
            <a:r>
              <a:rPr kumimoji="1" lang="en-US" altLang="zh-CN" dirty="0"/>
              <a:t>P4</a:t>
            </a:r>
            <a:r>
              <a:rPr kumimoji="1" lang="zh-CN" altLang="en-US" dirty="0"/>
              <a:t>）</a:t>
            </a:r>
            <a:endParaRPr kumimoji="1" lang="en-US" altLang="zh-CN" dirty="0"/>
          </a:p>
          <a:p>
            <a:pPr>
              <a:lnSpc>
                <a:spcPct val="130000"/>
              </a:lnSpc>
            </a:pPr>
            <a:r>
              <a:rPr kumimoji="1" lang="en-US" altLang="zh-CN" dirty="0"/>
              <a:t>4.2 </a:t>
            </a:r>
            <a:r>
              <a:rPr kumimoji="1" lang="zh-CN" altLang="en-US" dirty="0"/>
              <a:t>多路访问协议 （</a:t>
            </a:r>
            <a:r>
              <a:rPr kumimoji="1" lang="en-US" altLang="zh-CN" dirty="0"/>
              <a:t>P11</a:t>
            </a:r>
            <a:r>
              <a:rPr kumimoji="1" lang="zh-CN" altLang="en-US" dirty="0"/>
              <a:t>）</a:t>
            </a:r>
            <a:endParaRPr kumimoji="1" lang="en-US" altLang="zh-CN" dirty="0"/>
          </a:p>
          <a:p>
            <a:pPr>
              <a:lnSpc>
                <a:spcPct val="130000"/>
              </a:lnSpc>
            </a:pPr>
            <a:r>
              <a:rPr kumimoji="1" lang="en-US" altLang="zh-CN" dirty="0">
                <a:solidFill>
                  <a:srgbClr val="C00000"/>
                </a:solidFill>
              </a:rPr>
              <a:t>4.3 </a:t>
            </a:r>
            <a:r>
              <a:rPr kumimoji="1" lang="zh-CN" altLang="en-US" dirty="0">
                <a:solidFill>
                  <a:srgbClr val="C00000"/>
                </a:solidFill>
              </a:rPr>
              <a:t>以太网 （</a:t>
            </a:r>
            <a:r>
              <a:rPr kumimoji="1" lang="en-US" altLang="zh-CN" dirty="0">
                <a:solidFill>
                  <a:srgbClr val="C00000"/>
                </a:solidFill>
              </a:rPr>
              <a:t>P44</a:t>
            </a:r>
            <a:r>
              <a:rPr kumimoji="1" lang="zh-CN" altLang="en-US" dirty="0">
                <a:solidFill>
                  <a:srgbClr val="C00000"/>
                </a:solidFill>
              </a:rPr>
              <a:t>）</a:t>
            </a:r>
            <a:endParaRPr kumimoji="1" lang="en-US" altLang="zh-CN" dirty="0">
              <a:solidFill>
                <a:srgbClr val="C00000"/>
              </a:solidFill>
            </a:endParaRPr>
          </a:p>
          <a:p>
            <a:pPr>
              <a:lnSpc>
                <a:spcPct val="130000"/>
              </a:lnSpc>
            </a:pPr>
            <a:r>
              <a:rPr kumimoji="1" lang="en-US" altLang="zh-CN" dirty="0"/>
              <a:t>4.4 </a:t>
            </a:r>
            <a:r>
              <a:rPr kumimoji="1" lang="zh-CN" altLang="en-US" dirty="0"/>
              <a:t>数据链路层交换（</a:t>
            </a:r>
            <a:r>
              <a:rPr kumimoji="1" lang="en-US" altLang="zh-CN" dirty="0"/>
              <a:t>P73</a:t>
            </a:r>
            <a:r>
              <a:rPr kumimoji="1" lang="zh-CN" altLang="en-US" dirty="0"/>
              <a:t>）</a:t>
            </a:r>
            <a:endParaRPr kumimoji="1" lang="en-US" altLang="zh-CN" dirty="0"/>
          </a:p>
          <a:p>
            <a:pPr>
              <a:lnSpc>
                <a:spcPct val="130000"/>
              </a:lnSpc>
            </a:pPr>
            <a:r>
              <a:rPr kumimoji="1" lang="en-US" altLang="zh-CN" dirty="0"/>
              <a:t>4.5 </a:t>
            </a:r>
            <a:r>
              <a:rPr kumimoji="1" lang="zh-CN" altLang="en-US" dirty="0"/>
              <a:t>无线局域网（</a:t>
            </a:r>
            <a:r>
              <a:rPr kumimoji="1" lang="en-US" altLang="zh-CN" dirty="0"/>
              <a:t>P133</a:t>
            </a:r>
            <a:r>
              <a:rPr kumimoji="1" lang="zh-CN" altLang="en-US" dirty="0"/>
              <a:t>）</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48</a:t>
            </a:fld>
            <a:endParaRPr kumimoji="1" lang="zh-CN" altLang="en-US" dirty="0"/>
          </a:p>
        </p:txBody>
      </p:sp>
      <p:sp>
        <p:nvSpPr>
          <p:cNvPr id="5" name="矩形标注 4">
            <a:extLst>
              <a:ext uri="{FF2B5EF4-FFF2-40B4-BE49-F238E27FC236}">
                <a16:creationId xmlns:a16="http://schemas.microsoft.com/office/drawing/2014/main" id="{DDA88367-9ACE-45B8-BF0F-B69D7C46F136}"/>
              </a:ext>
            </a:extLst>
          </p:cNvPr>
          <p:cNvSpPr/>
          <p:nvPr/>
        </p:nvSpPr>
        <p:spPr>
          <a:xfrm>
            <a:off x="6339254" y="1573823"/>
            <a:ext cx="5354515" cy="4915480"/>
          </a:xfrm>
          <a:prstGeom prst="wedgeRectCallout">
            <a:avLst>
              <a:gd name="adj1" fmla="val -80333"/>
              <a:gd name="adj2" fmla="val -1692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2600" b="1" dirty="0">
                <a:solidFill>
                  <a:schemeClr val="tx1"/>
                </a:solidFill>
              </a:rPr>
              <a:t>1. </a:t>
            </a:r>
            <a:r>
              <a:rPr lang="zh-CN" altLang="en-US" sz="2600" b="1" dirty="0">
                <a:solidFill>
                  <a:schemeClr val="tx1"/>
                </a:solidFill>
              </a:rPr>
              <a:t>以太网的前世今生</a:t>
            </a:r>
            <a:endParaRPr lang="en-US" altLang="zh-CN" sz="2600" b="1" dirty="0">
              <a:solidFill>
                <a:schemeClr val="tx1"/>
              </a:solidFill>
            </a:endParaRPr>
          </a:p>
          <a:p>
            <a:pPr>
              <a:spcAft>
                <a:spcPts val="600"/>
              </a:spcAft>
            </a:pPr>
            <a:r>
              <a:rPr lang="en-US" altLang="zh-CN" sz="2600" b="1" dirty="0">
                <a:solidFill>
                  <a:schemeClr val="tx1"/>
                </a:solidFill>
              </a:rPr>
              <a:t>2. </a:t>
            </a:r>
            <a:r>
              <a:rPr lang="zh-CN" altLang="en-US" sz="2600" b="1" dirty="0">
                <a:solidFill>
                  <a:schemeClr val="tx1"/>
                </a:solidFill>
              </a:rPr>
              <a:t>经典以太网</a:t>
            </a:r>
            <a:endParaRPr lang="en-US" altLang="zh-CN" sz="2600" b="1" dirty="0">
              <a:solidFill>
                <a:schemeClr val="tx1"/>
              </a:solidFill>
            </a:endParaRPr>
          </a:p>
          <a:p>
            <a:pPr>
              <a:spcAft>
                <a:spcPts val="600"/>
              </a:spcAft>
            </a:pPr>
            <a:r>
              <a:rPr lang="en-US" altLang="zh-CN" sz="2600" b="1" dirty="0">
                <a:solidFill>
                  <a:schemeClr val="tx1"/>
                </a:solidFill>
              </a:rPr>
              <a:t>3. </a:t>
            </a:r>
            <a:r>
              <a:rPr lang="zh-CN" altLang="en-US" sz="2600" b="1" dirty="0">
                <a:solidFill>
                  <a:schemeClr val="tx1"/>
                </a:solidFill>
              </a:rPr>
              <a:t>以太网的性能</a:t>
            </a:r>
            <a:endParaRPr lang="en-US" altLang="zh-CN" sz="2600" b="1" dirty="0">
              <a:solidFill>
                <a:schemeClr val="tx1"/>
              </a:solidFill>
            </a:endParaRPr>
          </a:p>
          <a:p>
            <a:pPr>
              <a:spcAft>
                <a:spcPts val="600"/>
              </a:spcAft>
            </a:pPr>
            <a:r>
              <a:rPr lang="en-US" altLang="zh-CN" sz="2600" b="1" dirty="0">
                <a:solidFill>
                  <a:schemeClr val="tx1"/>
                </a:solidFill>
              </a:rPr>
              <a:t>4. </a:t>
            </a:r>
            <a:r>
              <a:rPr lang="zh-CN" altLang="en-US" sz="2600" b="1" dirty="0">
                <a:solidFill>
                  <a:schemeClr val="tx1"/>
                </a:solidFill>
              </a:rPr>
              <a:t>交换式以太网</a:t>
            </a:r>
            <a:endParaRPr lang="en-US" altLang="zh-CN" sz="2600" b="1" dirty="0">
              <a:solidFill>
                <a:schemeClr val="tx1"/>
              </a:solidFill>
            </a:endParaRPr>
          </a:p>
          <a:p>
            <a:pPr lvl="0">
              <a:spcBef>
                <a:spcPts val="600"/>
              </a:spcBef>
              <a:spcAft>
                <a:spcPts val="600"/>
              </a:spcAft>
              <a:defRPr/>
            </a:pPr>
            <a:r>
              <a:rPr lang="en-US" altLang="zh-CN" sz="2600" b="1" dirty="0">
                <a:solidFill>
                  <a:schemeClr val="tx1"/>
                </a:solidFill>
              </a:rPr>
              <a:t>5. </a:t>
            </a:r>
            <a:r>
              <a:rPr lang="zh-CN" altLang="en-US" sz="2600" b="1" dirty="0">
                <a:solidFill>
                  <a:schemeClr val="tx1"/>
                </a:solidFill>
              </a:rPr>
              <a:t>快速以太网</a:t>
            </a:r>
            <a:endParaRPr lang="en-US" altLang="zh-CN" sz="2600" b="1" dirty="0">
              <a:solidFill>
                <a:schemeClr val="tx1"/>
              </a:solidFill>
            </a:endParaRPr>
          </a:p>
          <a:p>
            <a:pPr lvl="0">
              <a:spcBef>
                <a:spcPts val="600"/>
              </a:spcBef>
              <a:spcAft>
                <a:spcPts val="600"/>
              </a:spcAft>
              <a:defRPr/>
            </a:pPr>
            <a:r>
              <a:rPr lang="en-US" altLang="zh-CN" sz="2600" b="1" dirty="0">
                <a:solidFill>
                  <a:schemeClr val="tx1"/>
                </a:solidFill>
              </a:rPr>
              <a:t>6. </a:t>
            </a:r>
            <a:r>
              <a:rPr lang="zh-CN" altLang="en-US" sz="2600" b="1" dirty="0">
                <a:solidFill>
                  <a:schemeClr val="tx1"/>
                </a:solidFill>
              </a:rPr>
              <a:t>千兆以太网</a:t>
            </a:r>
          </a:p>
          <a:p>
            <a:pPr lvl="0">
              <a:spcBef>
                <a:spcPts val="600"/>
              </a:spcBef>
              <a:spcAft>
                <a:spcPts val="600"/>
              </a:spcAft>
              <a:defRPr/>
            </a:pPr>
            <a:r>
              <a:rPr lang="en-US" altLang="zh-CN" sz="2600" b="1" dirty="0">
                <a:solidFill>
                  <a:schemeClr val="tx1"/>
                </a:solidFill>
              </a:rPr>
              <a:t>7. </a:t>
            </a:r>
            <a:r>
              <a:rPr lang="zh-CN" altLang="en-US" sz="2600" b="1" dirty="0">
                <a:solidFill>
                  <a:schemeClr val="tx1"/>
                </a:solidFill>
              </a:rPr>
              <a:t>万兆以太网</a:t>
            </a:r>
          </a:p>
          <a:p>
            <a:pPr lvl="0">
              <a:spcBef>
                <a:spcPts val="600"/>
              </a:spcBef>
              <a:spcAft>
                <a:spcPts val="600"/>
              </a:spcAft>
              <a:defRPr/>
            </a:pPr>
            <a:r>
              <a:rPr lang="en-US" altLang="zh-CN" sz="2600" b="1" dirty="0">
                <a:solidFill>
                  <a:schemeClr val="tx1"/>
                </a:solidFill>
              </a:rPr>
              <a:t>8. 40G</a:t>
            </a:r>
            <a:r>
              <a:rPr lang="zh-CN" altLang="en-US" sz="2600" b="1" dirty="0">
                <a:solidFill>
                  <a:schemeClr val="tx1"/>
                </a:solidFill>
              </a:rPr>
              <a:t>与</a:t>
            </a:r>
            <a:r>
              <a:rPr lang="en-US" altLang="zh-CN" sz="2600" b="1" dirty="0">
                <a:solidFill>
                  <a:schemeClr val="tx1"/>
                </a:solidFill>
              </a:rPr>
              <a:t>100G</a:t>
            </a:r>
            <a:r>
              <a:rPr lang="zh-CN" altLang="en-US" sz="2600" b="1" dirty="0">
                <a:solidFill>
                  <a:schemeClr val="tx1"/>
                </a:solidFill>
              </a:rPr>
              <a:t>以太网</a:t>
            </a:r>
          </a:p>
          <a:p>
            <a:pPr lvl="0">
              <a:spcBef>
                <a:spcPts val="600"/>
              </a:spcBef>
              <a:spcAft>
                <a:spcPts val="600"/>
              </a:spcAft>
              <a:defRPr/>
            </a:pPr>
            <a:r>
              <a:rPr lang="en-US" altLang="zh-CN" sz="2600" b="1" dirty="0">
                <a:solidFill>
                  <a:schemeClr val="tx1"/>
                </a:solidFill>
              </a:rPr>
              <a:t>9. </a:t>
            </a:r>
            <a:r>
              <a:rPr lang="zh-CN" altLang="en-US" sz="2600" b="1" dirty="0">
                <a:solidFill>
                  <a:schemeClr val="tx1"/>
                </a:solidFill>
              </a:rPr>
              <a:t>以太网的未来</a:t>
            </a:r>
          </a:p>
        </p:txBody>
      </p:sp>
    </p:spTree>
    <p:extLst>
      <p:ext uri="{BB962C8B-B14F-4D97-AF65-F5344CB8AC3E}">
        <p14:creationId xmlns:p14="http://schemas.microsoft.com/office/powerpoint/2010/main" val="869039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C5A6E-ADCA-420D-BD36-5B18E9976D25}"/>
              </a:ext>
            </a:extLst>
          </p:cNvPr>
          <p:cNvSpPr>
            <a:spLocks noGrp="1"/>
          </p:cNvSpPr>
          <p:nvPr>
            <p:ph type="title"/>
          </p:nvPr>
        </p:nvSpPr>
        <p:spPr/>
        <p:txBody>
          <a:bodyPr/>
          <a:lstStyle/>
          <a:p>
            <a:r>
              <a:rPr lang="zh-CN" altLang="en-US" dirty="0"/>
              <a:t>以太网的前世今生</a:t>
            </a:r>
          </a:p>
        </p:txBody>
      </p:sp>
      <p:sp>
        <p:nvSpPr>
          <p:cNvPr id="3" name="内容占位符 2">
            <a:extLst>
              <a:ext uri="{FF2B5EF4-FFF2-40B4-BE49-F238E27FC236}">
                <a16:creationId xmlns:a16="http://schemas.microsoft.com/office/drawing/2014/main" id="{5F0B510E-830F-4D4C-A737-568BC7F75DBB}"/>
              </a:ext>
            </a:extLst>
          </p:cNvPr>
          <p:cNvSpPr>
            <a:spLocks noGrp="1"/>
          </p:cNvSpPr>
          <p:nvPr>
            <p:ph idx="1"/>
          </p:nvPr>
        </p:nvSpPr>
        <p:spPr>
          <a:xfrm>
            <a:off x="838199" y="4915218"/>
            <a:ext cx="5611091" cy="1125364"/>
          </a:xfrm>
        </p:spPr>
        <p:txBody>
          <a:bodyPr vert="horz" lIns="91440" tIns="45720" rIns="91440" bIns="45720" rtlCol="0">
            <a:normAutofit/>
          </a:bodyPr>
          <a:lstStyle/>
          <a:p>
            <a:pPr>
              <a:lnSpc>
                <a:spcPct val="150000"/>
              </a:lnSpc>
            </a:pPr>
            <a:r>
              <a:rPr lang="en-US" altLang="zh-CN" sz="2000" dirty="0">
                <a:solidFill>
                  <a:srgbClr val="C00000"/>
                </a:solidFill>
              </a:rPr>
              <a:t>Bob Metcalfe</a:t>
            </a:r>
            <a:r>
              <a:rPr lang="zh-CN" altLang="en-US" sz="2000" dirty="0"/>
              <a:t>设计的在同轴电缆上实现</a:t>
            </a:r>
            <a:r>
              <a:rPr lang="en-US" altLang="zh-CN" sz="2000" dirty="0"/>
              <a:t>3Mbps</a:t>
            </a:r>
            <a:r>
              <a:rPr lang="zh-CN" altLang="en-US" sz="2000" dirty="0"/>
              <a:t>以太网连接方案的备忘录 </a:t>
            </a:r>
            <a:endParaRPr lang="en-US" altLang="zh-CN" sz="2000" dirty="0"/>
          </a:p>
        </p:txBody>
      </p:sp>
      <p:sp>
        <p:nvSpPr>
          <p:cNvPr id="4" name="灯片编号占位符 3">
            <a:extLst>
              <a:ext uri="{FF2B5EF4-FFF2-40B4-BE49-F238E27FC236}">
                <a16:creationId xmlns:a16="http://schemas.microsoft.com/office/drawing/2014/main" id="{7603A18F-646C-4253-9F5A-5AFE8B85269F}"/>
              </a:ext>
            </a:extLst>
          </p:cNvPr>
          <p:cNvSpPr>
            <a:spLocks noGrp="1"/>
          </p:cNvSpPr>
          <p:nvPr>
            <p:ph type="sldNum" sz="quarter" idx="12"/>
          </p:nvPr>
        </p:nvSpPr>
        <p:spPr/>
        <p:txBody>
          <a:bodyPr/>
          <a:lstStyle/>
          <a:p>
            <a:fld id="{8D4D1E41-7A09-AB4A-A4E1-09765ADA2698}" type="slidenum">
              <a:rPr kumimoji="1" lang="zh-CN" altLang="en-US" smtClean="0"/>
              <a:t>49</a:t>
            </a:fld>
            <a:endParaRPr kumimoji="1" lang="zh-CN" altLang="en-US" dirty="0"/>
          </a:p>
        </p:txBody>
      </p:sp>
      <p:sp>
        <p:nvSpPr>
          <p:cNvPr id="7" name="内容占位符 2">
            <a:extLst>
              <a:ext uri="{FF2B5EF4-FFF2-40B4-BE49-F238E27FC236}">
                <a16:creationId xmlns:a16="http://schemas.microsoft.com/office/drawing/2014/main" id="{CF71D26A-4E7A-4B51-BACC-5B0C45D41D3F}"/>
              </a:ext>
            </a:extLst>
          </p:cNvPr>
          <p:cNvSpPr txBox="1">
            <a:spLocks/>
          </p:cNvSpPr>
          <p:nvPr/>
        </p:nvSpPr>
        <p:spPr>
          <a:xfrm>
            <a:off x="7033260" y="4915217"/>
            <a:ext cx="4709160" cy="1499438"/>
          </a:xfrm>
          <a:prstGeom prst="rect">
            <a:avLst/>
          </a:prstGeom>
        </p:spPr>
        <p:txBody>
          <a:bodyPr vert="horz" lIns="91440" tIns="45720" rIns="91440" bIns="45720" rtlCol="0">
            <a:normAutofit/>
          </a:bodyPr>
          <a:lstStyle>
            <a:lvl1pPr marL="228600" indent="-228600">
              <a:lnSpc>
                <a:spcPct val="100000"/>
              </a:lnSpc>
              <a:spcBef>
                <a:spcPts val="600"/>
              </a:spcBef>
              <a:buFont typeface="Wingdings" pitchFamily="2" charset="2"/>
              <a:buChar char="Ø"/>
              <a:defRPr sz="28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en-US" altLang="zh-CN" sz="2000" dirty="0"/>
              <a:t>Metcalfe</a:t>
            </a:r>
            <a:r>
              <a:rPr lang="zh-CN" altLang="en-US" sz="2000" dirty="0"/>
              <a:t>和</a:t>
            </a:r>
            <a:r>
              <a:rPr lang="en-US" altLang="zh-CN" sz="2000" dirty="0"/>
              <a:t>David Boggs</a:t>
            </a:r>
            <a:r>
              <a:rPr lang="zh-CN" altLang="en-US" sz="2000" dirty="0"/>
              <a:t>发表了题为</a:t>
            </a:r>
            <a:r>
              <a:rPr lang="en-US" altLang="zh-CN" sz="2000" dirty="0"/>
              <a:t>《</a:t>
            </a:r>
            <a:r>
              <a:rPr lang="zh-CN" altLang="en-US" sz="2000" dirty="0">
                <a:solidFill>
                  <a:srgbClr val="7030A0"/>
                </a:solidFill>
              </a:rPr>
              <a:t>以太网：本地计算机网络的分布式包交换方式</a:t>
            </a:r>
            <a:r>
              <a:rPr lang="en-US" altLang="zh-CN" sz="2000" dirty="0"/>
              <a:t>》</a:t>
            </a:r>
            <a:r>
              <a:rPr lang="zh-CN" altLang="en-US" sz="2000" dirty="0"/>
              <a:t>的论文</a:t>
            </a:r>
          </a:p>
        </p:txBody>
      </p:sp>
      <p:pic>
        <p:nvPicPr>
          <p:cNvPr id="9" name="图片 8">
            <a:extLst>
              <a:ext uri="{FF2B5EF4-FFF2-40B4-BE49-F238E27FC236}">
                <a16:creationId xmlns:a16="http://schemas.microsoft.com/office/drawing/2014/main" id="{402B74F7-4CFA-4618-8231-0AAED95ADB46}"/>
              </a:ext>
            </a:extLst>
          </p:cNvPr>
          <p:cNvPicPr>
            <a:picLocks noChangeAspect="1"/>
          </p:cNvPicPr>
          <p:nvPr/>
        </p:nvPicPr>
        <p:blipFill>
          <a:blip r:embed="rId3"/>
          <a:stretch>
            <a:fillRect/>
          </a:stretch>
        </p:blipFill>
        <p:spPr>
          <a:xfrm>
            <a:off x="7408210" y="1485899"/>
            <a:ext cx="3963044" cy="3250247"/>
          </a:xfrm>
          <a:prstGeom prst="rect">
            <a:avLst/>
          </a:prstGeom>
        </p:spPr>
        <p:style>
          <a:lnRef idx="0">
            <a:schemeClr val="accent2"/>
          </a:lnRef>
          <a:fillRef idx="3">
            <a:schemeClr val="accent2"/>
          </a:fillRef>
          <a:effectRef idx="3">
            <a:schemeClr val="accent2"/>
          </a:effectRef>
          <a:fontRef idx="minor">
            <a:schemeClr val="lt1"/>
          </a:fontRef>
        </p:style>
      </p:pic>
      <p:pic>
        <p:nvPicPr>
          <p:cNvPr id="11" name="图片 10">
            <a:extLst>
              <a:ext uri="{FF2B5EF4-FFF2-40B4-BE49-F238E27FC236}">
                <a16:creationId xmlns:a16="http://schemas.microsoft.com/office/drawing/2014/main" id="{1AB3B13C-E73D-4D28-B1F4-A42515777EB1}"/>
              </a:ext>
            </a:extLst>
          </p:cNvPr>
          <p:cNvPicPr>
            <a:picLocks noChangeAspect="1"/>
          </p:cNvPicPr>
          <p:nvPr/>
        </p:nvPicPr>
        <p:blipFill rotWithShape="1">
          <a:blip r:embed="rId4"/>
          <a:srcRect t="9678"/>
          <a:stretch/>
        </p:blipFill>
        <p:spPr>
          <a:xfrm>
            <a:off x="1180253" y="1485900"/>
            <a:ext cx="4478085" cy="3252558"/>
          </a:xfrm>
          <a:prstGeom prst="rect">
            <a:avLst/>
          </a:prstGeom>
        </p:spPr>
        <p:style>
          <a:lnRef idx="0">
            <a:schemeClr val="accent2"/>
          </a:lnRef>
          <a:fillRef idx="3">
            <a:schemeClr val="accent2"/>
          </a:fillRef>
          <a:effectRef idx="3">
            <a:schemeClr val="accent2"/>
          </a:effectRef>
          <a:fontRef idx="minor">
            <a:schemeClr val="lt1"/>
          </a:fontRef>
        </p:style>
      </p:pic>
      <p:sp>
        <p:nvSpPr>
          <p:cNvPr id="14" name="日期占位符 15">
            <a:extLst>
              <a:ext uri="{FF2B5EF4-FFF2-40B4-BE49-F238E27FC236}">
                <a16:creationId xmlns:a16="http://schemas.microsoft.com/office/drawing/2014/main" id="{2484C668-922F-4EC3-8532-5E0ED7AE2563}"/>
              </a:ext>
            </a:extLst>
          </p:cNvPr>
          <p:cNvSpPr>
            <a:spLocks noGrp="1"/>
          </p:cNvSpPr>
          <p:nvPr>
            <p:ph type="dt" sz="half" idx="10"/>
          </p:nvPr>
        </p:nvSpPr>
        <p:spPr>
          <a:xfrm>
            <a:off x="197335" y="6489303"/>
            <a:ext cx="1455619" cy="33260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15" name="组合 14">
            <a:extLst>
              <a:ext uri="{FF2B5EF4-FFF2-40B4-BE49-F238E27FC236}">
                <a16:creationId xmlns:a16="http://schemas.microsoft.com/office/drawing/2014/main" id="{1E5265EE-CCF8-4650-AC08-BF4BD3A0317C}"/>
              </a:ext>
            </a:extLst>
          </p:cNvPr>
          <p:cNvGrpSpPr/>
          <p:nvPr/>
        </p:nvGrpSpPr>
        <p:grpSpPr>
          <a:xfrm>
            <a:off x="3442597" y="6575687"/>
            <a:ext cx="4994189" cy="254887"/>
            <a:chOff x="-214926" y="6517848"/>
            <a:chExt cx="4994189" cy="460463"/>
          </a:xfrm>
        </p:grpSpPr>
        <p:grpSp>
          <p:nvGrpSpPr>
            <p:cNvPr id="16" name="组合 15">
              <a:extLst>
                <a:ext uri="{FF2B5EF4-FFF2-40B4-BE49-F238E27FC236}">
                  <a16:creationId xmlns:a16="http://schemas.microsoft.com/office/drawing/2014/main" id="{02814F00-1452-4DE9-B26B-F1FC3B0B2572}"/>
                </a:ext>
              </a:extLst>
            </p:cNvPr>
            <p:cNvGrpSpPr/>
            <p:nvPr/>
          </p:nvGrpSpPr>
          <p:grpSpPr>
            <a:xfrm>
              <a:off x="-134143" y="6517848"/>
              <a:ext cx="4913406" cy="444808"/>
              <a:chOff x="-134143" y="6326763"/>
              <a:chExt cx="4913406" cy="444808"/>
            </a:xfrm>
          </p:grpSpPr>
          <p:cxnSp>
            <p:nvCxnSpPr>
              <p:cNvPr id="24" name="直接连接符 23">
                <a:extLst>
                  <a:ext uri="{FF2B5EF4-FFF2-40B4-BE49-F238E27FC236}">
                    <a16:creationId xmlns:a16="http://schemas.microsoft.com/office/drawing/2014/main" id="{C12BD794-CD84-444C-B050-2FF3E20A3498}"/>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8559DFA-9421-448D-BA20-A61A689A2FD4}"/>
                  </a:ext>
                </a:extLst>
              </p:cNvPr>
              <p:cNvSpPr txBox="1"/>
              <p:nvPr/>
            </p:nvSpPr>
            <p:spPr>
              <a:xfrm>
                <a:off x="466864" y="6326763"/>
                <a:ext cx="4312399"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https://www.slideshare.net/citizenearth/bridge-to-tera-bit-ethernet</a:t>
                </a:r>
              </a:p>
            </p:txBody>
          </p:sp>
        </p:grpSp>
        <p:sp>
          <p:nvSpPr>
            <p:cNvPr id="23" name="文本框 22">
              <a:extLst>
                <a:ext uri="{FF2B5EF4-FFF2-40B4-BE49-F238E27FC236}">
                  <a16:creationId xmlns:a16="http://schemas.microsoft.com/office/drawing/2014/main" id="{3DAF76D8-DD84-442A-B261-ED9F51B78E56}"/>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405627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2002674"/>
          </a:xfrm>
        </p:spPr>
        <p:txBody>
          <a:bodyPr/>
          <a:lstStyle/>
          <a:p>
            <a:r>
              <a:rPr kumimoji="1" lang="zh-CN" altLang="en-US" dirty="0"/>
              <a:t>第四章 介质访问子层</a:t>
            </a:r>
          </a:p>
        </p:txBody>
      </p:sp>
      <p:sp>
        <p:nvSpPr>
          <p:cNvPr id="3" name="副标题 2">
            <a:extLst>
              <a:ext uri="{FF2B5EF4-FFF2-40B4-BE49-F238E27FC236}">
                <a16:creationId xmlns:a16="http://schemas.microsoft.com/office/drawing/2014/main" id="{1BAADDAC-3DB3-ED4C-BCFE-CFA6839907EE}"/>
              </a:ext>
            </a:extLst>
          </p:cNvPr>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a:t>
            </a:r>
            <a:r>
              <a:rPr kumimoji="1" lang="en-US" altLang="zh-CN" sz="3200" dirty="0"/>
              <a:t>XXXXX</a:t>
            </a:r>
          </a:p>
          <a:p>
            <a:pPr>
              <a:lnSpc>
                <a:spcPct val="150000"/>
              </a:lnSpc>
            </a:pPr>
            <a:r>
              <a:rPr kumimoji="1" lang="en-US" altLang="zh-CN" sz="3200" dirty="0"/>
              <a:t>XXXX</a:t>
            </a:r>
            <a:r>
              <a:rPr kumimoji="1" lang="zh-CN" altLang="en-US" sz="3200" dirty="0"/>
              <a:t>大学</a:t>
            </a:r>
            <a:endParaRPr kumimoji="1" lang="en-US" altLang="zh-CN" sz="3200" dirty="0"/>
          </a:p>
        </p:txBody>
      </p:sp>
      <p:graphicFrame>
        <p:nvGraphicFramePr>
          <p:cNvPr id="5" name="表格 5">
            <a:extLst>
              <a:ext uri="{FF2B5EF4-FFF2-40B4-BE49-F238E27FC236}">
                <a16:creationId xmlns:a16="http://schemas.microsoft.com/office/drawing/2014/main" id="{31428EE8-625B-8B42-97B8-96ED7491F810}"/>
              </a:ext>
            </a:extLst>
          </p:cNvPr>
          <p:cNvGraphicFramePr>
            <a:graphicFrameLocks noGrp="1"/>
          </p:cNvGraphicFramePr>
          <p:nvPr>
            <p:extLst>
              <p:ext uri="{D42A27DB-BD31-4B8C-83A1-F6EECF244321}">
                <p14:modId xmlns:p14="http://schemas.microsoft.com/office/powerpoint/2010/main" val="4251796637"/>
              </p:ext>
            </p:extLst>
          </p:nvPr>
        </p:nvGraphicFramePr>
        <p:xfrm>
          <a:off x="7604929" y="5717013"/>
          <a:ext cx="4466909" cy="1005840"/>
        </p:xfrm>
        <a:graphic>
          <a:graphicData uri="http://schemas.openxmlformats.org/drawingml/2006/table">
            <a:tbl>
              <a:tblPr bandRow="1">
                <a:tableStyleId>{5C22544A-7EE6-4342-B048-85BDC9FD1C3A}</a:tableStyleId>
              </a:tblPr>
              <a:tblGrid>
                <a:gridCol w="2196296">
                  <a:extLst>
                    <a:ext uri="{9D8B030D-6E8A-4147-A177-3AD203B41FA5}">
                      <a16:colId xmlns:a16="http://schemas.microsoft.com/office/drawing/2014/main" val="305215917"/>
                    </a:ext>
                  </a:extLst>
                </a:gridCol>
                <a:gridCol w="2270613">
                  <a:extLst>
                    <a:ext uri="{9D8B030D-6E8A-4147-A177-3AD203B41FA5}">
                      <a16:colId xmlns:a16="http://schemas.microsoft.com/office/drawing/2014/main" val="1713699466"/>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dirty="0">
                          <a:latin typeface="Microsoft YaHei" panose="020B0503020204020204" pitchFamily="34" charset="-122"/>
                          <a:ea typeface="Microsoft YaHei" panose="020B0503020204020204" pitchFamily="34" charset="-122"/>
                        </a:rPr>
                        <a:t>致谢社区成员</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4222306946"/>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华南理工大学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袁华</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effectLst/>
                          <a:latin typeface="Microsoft YaHei" panose="020B0503020204020204" pitchFamily="34" charset="-122"/>
                          <a:ea typeface="Microsoft YaHei" panose="020B0503020204020204" pitchFamily="34" charset="-122"/>
                        </a:rPr>
                        <a:t>曹轶臻 </a:t>
                      </a:r>
                      <a:r>
                        <a:rPr lang="en-US" altLang="zh-CN" sz="1600" dirty="0">
                          <a:effectLst/>
                          <a:latin typeface="Microsoft YaHei" panose="020B0503020204020204" pitchFamily="34" charset="-122"/>
                          <a:ea typeface="Microsoft YaHei" panose="020B0503020204020204" pitchFamily="34" charset="-122"/>
                        </a:rPr>
                        <a:t> </a:t>
                      </a:r>
                      <a:r>
                        <a:rPr lang="zh-CN" altLang="en-US" sz="1600" dirty="0">
                          <a:effectLst/>
                          <a:latin typeface="Microsoft YaHei" panose="020B0503020204020204" pitchFamily="34" charset="-122"/>
                          <a:ea typeface="Microsoft YaHei" panose="020B0503020204020204" pitchFamily="34" charset="-122"/>
                        </a:rPr>
                        <a:t>中国传媒大学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572219922"/>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赵婧如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西安邮电大学</a:t>
                      </a:r>
                      <a:endParaRPr lang="zh-CN" altLang="en-US" sz="1600" dirty="0">
                        <a:effectLst/>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南开大学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徐敬东</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2419539270"/>
                  </a:ext>
                </a:extLst>
              </a:tr>
            </a:tbl>
          </a:graphicData>
        </a:graphic>
      </p:graphicFrame>
    </p:spTree>
    <p:extLst>
      <p:ext uri="{BB962C8B-B14F-4D97-AF65-F5344CB8AC3E}">
        <p14:creationId xmlns:p14="http://schemas.microsoft.com/office/powerpoint/2010/main" val="2620156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AEF58-ECD4-4DB4-9D3D-48F10ED504A7}"/>
              </a:ext>
            </a:extLst>
          </p:cNvPr>
          <p:cNvSpPr>
            <a:spLocks noGrp="1"/>
          </p:cNvSpPr>
          <p:nvPr>
            <p:ph type="title"/>
          </p:nvPr>
        </p:nvSpPr>
        <p:spPr/>
        <p:txBody>
          <a:bodyPr/>
          <a:lstStyle/>
          <a:p>
            <a:r>
              <a:rPr lang="zh-CN" altLang="en-US" dirty="0"/>
              <a:t>以太网的前世今生</a:t>
            </a:r>
          </a:p>
        </p:txBody>
      </p:sp>
      <p:sp>
        <p:nvSpPr>
          <p:cNvPr id="3" name="内容占位符 2">
            <a:extLst>
              <a:ext uri="{FF2B5EF4-FFF2-40B4-BE49-F238E27FC236}">
                <a16:creationId xmlns:a16="http://schemas.microsoft.com/office/drawing/2014/main" id="{AAB41705-F323-4754-968A-F2B98D959605}"/>
              </a:ext>
            </a:extLst>
          </p:cNvPr>
          <p:cNvSpPr>
            <a:spLocks noGrp="1"/>
          </p:cNvSpPr>
          <p:nvPr>
            <p:ph idx="1"/>
          </p:nvPr>
        </p:nvSpPr>
        <p:spPr>
          <a:xfrm>
            <a:off x="7924800" y="4267200"/>
            <a:ext cx="3540026" cy="2225675"/>
          </a:xfrm>
        </p:spPr>
        <p:txBody>
          <a:bodyPr>
            <a:normAutofit/>
          </a:bodyPr>
          <a:lstStyle/>
          <a:p>
            <a:pPr eaLnBrk="1" hangingPunct="1">
              <a:lnSpc>
                <a:spcPct val="150000"/>
              </a:lnSpc>
            </a:pPr>
            <a:r>
              <a:rPr lang="en-US" altLang="zh-CN" sz="2000" dirty="0"/>
              <a:t>IEEE</a:t>
            </a:r>
            <a:r>
              <a:rPr lang="zh-CN" altLang="en-US" sz="2000" dirty="0"/>
              <a:t>发表了</a:t>
            </a:r>
            <a:r>
              <a:rPr lang="en-US" altLang="zh-CN" sz="2000" dirty="0">
                <a:solidFill>
                  <a:srgbClr val="7030A0"/>
                </a:solidFill>
              </a:rPr>
              <a:t>10Base5</a:t>
            </a:r>
            <a:r>
              <a:rPr lang="zh-CN" altLang="en-US" sz="2000" dirty="0"/>
              <a:t>以太网标准，也称粗以太网</a:t>
            </a:r>
          </a:p>
        </p:txBody>
      </p:sp>
      <p:sp>
        <p:nvSpPr>
          <p:cNvPr id="4" name="灯片编号占位符 3">
            <a:extLst>
              <a:ext uri="{FF2B5EF4-FFF2-40B4-BE49-F238E27FC236}">
                <a16:creationId xmlns:a16="http://schemas.microsoft.com/office/drawing/2014/main" id="{07865CED-0127-41FE-868D-A5AA16E97B24}"/>
              </a:ext>
            </a:extLst>
          </p:cNvPr>
          <p:cNvSpPr>
            <a:spLocks noGrp="1"/>
          </p:cNvSpPr>
          <p:nvPr>
            <p:ph type="sldNum" sz="quarter" idx="12"/>
          </p:nvPr>
        </p:nvSpPr>
        <p:spPr/>
        <p:txBody>
          <a:bodyPr/>
          <a:lstStyle/>
          <a:p>
            <a:fld id="{8D4D1E41-7A09-AB4A-A4E1-09765ADA2698}" type="slidenum">
              <a:rPr kumimoji="1" lang="zh-CN" altLang="en-US" smtClean="0"/>
              <a:t>50</a:t>
            </a:fld>
            <a:endParaRPr kumimoji="1" lang="zh-CN" altLang="en-US" dirty="0"/>
          </a:p>
        </p:txBody>
      </p:sp>
      <p:sp>
        <p:nvSpPr>
          <p:cNvPr id="10" name="文本框 9">
            <a:extLst>
              <a:ext uri="{FF2B5EF4-FFF2-40B4-BE49-F238E27FC236}">
                <a16:creationId xmlns:a16="http://schemas.microsoft.com/office/drawing/2014/main" id="{25867F20-CE73-4ABA-B83A-7117A0D40A2C}"/>
              </a:ext>
            </a:extLst>
          </p:cNvPr>
          <p:cNvSpPr txBox="1"/>
          <p:nvPr/>
        </p:nvSpPr>
        <p:spPr>
          <a:xfrm>
            <a:off x="320040" y="4267201"/>
            <a:ext cx="3699961" cy="2225674"/>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Metcalfe</a:t>
            </a:r>
            <a:r>
              <a:rPr lang="zh-CN" altLang="en-US" dirty="0"/>
              <a:t>离开施乐创办</a:t>
            </a:r>
            <a:r>
              <a:rPr lang="en-US" altLang="zh-CN" dirty="0"/>
              <a:t>3Com</a:t>
            </a:r>
            <a:r>
              <a:rPr lang="zh-CN" altLang="en-US" dirty="0"/>
              <a:t>。第二年，他又发表了</a:t>
            </a:r>
            <a:r>
              <a:rPr lang="en-US" altLang="zh-CN" dirty="0">
                <a:solidFill>
                  <a:srgbClr val="C00000"/>
                </a:solidFill>
              </a:rPr>
              <a:t>10Mbps</a:t>
            </a:r>
            <a:r>
              <a:rPr lang="zh-CN" altLang="en-US" dirty="0"/>
              <a:t>以太网的标准，也就是</a:t>
            </a:r>
            <a:r>
              <a:rPr lang="en-US" altLang="zh-CN" dirty="0"/>
              <a:t>DIX</a:t>
            </a:r>
            <a:r>
              <a:rPr lang="zh-CN" altLang="en-US" dirty="0"/>
              <a:t>标准</a:t>
            </a:r>
          </a:p>
        </p:txBody>
      </p:sp>
      <p:sp>
        <p:nvSpPr>
          <p:cNvPr id="12" name="文本框 11">
            <a:extLst>
              <a:ext uri="{FF2B5EF4-FFF2-40B4-BE49-F238E27FC236}">
                <a16:creationId xmlns:a16="http://schemas.microsoft.com/office/drawing/2014/main" id="{C3D050CE-EB26-4100-93B3-1692FBB45414}"/>
              </a:ext>
            </a:extLst>
          </p:cNvPr>
          <p:cNvSpPr txBox="1"/>
          <p:nvPr/>
        </p:nvSpPr>
        <p:spPr>
          <a:xfrm>
            <a:off x="4202388" y="4324638"/>
            <a:ext cx="3540026" cy="2168236"/>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olidFill>
                  <a:srgbClr val="C00000"/>
                </a:solidFill>
              </a:rPr>
              <a:t>IEEE</a:t>
            </a:r>
            <a:r>
              <a:rPr lang="zh-CN" altLang="en-US" dirty="0"/>
              <a:t>成为以太网的官方标准化组织。开放的标准帮助以太网成了占绝对支配地位的</a:t>
            </a:r>
            <a:r>
              <a:rPr lang="en-US" altLang="zh-CN" dirty="0"/>
              <a:t>LAN</a:t>
            </a:r>
            <a:r>
              <a:rPr lang="zh-CN" altLang="en-US" dirty="0"/>
              <a:t>技术</a:t>
            </a:r>
          </a:p>
        </p:txBody>
      </p:sp>
      <p:pic>
        <p:nvPicPr>
          <p:cNvPr id="9" name="图片 8">
            <a:extLst>
              <a:ext uri="{FF2B5EF4-FFF2-40B4-BE49-F238E27FC236}">
                <a16:creationId xmlns:a16="http://schemas.microsoft.com/office/drawing/2014/main" id="{4B45D66C-CA60-450F-BE2C-E8DFBA810970}"/>
              </a:ext>
            </a:extLst>
          </p:cNvPr>
          <p:cNvPicPr>
            <a:picLocks noChangeAspect="1"/>
          </p:cNvPicPr>
          <p:nvPr/>
        </p:nvPicPr>
        <p:blipFill>
          <a:blip r:embed="rId3"/>
          <a:stretch>
            <a:fillRect/>
          </a:stretch>
        </p:blipFill>
        <p:spPr>
          <a:xfrm>
            <a:off x="560366" y="1457786"/>
            <a:ext cx="3219307" cy="2772745"/>
          </a:xfrm>
          <a:prstGeom prst="rect">
            <a:avLst/>
          </a:prstGeom>
        </p:spPr>
        <p:style>
          <a:lnRef idx="0">
            <a:schemeClr val="accent2"/>
          </a:lnRef>
          <a:fillRef idx="3">
            <a:schemeClr val="accent2"/>
          </a:fillRef>
          <a:effectRef idx="3">
            <a:schemeClr val="accent2"/>
          </a:effectRef>
          <a:fontRef idx="minor">
            <a:schemeClr val="lt1"/>
          </a:fontRef>
        </p:style>
      </p:pic>
      <p:pic>
        <p:nvPicPr>
          <p:cNvPr id="13" name="图片 12">
            <a:extLst>
              <a:ext uri="{FF2B5EF4-FFF2-40B4-BE49-F238E27FC236}">
                <a16:creationId xmlns:a16="http://schemas.microsoft.com/office/drawing/2014/main" id="{D28BDD87-C376-41D6-96F0-B7C56B51F1AA}"/>
              </a:ext>
            </a:extLst>
          </p:cNvPr>
          <p:cNvPicPr>
            <a:picLocks noChangeAspect="1"/>
          </p:cNvPicPr>
          <p:nvPr/>
        </p:nvPicPr>
        <p:blipFill>
          <a:blip r:embed="rId4"/>
          <a:stretch>
            <a:fillRect/>
          </a:stretch>
        </p:blipFill>
        <p:spPr>
          <a:xfrm>
            <a:off x="4344416" y="1459815"/>
            <a:ext cx="3211187" cy="2768685"/>
          </a:xfrm>
          <a:prstGeom prst="rect">
            <a:avLst/>
          </a:prstGeom>
        </p:spPr>
        <p:style>
          <a:lnRef idx="0">
            <a:schemeClr val="accent2"/>
          </a:lnRef>
          <a:fillRef idx="3">
            <a:schemeClr val="accent2"/>
          </a:fillRef>
          <a:effectRef idx="3">
            <a:schemeClr val="accent2"/>
          </a:effectRef>
          <a:fontRef idx="minor">
            <a:schemeClr val="lt1"/>
          </a:fontRef>
        </p:style>
      </p:pic>
      <p:pic>
        <p:nvPicPr>
          <p:cNvPr id="15" name="图片 14">
            <a:extLst>
              <a:ext uri="{FF2B5EF4-FFF2-40B4-BE49-F238E27FC236}">
                <a16:creationId xmlns:a16="http://schemas.microsoft.com/office/drawing/2014/main" id="{64531EEF-DA90-47A4-947F-464BF51DCFC1}"/>
              </a:ext>
            </a:extLst>
          </p:cNvPr>
          <p:cNvPicPr>
            <a:picLocks noChangeAspect="1"/>
          </p:cNvPicPr>
          <p:nvPr/>
        </p:nvPicPr>
        <p:blipFill>
          <a:blip r:embed="rId5"/>
          <a:stretch>
            <a:fillRect/>
          </a:stretch>
        </p:blipFill>
        <p:spPr>
          <a:xfrm>
            <a:off x="8120346" y="1486204"/>
            <a:ext cx="3174650" cy="2744327"/>
          </a:xfrm>
          <a:prstGeom prst="rect">
            <a:avLst/>
          </a:prstGeom>
        </p:spPr>
        <p:style>
          <a:lnRef idx="0">
            <a:schemeClr val="accent2"/>
          </a:lnRef>
          <a:fillRef idx="3">
            <a:schemeClr val="accent2"/>
          </a:fillRef>
          <a:effectRef idx="3">
            <a:schemeClr val="accent2"/>
          </a:effectRef>
          <a:fontRef idx="minor">
            <a:schemeClr val="lt1"/>
          </a:fontRef>
        </p:style>
      </p:pic>
      <p:sp>
        <p:nvSpPr>
          <p:cNvPr id="16" name="日期占位符 15">
            <a:extLst>
              <a:ext uri="{FF2B5EF4-FFF2-40B4-BE49-F238E27FC236}">
                <a16:creationId xmlns:a16="http://schemas.microsoft.com/office/drawing/2014/main" id="{C6774FD6-4C58-4AA4-A517-E3A6A1911FD4}"/>
              </a:ext>
            </a:extLst>
          </p:cNvPr>
          <p:cNvSpPr>
            <a:spLocks noGrp="1"/>
          </p:cNvSpPr>
          <p:nvPr>
            <p:ph type="dt" sz="half" idx="10"/>
          </p:nvPr>
        </p:nvSpPr>
        <p:spPr>
          <a:xfrm>
            <a:off x="197335" y="6489303"/>
            <a:ext cx="1411657" cy="33260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28" name="组合 27">
            <a:extLst>
              <a:ext uri="{FF2B5EF4-FFF2-40B4-BE49-F238E27FC236}">
                <a16:creationId xmlns:a16="http://schemas.microsoft.com/office/drawing/2014/main" id="{95ACB89F-EC96-43D3-8356-F9CFFCA1B87D}"/>
              </a:ext>
            </a:extLst>
          </p:cNvPr>
          <p:cNvGrpSpPr/>
          <p:nvPr/>
        </p:nvGrpSpPr>
        <p:grpSpPr>
          <a:xfrm>
            <a:off x="3442597" y="6575687"/>
            <a:ext cx="4994189" cy="254887"/>
            <a:chOff x="-214926" y="6517848"/>
            <a:chExt cx="4994189" cy="460463"/>
          </a:xfrm>
        </p:grpSpPr>
        <p:grpSp>
          <p:nvGrpSpPr>
            <p:cNvPr id="29" name="组合 28">
              <a:extLst>
                <a:ext uri="{FF2B5EF4-FFF2-40B4-BE49-F238E27FC236}">
                  <a16:creationId xmlns:a16="http://schemas.microsoft.com/office/drawing/2014/main" id="{3628835B-02E8-47A9-A41E-EE99FC7C159C}"/>
                </a:ext>
              </a:extLst>
            </p:cNvPr>
            <p:cNvGrpSpPr/>
            <p:nvPr/>
          </p:nvGrpSpPr>
          <p:grpSpPr>
            <a:xfrm>
              <a:off x="-134143" y="6517848"/>
              <a:ext cx="4913406" cy="444808"/>
              <a:chOff x="-134143" y="6326763"/>
              <a:chExt cx="4913406" cy="444808"/>
            </a:xfrm>
          </p:grpSpPr>
          <p:cxnSp>
            <p:nvCxnSpPr>
              <p:cNvPr id="31" name="直接连接符 30">
                <a:extLst>
                  <a:ext uri="{FF2B5EF4-FFF2-40B4-BE49-F238E27FC236}">
                    <a16:creationId xmlns:a16="http://schemas.microsoft.com/office/drawing/2014/main" id="{88808F9E-3B5A-48A4-9F44-58FDA2DF0C50}"/>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11FD25E-9CD7-490A-90DE-09DC4706C00A}"/>
                  </a:ext>
                </a:extLst>
              </p:cNvPr>
              <p:cNvSpPr txBox="1"/>
              <p:nvPr/>
            </p:nvSpPr>
            <p:spPr>
              <a:xfrm>
                <a:off x="466864" y="6326763"/>
                <a:ext cx="4312399"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https://www.slideshare.net/citizenearth/bridge-to-tera-bit-ethernet</a:t>
                </a:r>
              </a:p>
            </p:txBody>
          </p:sp>
        </p:grpSp>
        <p:sp>
          <p:nvSpPr>
            <p:cNvPr id="30" name="文本框 29">
              <a:extLst>
                <a:ext uri="{FF2B5EF4-FFF2-40B4-BE49-F238E27FC236}">
                  <a16:creationId xmlns:a16="http://schemas.microsoft.com/office/drawing/2014/main" id="{CD278D0E-9669-4858-A08B-10F652C85EB1}"/>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338007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04F18-A979-4C73-80A6-90121A9A4F0D}"/>
              </a:ext>
            </a:extLst>
          </p:cNvPr>
          <p:cNvSpPr>
            <a:spLocks noGrp="1"/>
          </p:cNvSpPr>
          <p:nvPr>
            <p:ph type="title"/>
          </p:nvPr>
        </p:nvSpPr>
        <p:spPr/>
        <p:txBody>
          <a:bodyPr/>
          <a:lstStyle/>
          <a:p>
            <a:r>
              <a:rPr lang="zh-CN" altLang="en-US" dirty="0"/>
              <a:t>以太网的前世今生</a:t>
            </a:r>
          </a:p>
        </p:txBody>
      </p:sp>
      <p:sp>
        <p:nvSpPr>
          <p:cNvPr id="4" name="灯片编号占位符 3">
            <a:extLst>
              <a:ext uri="{FF2B5EF4-FFF2-40B4-BE49-F238E27FC236}">
                <a16:creationId xmlns:a16="http://schemas.microsoft.com/office/drawing/2014/main" id="{13D830E5-C5C2-4D6D-9048-4943C7DCC954}"/>
              </a:ext>
            </a:extLst>
          </p:cNvPr>
          <p:cNvSpPr>
            <a:spLocks noGrp="1"/>
          </p:cNvSpPr>
          <p:nvPr>
            <p:ph type="sldNum" sz="quarter" idx="12"/>
          </p:nvPr>
        </p:nvSpPr>
        <p:spPr/>
        <p:txBody>
          <a:bodyPr/>
          <a:lstStyle/>
          <a:p>
            <a:fld id="{8D4D1E41-7A09-AB4A-A4E1-09765ADA2698}" type="slidenum">
              <a:rPr kumimoji="1" lang="zh-CN" altLang="en-US" smtClean="0"/>
              <a:t>51</a:t>
            </a:fld>
            <a:endParaRPr kumimoji="1" lang="zh-CN" altLang="en-US" dirty="0"/>
          </a:p>
        </p:txBody>
      </p:sp>
      <p:grpSp>
        <p:nvGrpSpPr>
          <p:cNvPr id="3" name="组合 2">
            <a:extLst>
              <a:ext uri="{FF2B5EF4-FFF2-40B4-BE49-F238E27FC236}">
                <a16:creationId xmlns:a16="http://schemas.microsoft.com/office/drawing/2014/main" id="{9A24C61E-739F-44BF-90C9-3B35CEA5293E}"/>
              </a:ext>
            </a:extLst>
          </p:cNvPr>
          <p:cNvGrpSpPr/>
          <p:nvPr/>
        </p:nvGrpSpPr>
        <p:grpSpPr>
          <a:xfrm>
            <a:off x="312420" y="1454075"/>
            <a:ext cx="3695700" cy="4459047"/>
            <a:chOff x="312420" y="1454075"/>
            <a:chExt cx="3695700" cy="4459047"/>
          </a:xfrm>
        </p:grpSpPr>
        <p:sp>
          <p:nvSpPr>
            <p:cNvPr id="10" name="文本框 9">
              <a:extLst>
                <a:ext uri="{FF2B5EF4-FFF2-40B4-BE49-F238E27FC236}">
                  <a16:creationId xmlns:a16="http://schemas.microsoft.com/office/drawing/2014/main" id="{4DDC028B-F586-4456-940F-ED65BFC83B8F}"/>
                </a:ext>
              </a:extLst>
            </p:cNvPr>
            <p:cNvSpPr txBox="1"/>
            <p:nvPr/>
          </p:nvSpPr>
          <p:spPr>
            <a:xfrm>
              <a:off x="312420" y="4342766"/>
              <a:ext cx="3695700" cy="1570356"/>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Kalpana</a:t>
              </a:r>
              <a:r>
                <a:rPr lang="zh-CN" altLang="en-US" dirty="0"/>
                <a:t>推出了第一台以太网</a:t>
              </a:r>
              <a:r>
                <a:rPr lang="zh-CN" altLang="en-US" dirty="0">
                  <a:solidFill>
                    <a:srgbClr val="C00000"/>
                  </a:solidFill>
                </a:rPr>
                <a:t>交换机</a:t>
              </a:r>
              <a:r>
                <a:rPr lang="zh-CN" altLang="en-US" dirty="0"/>
                <a:t>，最终取代了网桥和集线器</a:t>
              </a:r>
            </a:p>
          </p:txBody>
        </p:sp>
        <p:pic>
          <p:nvPicPr>
            <p:cNvPr id="8" name="图片 7">
              <a:extLst>
                <a:ext uri="{FF2B5EF4-FFF2-40B4-BE49-F238E27FC236}">
                  <a16:creationId xmlns:a16="http://schemas.microsoft.com/office/drawing/2014/main" id="{BEF48195-B066-443C-9ADD-6D451A482B76}"/>
                </a:ext>
              </a:extLst>
            </p:cNvPr>
            <p:cNvPicPr>
              <a:picLocks noChangeAspect="1"/>
            </p:cNvPicPr>
            <p:nvPr/>
          </p:nvPicPr>
          <p:blipFill>
            <a:blip r:embed="rId3"/>
            <a:stretch>
              <a:fillRect/>
            </a:stretch>
          </p:blipFill>
          <p:spPr>
            <a:xfrm>
              <a:off x="548842" y="1454075"/>
              <a:ext cx="3198642" cy="2738786"/>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5" name="组合 4">
            <a:extLst>
              <a:ext uri="{FF2B5EF4-FFF2-40B4-BE49-F238E27FC236}">
                <a16:creationId xmlns:a16="http://schemas.microsoft.com/office/drawing/2014/main" id="{8BDB4A65-275C-4BA1-8225-3F781403DD38}"/>
              </a:ext>
            </a:extLst>
          </p:cNvPr>
          <p:cNvGrpSpPr/>
          <p:nvPr/>
        </p:nvGrpSpPr>
        <p:grpSpPr>
          <a:xfrm>
            <a:off x="4160519" y="1446478"/>
            <a:ext cx="3695700" cy="4748583"/>
            <a:chOff x="4160519" y="1446478"/>
            <a:chExt cx="3695700" cy="4748583"/>
          </a:xfrm>
        </p:grpSpPr>
        <p:sp>
          <p:nvSpPr>
            <p:cNvPr id="11" name="文本框 10">
              <a:extLst>
                <a:ext uri="{FF2B5EF4-FFF2-40B4-BE49-F238E27FC236}">
                  <a16:creationId xmlns:a16="http://schemas.microsoft.com/office/drawing/2014/main" id="{74D0CA9C-BB4D-4512-A2D0-96DD1F3FFDCB}"/>
                </a:ext>
              </a:extLst>
            </p:cNvPr>
            <p:cNvSpPr txBox="1"/>
            <p:nvPr/>
          </p:nvSpPr>
          <p:spPr>
            <a:xfrm>
              <a:off x="4160519" y="4367777"/>
              <a:ext cx="3695700" cy="1827284"/>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IEEE</a:t>
              </a:r>
              <a:r>
                <a:rPr lang="zh-CN" altLang="en-US" dirty="0"/>
                <a:t>批准了</a:t>
              </a:r>
              <a:r>
                <a:rPr lang="en-US" altLang="zh-CN" dirty="0"/>
                <a:t>Cat-3</a:t>
              </a:r>
              <a:r>
                <a:rPr lang="zh-CN" altLang="en-US" dirty="0">
                  <a:solidFill>
                    <a:srgbClr val="C00000"/>
                  </a:solidFill>
                </a:rPr>
                <a:t>双绞线</a:t>
              </a:r>
              <a:r>
                <a:rPr lang="en-US" altLang="zh-CN" dirty="0">
                  <a:solidFill>
                    <a:srgbClr val="7030A0"/>
                  </a:solidFill>
                </a:rPr>
                <a:t>10Base-T</a:t>
              </a:r>
              <a:r>
                <a:rPr lang="zh-CN" altLang="en-US" dirty="0"/>
                <a:t>以太网，很快成为</a:t>
              </a:r>
              <a:r>
                <a:rPr lang="en-US" altLang="zh-CN" dirty="0"/>
                <a:t>LAN</a:t>
              </a:r>
              <a:r>
                <a:rPr lang="zh-CN" altLang="en-US" dirty="0"/>
                <a:t>部署的标准配置</a:t>
              </a:r>
            </a:p>
          </p:txBody>
        </p:sp>
        <p:pic>
          <p:nvPicPr>
            <p:cNvPr id="13" name="图片 12">
              <a:extLst>
                <a:ext uri="{FF2B5EF4-FFF2-40B4-BE49-F238E27FC236}">
                  <a16:creationId xmlns:a16="http://schemas.microsoft.com/office/drawing/2014/main" id="{5617DB49-F6B0-4749-9058-BCE1E99AC470}"/>
                </a:ext>
              </a:extLst>
            </p:cNvPr>
            <p:cNvPicPr>
              <a:picLocks noChangeAspect="1"/>
            </p:cNvPicPr>
            <p:nvPr/>
          </p:nvPicPr>
          <p:blipFill>
            <a:blip r:embed="rId4"/>
            <a:stretch>
              <a:fillRect/>
            </a:stretch>
          </p:blipFill>
          <p:spPr>
            <a:xfrm>
              <a:off x="4401913" y="1446478"/>
              <a:ext cx="3217483" cy="2753980"/>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6" name="组合 5">
            <a:extLst>
              <a:ext uri="{FF2B5EF4-FFF2-40B4-BE49-F238E27FC236}">
                <a16:creationId xmlns:a16="http://schemas.microsoft.com/office/drawing/2014/main" id="{768F4E15-9F1D-4204-ACFA-3BBA3F006505}"/>
              </a:ext>
            </a:extLst>
          </p:cNvPr>
          <p:cNvGrpSpPr/>
          <p:nvPr/>
        </p:nvGrpSpPr>
        <p:grpSpPr>
          <a:xfrm>
            <a:off x="8031482" y="1454075"/>
            <a:ext cx="3459826" cy="4459046"/>
            <a:chOff x="8031482" y="1454075"/>
            <a:chExt cx="3459826" cy="4459046"/>
          </a:xfrm>
        </p:grpSpPr>
        <p:sp>
          <p:nvSpPr>
            <p:cNvPr id="12" name="文本框 11">
              <a:extLst>
                <a:ext uri="{FF2B5EF4-FFF2-40B4-BE49-F238E27FC236}">
                  <a16:creationId xmlns:a16="http://schemas.microsoft.com/office/drawing/2014/main" id="{67D21892-666E-4F86-9D53-18CBB113C30C}"/>
                </a:ext>
              </a:extLst>
            </p:cNvPr>
            <p:cNvSpPr txBox="1"/>
            <p:nvPr/>
          </p:nvSpPr>
          <p:spPr>
            <a:xfrm>
              <a:off x="8031482" y="4367777"/>
              <a:ext cx="3410786" cy="1545344"/>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IEEE</a:t>
              </a:r>
              <a:r>
                <a:rPr lang="zh-CN" altLang="en-US" dirty="0"/>
                <a:t>批准</a:t>
              </a:r>
              <a:r>
                <a:rPr lang="en-US" altLang="zh-CN" dirty="0">
                  <a:solidFill>
                    <a:srgbClr val="7030A0"/>
                  </a:solidFill>
                </a:rPr>
                <a:t>10BaseF</a:t>
              </a:r>
              <a:r>
                <a:rPr lang="zh-CN" altLang="en-US" dirty="0"/>
                <a:t>标准，即数据中心所用的</a:t>
              </a:r>
              <a:r>
                <a:rPr lang="zh-CN" altLang="en-US" dirty="0">
                  <a:solidFill>
                    <a:srgbClr val="C00000"/>
                  </a:solidFill>
                </a:rPr>
                <a:t>光纤</a:t>
              </a:r>
              <a:r>
                <a:rPr lang="zh-CN" altLang="en-US" dirty="0"/>
                <a:t>以太网标准</a:t>
              </a:r>
            </a:p>
          </p:txBody>
        </p:sp>
        <p:pic>
          <p:nvPicPr>
            <p:cNvPr id="15" name="图片 14">
              <a:extLst>
                <a:ext uri="{FF2B5EF4-FFF2-40B4-BE49-F238E27FC236}">
                  <a16:creationId xmlns:a16="http://schemas.microsoft.com/office/drawing/2014/main" id="{DDD2934E-156D-4062-8E4B-1B3B21F9BE5D}"/>
                </a:ext>
              </a:extLst>
            </p:cNvPr>
            <p:cNvPicPr>
              <a:picLocks noChangeAspect="1"/>
            </p:cNvPicPr>
            <p:nvPr/>
          </p:nvPicPr>
          <p:blipFill>
            <a:blip r:embed="rId5"/>
            <a:stretch>
              <a:fillRect/>
            </a:stretch>
          </p:blipFill>
          <p:spPr>
            <a:xfrm>
              <a:off x="8273825" y="1454075"/>
              <a:ext cx="3217483" cy="2755222"/>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30" name="组合 29">
            <a:extLst>
              <a:ext uri="{FF2B5EF4-FFF2-40B4-BE49-F238E27FC236}">
                <a16:creationId xmlns:a16="http://schemas.microsoft.com/office/drawing/2014/main" id="{A4FD630A-FB33-4F79-90CC-487C415229DD}"/>
              </a:ext>
            </a:extLst>
          </p:cNvPr>
          <p:cNvGrpSpPr/>
          <p:nvPr/>
        </p:nvGrpSpPr>
        <p:grpSpPr>
          <a:xfrm>
            <a:off x="3442597" y="6575687"/>
            <a:ext cx="4994189" cy="254887"/>
            <a:chOff x="-214926" y="6517848"/>
            <a:chExt cx="4994189" cy="460463"/>
          </a:xfrm>
        </p:grpSpPr>
        <p:grpSp>
          <p:nvGrpSpPr>
            <p:cNvPr id="31" name="组合 30">
              <a:extLst>
                <a:ext uri="{FF2B5EF4-FFF2-40B4-BE49-F238E27FC236}">
                  <a16:creationId xmlns:a16="http://schemas.microsoft.com/office/drawing/2014/main" id="{A185C09D-5FE0-4E24-A027-36C97E782A5F}"/>
                </a:ext>
              </a:extLst>
            </p:cNvPr>
            <p:cNvGrpSpPr/>
            <p:nvPr/>
          </p:nvGrpSpPr>
          <p:grpSpPr>
            <a:xfrm>
              <a:off x="-134143" y="6517848"/>
              <a:ext cx="4913406" cy="444808"/>
              <a:chOff x="-134143" y="6326763"/>
              <a:chExt cx="4913406" cy="444808"/>
            </a:xfrm>
          </p:grpSpPr>
          <p:cxnSp>
            <p:nvCxnSpPr>
              <p:cNvPr id="33" name="直接连接符 32">
                <a:extLst>
                  <a:ext uri="{FF2B5EF4-FFF2-40B4-BE49-F238E27FC236}">
                    <a16:creationId xmlns:a16="http://schemas.microsoft.com/office/drawing/2014/main" id="{ECA90F87-CD9C-4D57-BA2C-3F28A5837CC8}"/>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2F802C2B-F9A6-4643-B28B-ABAA6A53990C}"/>
                  </a:ext>
                </a:extLst>
              </p:cNvPr>
              <p:cNvSpPr txBox="1"/>
              <p:nvPr/>
            </p:nvSpPr>
            <p:spPr>
              <a:xfrm>
                <a:off x="466864" y="6326763"/>
                <a:ext cx="4312399"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https://www.slideshare.net/citizenearth/bridge-to-tera-bit-ethernet</a:t>
                </a:r>
              </a:p>
            </p:txBody>
          </p:sp>
        </p:grpSp>
        <p:sp>
          <p:nvSpPr>
            <p:cNvPr id="32" name="文本框 31">
              <a:extLst>
                <a:ext uri="{FF2B5EF4-FFF2-40B4-BE49-F238E27FC236}">
                  <a16:creationId xmlns:a16="http://schemas.microsoft.com/office/drawing/2014/main" id="{BCED1A7B-133B-47F9-AAE5-AB1CC64D0244}"/>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
        <p:nvSpPr>
          <p:cNvPr id="19" name="日期占位符 15">
            <a:extLst>
              <a:ext uri="{FF2B5EF4-FFF2-40B4-BE49-F238E27FC236}">
                <a16:creationId xmlns:a16="http://schemas.microsoft.com/office/drawing/2014/main" id="{8B176CC0-DE05-AB4D-B868-7DDF41A9713D}"/>
              </a:ext>
            </a:extLst>
          </p:cNvPr>
          <p:cNvSpPr>
            <a:spLocks noGrp="1"/>
          </p:cNvSpPr>
          <p:nvPr>
            <p:ph type="dt" sz="half" idx="10"/>
          </p:nvPr>
        </p:nvSpPr>
        <p:spPr>
          <a:xfrm>
            <a:off x="197335" y="6489303"/>
            <a:ext cx="1411657" cy="33260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268612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C8845-29D0-4E18-995D-113CD35C388D}"/>
              </a:ext>
            </a:extLst>
          </p:cNvPr>
          <p:cNvSpPr>
            <a:spLocks noGrp="1"/>
          </p:cNvSpPr>
          <p:nvPr>
            <p:ph type="title"/>
          </p:nvPr>
        </p:nvSpPr>
        <p:spPr/>
        <p:txBody>
          <a:bodyPr/>
          <a:lstStyle/>
          <a:p>
            <a:r>
              <a:rPr lang="zh-CN" altLang="en-US" dirty="0"/>
              <a:t>以太网的前世今生</a:t>
            </a:r>
          </a:p>
        </p:txBody>
      </p:sp>
      <p:sp>
        <p:nvSpPr>
          <p:cNvPr id="4" name="灯片编号占位符 3">
            <a:extLst>
              <a:ext uri="{FF2B5EF4-FFF2-40B4-BE49-F238E27FC236}">
                <a16:creationId xmlns:a16="http://schemas.microsoft.com/office/drawing/2014/main" id="{0C2DCD04-84B6-4D1B-ACDC-F369B9B61C53}"/>
              </a:ext>
            </a:extLst>
          </p:cNvPr>
          <p:cNvSpPr>
            <a:spLocks noGrp="1"/>
          </p:cNvSpPr>
          <p:nvPr>
            <p:ph type="sldNum" sz="quarter" idx="12"/>
          </p:nvPr>
        </p:nvSpPr>
        <p:spPr/>
        <p:txBody>
          <a:bodyPr/>
          <a:lstStyle/>
          <a:p>
            <a:fld id="{8D4D1E41-7A09-AB4A-A4E1-09765ADA2698}" type="slidenum">
              <a:rPr kumimoji="1" lang="zh-CN" altLang="en-US" smtClean="0"/>
              <a:t>52</a:t>
            </a:fld>
            <a:endParaRPr kumimoji="1" lang="zh-CN" altLang="en-US" dirty="0"/>
          </a:p>
        </p:txBody>
      </p:sp>
      <p:grpSp>
        <p:nvGrpSpPr>
          <p:cNvPr id="3" name="组合 2">
            <a:extLst>
              <a:ext uri="{FF2B5EF4-FFF2-40B4-BE49-F238E27FC236}">
                <a16:creationId xmlns:a16="http://schemas.microsoft.com/office/drawing/2014/main" id="{B0376930-2EAD-4340-AF28-E9F54545AE0E}"/>
              </a:ext>
            </a:extLst>
          </p:cNvPr>
          <p:cNvGrpSpPr/>
          <p:nvPr/>
        </p:nvGrpSpPr>
        <p:grpSpPr>
          <a:xfrm>
            <a:off x="312420" y="1454075"/>
            <a:ext cx="3695700" cy="4531089"/>
            <a:chOff x="312420" y="1454075"/>
            <a:chExt cx="3695700" cy="4531089"/>
          </a:xfrm>
        </p:grpSpPr>
        <p:sp>
          <p:nvSpPr>
            <p:cNvPr id="8" name="文本框 7">
              <a:extLst>
                <a:ext uri="{FF2B5EF4-FFF2-40B4-BE49-F238E27FC236}">
                  <a16:creationId xmlns:a16="http://schemas.microsoft.com/office/drawing/2014/main" id="{6F2FE228-5254-4F19-A34B-9A185A9A80B3}"/>
                </a:ext>
              </a:extLst>
            </p:cNvPr>
            <p:cNvSpPr txBox="1"/>
            <p:nvPr/>
          </p:nvSpPr>
          <p:spPr>
            <a:xfrm>
              <a:off x="312420" y="4342765"/>
              <a:ext cx="3695700" cy="1642399"/>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IEEE</a:t>
              </a:r>
              <a:r>
                <a:rPr lang="zh-CN" altLang="en-US" dirty="0"/>
                <a:t>批准了</a:t>
              </a:r>
              <a:r>
                <a:rPr lang="en-US" altLang="zh-CN" dirty="0">
                  <a:solidFill>
                    <a:srgbClr val="C00000"/>
                  </a:solidFill>
                </a:rPr>
                <a:t>100Mbps</a:t>
              </a:r>
              <a:r>
                <a:rPr lang="zh-CN" altLang="en-US" dirty="0"/>
                <a:t>以太网标准。后被称为</a:t>
              </a:r>
              <a:r>
                <a:rPr lang="zh-CN" altLang="en-US" dirty="0">
                  <a:solidFill>
                    <a:srgbClr val="C00000"/>
                  </a:solidFill>
                </a:rPr>
                <a:t>快速以太网</a:t>
              </a:r>
              <a:r>
                <a:rPr lang="zh-CN" altLang="en-US" dirty="0"/>
                <a:t>（</a:t>
              </a:r>
              <a:r>
                <a:rPr lang="en-US" altLang="zh-CN" dirty="0"/>
                <a:t>Fast Ethernet</a:t>
              </a:r>
              <a:r>
                <a:rPr lang="zh-CN" altLang="en-US" dirty="0"/>
                <a:t>）</a:t>
              </a:r>
            </a:p>
          </p:txBody>
        </p:sp>
        <p:pic>
          <p:nvPicPr>
            <p:cNvPr id="11" name="图片 10">
              <a:extLst>
                <a:ext uri="{FF2B5EF4-FFF2-40B4-BE49-F238E27FC236}">
                  <a16:creationId xmlns:a16="http://schemas.microsoft.com/office/drawing/2014/main" id="{BB386E64-E497-420F-AB6A-D2AA9F55080B}"/>
                </a:ext>
              </a:extLst>
            </p:cNvPr>
            <p:cNvPicPr>
              <a:picLocks noChangeAspect="1"/>
            </p:cNvPicPr>
            <p:nvPr/>
          </p:nvPicPr>
          <p:blipFill>
            <a:blip r:embed="rId3"/>
            <a:stretch>
              <a:fillRect/>
            </a:stretch>
          </p:blipFill>
          <p:spPr>
            <a:xfrm>
              <a:off x="548842" y="1454075"/>
              <a:ext cx="3240838" cy="2801603"/>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5" name="组合 4">
            <a:extLst>
              <a:ext uri="{FF2B5EF4-FFF2-40B4-BE49-F238E27FC236}">
                <a16:creationId xmlns:a16="http://schemas.microsoft.com/office/drawing/2014/main" id="{CD251586-7E95-4D60-BDDD-59B16F5FDB76}"/>
              </a:ext>
            </a:extLst>
          </p:cNvPr>
          <p:cNvGrpSpPr/>
          <p:nvPr/>
        </p:nvGrpSpPr>
        <p:grpSpPr>
          <a:xfrm>
            <a:off x="4160519" y="1436695"/>
            <a:ext cx="3695700" cy="4458414"/>
            <a:chOff x="4160519" y="1436695"/>
            <a:chExt cx="3695700" cy="4458414"/>
          </a:xfrm>
        </p:grpSpPr>
        <p:sp>
          <p:nvSpPr>
            <p:cNvPr id="9" name="文本框 8">
              <a:extLst>
                <a:ext uri="{FF2B5EF4-FFF2-40B4-BE49-F238E27FC236}">
                  <a16:creationId xmlns:a16="http://schemas.microsoft.com/office/drawing/2014/main" id="{2F6CD583-E0B4-4D88-A009-F27DCCC7850F}"/>
                </a:ext>
              </a:extLst>
            </p:cNvPr>
            <p:cNvSpPr txBox="1"/>
            <p:nvPr/>
          </p:nvSpPr>
          <p:spPr>
            <a:xfrm>
              <a:off x="4160519" y="4367777"/>
              <a:ext cx="3695700" cy="1527332"/>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olidFill>
                    <a:srgbClr val="C00000"/>
                  </a:solidFill>
                </a:rPr>
                <a:t>千兆以太网</a:t>
              </a:r>
              <a:r>
                <a:rPr lang="zh-CN" altLang="en-US" dirty="0"/>
                <a:t>标准</a:t>
              </a:r>
              <a:r>
                <a:rPr lang="en-US" altLang="zh-CN" dirty="0">
                  <a:solidFill>
                    <a:srgbClr val="7030A0"/>
                  </a:solidFill>
                </a:rPr>
                <a:t>1000Base-T</a:t>
              </a:r>
              <a:r>
                <a:rPr lang="zh-CN" altLang="en-US" dirty="0"/>
                <a:t>获得通过</a:t>
              </a:r>
            </a:p>
          </p:txBody>
        </p:sp>
        <p:pic>
          <p:nvPicPr>
            <p:cNvPr id="13" name="图片 12">
              <a:extLst>
                <a:ext uri="{FF2B5EF4-FFF2-40B4-BE49-F238E27FC236}">
                  <a16:creationId xmlns:a16="http://schemas.microsoft.com/office/drawing/2014/main" id="{D91607A1-E904-477C-A611-E9F3AE342828}"/>
                </a:ext>
              </a:extLst>
            </p:cNvPr>
            <p:cNvPicPr>
              <a:picLocks noChangeAspect="1"/>
            </p:cNvPicPr>
            <p:nvPr/>
          </p:nvPicPr>
          <p:blipFill>
            <a:blip r:embed="rId4"/>
            <a:stretch>
              <a:fillRect/>
            </a:stretch>
          </p:blipFill>
          <p:spPr>
            <a:xfrm>
              <a:off x="4380518" y="1436695"/>
              <a:ext cx="3287557" cy="2801603"/>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6" name="组合 5">
            <a:extLst>
              <a:ext uri="{FF2B5EF4-FFF2-40B4-BE49-F238E27FC236}">
                <a16:creationId xmlns:a16="http://schemas.microsoft.com/office/drawing/2014/main" id="{ADDF0395-DE0D-47E9-BC39-10BC7E1AE555}"/>
              </a:ext>
            </a:extLst>
          </p:cNvPr>
          <p:cNvGrpSpPr/>
          <p:nvPr/>
        </p:nvGrpSpPr>
        <p:grpSpPr>
          <a:xfrm>
            <a:off x="8031482" y="1466146"/>
            <a:ext cx="3695700" cy="5117534"/>
            <a:chOff x="8031482" y="1466146"/>
            <a:chExt cx="3695700" cy="5117534"/>
          </a:xfrm>
        </p:grpSpPr>
        <p:sp>
          <p:nvSpPr>
            <p:cNvPr id="10" name="文本框 9">
              <a:extLst>
                <a:ext uri="{FF2B5EF4-FFF2-40B4-BE49-F238E27FC236}">
                  <a16:creationId xmlns:a16="http://schemas.microsoft.com/office/drawing/2014/main" id="{88C9C026-ED7D-470A-81A7-4C361A1B5134}"/>
                </a:ext>
              </a:extLst>
            </p:cNvPr>
            <p:cNvSpPr txBox="1"/>
            <p:nvPr/>
          </p:nvSpPr>
          <p:spPr>
            <a:xfrm>
              <a:off x="8031482" y="4367776"/>
              <a:ext cx="3695700" cy="2215904"/>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2001</a:t>
              </a:r>
              <a:r>
                <a:rPr lang="zh-CN" altLang="en-US" dirty="0"/>
                <a:t>年，</a:t>
              </a:r>
              <a:r>
                <a:rPr lang="zh-CN" altLang="en-US" dirty="0">
                  <a:solidFill>
                    <a:srgbClr val="C00000"/>
                  </a:solidFill>
                </a:rPr>
                <a:t>万兆以太网</a:t>
              </a:r>
              <a:r>
                <a:rPr lang="zh-CN" altLang="en-US" dirty="0"/>
                <a:t>的标准前产品开始问世，正式标准在</a:t>
              </a:r>
              <a:r>
                <a:rPr lang="en-US" altLang="zh-CN" dirty="0"/>
                <a:t>2002</a:t>
              </a:r>
              <a:r>
                <a:rPr lang="zh-CN" altLang="en-US" dirty="0"/>
                <a:t>年获得通过</a:t>
              </a:r>
            </a:p>
          </p:txBody>
        </p:sp>
        <p:pic>
          <p:nvPicPr>
            <p:cNvPr id="15" name="图片 14">
              <a:extLst>
                <a:ext uri="{FF2B5EF4-FFF2-40B4-BE49-F238E27FC236}">
                  <a16:creationId xmlns:a16="http://schemas.microsoft.com/office/drawing/2014/main" id="{DF343D55-7C57-436C-9894-9FF48515AA97}"/>
                </a:ext>
              </a:extLst>
            </p:cNvPr>
            <p:cNvPicPr>
              <a:picLocks noChangeAspect="1"/>
            </p:cNvPicPr>
            <p:nvPr/>
          </p:nvPicPr>
          <p:blipFill>
            <a:blip r:embed="rId5"/>
            <a:stretch>
              <a:fillRect/>
            </a:stretch>
          </p:blipFill>
          <p:spPr>
            <a:xfrm>
              <a:off x="8258913" y="1466146"/>
              <a:ext cx="3240838" cy="2789532"/>
            </a:xfrm>
            <a:prstGeom prst="rect">
              <a:avLst/>
            </a:prstGeom>
          </p:spPr>
          <p:style>
            <a:lnRef idx="0">
              <a:schemeClr val="accent2"/>
            </a:lnRef>
            <a:fillRef idx="3">
              <a:schemeClr val="accent2"/>
            </a:fillRef>
            <a:effectRef idx="3">
              <a:schemeClr val="accent2"/>
            </a:effectRef>
            <a:fontRef idx="minor">
              <a:schemeClr val="lt1"/>
            </a:fontRef>
          </p:style>
        </p:pic>
      </p:grpSp>
      <p:sp>
        <p:nvSpPr>
          <p:cNvPr id="22" name="日期占位符 15">
            <a:extLst>
              <a:ext uri="{FF2B5EF4-FFF2-40B4-BE49-F238E27FC236}">
                <a16:creationId xmlns:a16="http://schemas.microsoft.com/office/drawing/2014/main" id="{0AC2D231-7670-4231-8F6D-3184838809BE}"/>
              </a:ext>
            </a:extLst>
          </p:cNvPr>
          <p:cNvSpPr>
            <a:spLocks noGrp="1"/>
          </p:cNvSpPr>
          <p:nvPr>
            <p:ph type="dt" sz="half" idx="10"/>
          </p:nvPr>
        </p:nvSpPr>
        <p:spPr>
          <a:xfrm>
            <a:off x="197335" y="6489303"/>
            <a:ext cx="1358903"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28" name="组合 27">
            <a:extLst>
              <a:ext uri="{FF2B5EF4-FFF2-40B4-BE49-F238E27FC236}">
                <a16:creationId xmlns:a16="http://schemas.microsoft.com/office/drawing/2014/main" id="{698EB7E0-AFAF-48C8-B522-0407DE41D876}"/>
              </a:ext>
            </a:extLst>
          </p:cNvPr>
          <p:cNvGrpSpPr/>
          <p:nvPr/>
        </p:nvGrpSpPr>
        <p:grpSpPr>
          <a:xfrm>
            <a:off x="3442597" y="6575687"/>
            <a:ext cx="4994189" cy="254887"/>
            <a:chOff x="-214926" y="6517848"/>
            <a:chExt cx="4994189" cy="460463"/>
          </a:xfrm>
        </p:grpSpPr>
        <p:grpSp>
          <p:nvGrpSpPr>
            <p:cNvPr id="29" name="组合 28">
              <a:extLst>
                <a:ext uri="{FF2B5EF4-FFF2-40B4-BE49-F238E27FC236}">
                  <a16:creationId xmlns:a16="http://schemas.microsoft.com/office/drawing/2014/main" id="{EAE115D7-4E9D-46A1-A3E4-488E6AFD2E8E}"/>
                </a:ext>
              </a:extLst>
            </p:cNvPr>
            <p:cNvGrpSpPr/>
            <p:nvPr/>
          </p:nvGrpSpPr>
          <p:grpSpPr>
            <a:xfrm>
              <a:off x="-134143" y="6517848"/>
              <a:ext cx="4913406" cy="444808"/>
              <a:chOff x="-134143" y="6326763"/>
              <a:chExt cx="4913406" cy="444808"/>
            </a:xfrm>
          </p:grpSpPr>
          <p:cxnSp>
            <p:nvCxnSpPr>
              <p:cNvPr id="31" name="直接连接符 30">
                <a:extLst>
                  <a:ext uri="{FF2B5EF4-FFF2-40B4-BE49-F238E27FC236}">
                    <a16:creationId xmlns:a16="http://schemas.microsoft.com/office/drawing/2014/main" id="{6F3A3B64-A07F-4515-A931-DCCCC56C8BCD}"/>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65516F26-8F91-4006-A59E-0DF2509E3572}"/>
                  </a:ext>
                </a:extLst>
              </p:cNvPr>
              <p:cNvSpPr txBox="1"/>
              <p:nvPr/>
            </p:nvSpPr>
            <p:spPr>
              <a:xfrm>
                <a:off x="466864" y="6326763"/>
                <a:ext cx="4312399"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https://www.slideshare.net/citizenearth/bridge-to-tera-bit-ethernet</a:t>
                </a:r>
              </a:p>
            </p:txBody>
          </p:sp>
        </p:grpSp>
        <p:sp>
          <p:nvSpPr>
            <p:cNvPr id="30" name="文本框 29">
              <a:extLst>
                <a:ext uri="{FF2B5EF4-FFF2-40B4-BE49-F238E27FC236}">
                  <a16:creationId xmlns:a16="http://schemas.microsoft.com/office/drawing/2014/main" id="{F8C62A41-1620-4E33-B4EE-DD12D2943534}"/>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179225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6BCA7-8041-4D72-A27E-93E97C12F2C4}"/>
              </a:ext>
            </a:extLst>
          </p:cNvPr>
          <p:cNvSpPr>
            <a:spLocks noGrp="1"/>
          </p:cNvSpPr>
          <p:nvPr>
            <p:ph type="title"/>
          </p:nvPr>
        </p:nvSpPr>
        <p:spPr/>
        <p:txBody>
          <a:bodyPr/>
          <a:lstStyle/>
          <a:p>
            <a:r>
              <a:rPr lang="zh-CN" altLang="en-US" dirty="0"/>
              <a:t>以太网的前世今生</a:t>
            </a:r>
          </a:p>
        </p:txBody>
      </p:sp>
      <p:sp>
        <p:nvSpPr>
          <p:cNvPr id="4" name="灯片编号占位符 3">
            <a:extLst>
              <a:ext uri="{FF2B5EF4-FFF2-40B4-BE49-F238E27FC236}">
                <a16:creationId xmlns:a16="http://schemas.microsoft.com/office/drawing/2014/main" id="{C924ABC9-7F6C-48D5-B027-74E9C1DCDE83}"/>
              </a:ext>
            </a:extLst>
          </p:cNvPr>
          <p:cNvSpPr>
            <a:spLocks noGrp="1"/>
          </p:cNvSpPr>
          <p:nvPr>
            <p:ph type="sldNum" sz="quarter" idx="12"/>
          </p:nvPr>
        </p:nvSpPr>
        <p:spPr/>
        <p:txBody>
          <a:bodyPr/>
          <a:lstStyle/>
          <a:p>
            <a:fld id="{8D4D1E41-7A09-AB4A-A4E1-09765ADA2698}" type="slidenum">
              <a:rPr kumimoji="1" lang="zh-CN" altLang="en-US" smtClean="0"/>
              <a:t>53</a:t>
            </a:fld>
            <a:endParaRPr kumimoji="1" lang="zh-CN" altLang="en-US" dirty="0"/>
          </a:p>
        </p:txBody>
      </p:sp>
      <p:pic>
        <p:nvPicPr>
          <p:cNvPr id="5" name="图片 4">
            <a:extLst>
              <a:ext uri="{FF2B5EF4-FFF2-40B4-BE49-F238E27FC236}">
                <a16:creationId xmlns:a16="http://schemas.microsoft.com/office/drawing/2014/main" id="{967083B0-7473-4F7E-8582-86B1389C0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879" y="1467794"/>
            <a:ext cx="5405140" cy="4723646"/>
          </a:xfrm>
          <a:prstGeom prst="rect">
            <a:avLst/>
          </a:prstGeom>
        </p:spPr>
      </p:pic>
      <p:sp>
        <p:nvSpPr>
          <p:cNvPr id="6" name="文本框 5">
            <a:extLst>
              <a:ext uri="{FF2B5EF4-FFF2-40B4-BE49-F238E27FC236}">
                <a16:creationId xmlns:a16="http://schemas.microsoft.com/office/drawing/2014/main" id="{02BDB7E5-441E-4676-94EC-A722CA8DC772}"/>
              </a:ext>
            </a:extLst>
          </p:cNvPr>
          <p:cNvSpPr txBox="1"/>
          <p:nvPr/>
        </p:nvSpPr>
        <p:spPr>
          <a:xfrm>
            <a:off x="879566" y="1640407"/>
            <a:ext cx="5405140" cy="3577186"/>
          </a:xfrm>
          <a:prstGeom prst="rect">
            <a:avLst/>
          </a:prstGeom>
        </p:spPr>
        <p:txBody>
          <a:bodyPr vert="horz" lIns="91440" tIns="45720" rIns="91440" bIns="45720"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200" dirty="0">
                <a:solidFill>
                  <a:srgbClr val="C00000"/>
                </a:solidFill>
              </a:rPr>
              <a:t>40G/100G </a:t>
            </a:r>
            <a:r>
              <a:rPr lang="zh-CN" altLang="en-US" sz="2200" dirty="0"/>
              <a:t>以太网标准在</a:t>
            </a:r>
            <a:r>
              <a:rPr lang="en-US" altLang="zh-CN" sz="2200" dirty="0"/>
              <a:t>2010</a:t>
            </a:r>
            <a:r>
              <a:rPr lang="zh-CN" altLang="en-US" sz="2200" dirty="0"/>
              <a:t>年中制定完成，当前使用附加标准</a:t>
            </a:r>
            <a:r>
              <a:rPr lang="en-US" altLang="zh-CN" sz="2200" dirty="0">
                <a:solidFill>
                  <a:srgbClr val="7030A0"/>
                </a:solidFill>
              </a:rPr>
              <a:t>IEEE 802.3ba</a:t>
            </a:r>
            <a:r>
              <a:rPr lang="zh-CN" altLang="en-US" sz="2200" dirty="0"/>
              <a:t>用以说明</a:t>
            </a:r>
            <a:endParaRPr lang="en-US" altLang="zh-CN" sz="2200" dirty="0"/>
          </a:p>
          <a:p>
            <a:r>
              <a:rPr lang="en-US" altLang="zh-CN" sz="2200" dirty="0"/>
              <a:t>2014</a:t>
            </a:r>
            <a:r>
              <a:rPr lang="zh-CN" altLang="en-US" sz="2200" dirty="0"/>
              <a:t>年，成立</a:t>
            </a:r>
            <a:r>
              <a:rPr lang="en-US" altLang="zh-CN" sz="2200" dirty="0">
                <a:solidFill>
                  <a:srgbClr val="C00000"/>
                </a:solidFill>
              </a:rPr>
              <a:t>200 Gb/s</a:t>
            </a:r>
            <a:r>
              <a:rPr lang="zh-CN" altLang="en-US" sz="2200" dirty="0"/>
              <a:t>和</a:t>
            </a:r>
            <a:r>
              <a:rPr lang="en-US" altLang="zh-CN" sz="2200" dirty="0">
                <a:solidFill>
                  <a:srgbClr val="C00000"/>
                </a:solidFill>
              </a:rPr>
              <a:t>400 Gb/s</a:t>
            </a:r>
            <a:r>
              <a:rPr lang="zh-CN" altLang="en-US" sz="2200" dirty="0"/>
              <a:t>以太网标准工作组</a:t>
            </a:r>
            <a:r>
              <a:rPr lang="en-US" altLang="zh-CN" sz="2200" dirty="0">
                <a:solidFill>
                  <a:srgbClr val="7030A0"/>
                </a:solidFill>
              </a:rPr>
              <a:t>IEEE P802.3bs</a:t>
            </a:r>
            <a:endParaRPr lang="en-US" altLang="zh-CN" sz="2200" dirty="0"/>
          </a:p>
          <a:p>
            <a:endParaRPr lang="en-US" altLang="zh-CN" sz="2200" dirty="0"/>
          </a:p>
          <a:p>
            <a:endParaRPr lang="zh-CN" altLang="en-US" sz="2200" dirty="0"/>
          </a:p>
        </p:txBody>
      </p:sp>
      <p:sp>
        <p:nvSpPr>
          <p:cNvPr id="12" name="日期占位符 15">
            <a:extLst>
              <a:ext uri="{FF2B5EF4-FFF2-40B4-BE49-F238E27FC236}">
                <a16:creationId xmlns:a16="http://schemas.microsoft.com/office/drawing/2014/main" id="{C9E49ABE-5C21-439F-99EC-1F6F2E23FD25}"/>
              </a:ext>
            </a:extLst>
          </p:cNvPr>
          <p:cNvSpPr>
            <a:spLocks noGrp="1"/>
          </p:cNvSpPr>
          <p:nvPr>
            <p:ph type="dt" sz="half" idx="10"/>
          </p:nvPr>
        </p:nvSpPr>
        <p:spPr>
          <a:xfrm>
            <a:off x="197335" y="6489303"/>
            <a:ext cx="1394073"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24" name="组合 23">
            <a:extLst>
              <a:ext uri="{FF2B5EF4-FFF2-40B4-BE49-F238E27FC236}">
                <a16:creationId xmlns:a16="http://schemas.microsoft.com/office/drawing/2014/main" id="{C7FD31FF-4C66-4EEB-9568-3BB7796FC7B5}"/>
              </a:ext>
            </a:extLst>
          </p:cNvPr>
          <p:cNvGrpSpPr/>
          <p:nvPr/>
        </p:nvGrpSpPr>
        <p:grpSpPr>
          <a:xfrm>
            <a:off x="3442597" y="6575687"/>
            <a:ext cx="4306500" cy="254887"/>
            <a:chOff x="-214926" y="6517848"/>
            <a:chExt cx="4306500" cy="460463"/>
          </a:xfrm>
        </p:grpSpPr>
        <p:grpSp>
          <p:nvGrpSpPr>
            <p:cNvPr id="25" name="组合 24">
              <a:extLst>
                <a:ext uri="{FF2B5EF4-FFF2-40B4-BE49-F238E27FC236}">
                  <a16:creationId xmlns:a16="http://schemas.microsoft.com/office/drawing/2014/main" id="{38CECC6F-9188-4624-89FB-33C39764511D}"/>
                </a:ext>
              </a:extLst>
            </p:cNvPr>
            <p:cNvGrpSpPr/>
            <p:nvPr/>
          </p:nvGrpSpPr>
          <p:grpSpPr>
            <a:xfrm>
              <a:off x="-134143" y="6517848"/>
              <a:ext cx="4225717" cy="444808"/>
              <a:chOff x="-134143" y="6326763"/>
              <a:chExt cx="4225717" cy="444808"/>
            </a:xfrm>
          </p:grpSpPr>
          <p:cxnSp>
            <p:nvCxnSpPr>
              <p:cNvPr id="27" name="直接连接符 26">
                <a:extLst>
                  <a:ext uri="{FF2B5EF4-FFF2-40B4-BE49-F238E27FC236}">
                    <a16:creationId xmlns:a16="http://schemas.microsoft.com/office/drawing/2014/main" id="{762F53CE-762C-4A38-8A64-A359697D3B08}"/>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DED4164-4238-47C0-A563-B62868C64E3B}"/>
                  </a:ext>
                </a:extLst>
              </p:cNvPr>
              <p:cNvSpPr txBox="1"/>
              <p:nvPr/>
            </p:nvSpPr>
            <p:spPr>
              <a:xfrm>
                <a:off x="466864" y="6326763"/>
                <a:ext cx="3624710"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https://ethernetalliance.org/technology/2020-roadmap/</a:t>
                </a:r>
              </a:p>
            </p:txBody>
          </p:sp>
        </p:grpSp>
        <p:sp>
          <p:nvSpPr>
            <p:cNvPr id="26" name="文本框 25">
              <a:extLst>
                <a:ext uri="{FF2B5EF4-FFF2-40B4-BE49-F238E27FC236}">
                  <a16:creationId xmlns:a16="http://schemas.microsoft.com/office/drawing/2014/main" id="{63255221-531E-4E6C-A02B-049805B2AA10}"/>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1080206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E3155-F4F2-4950-92F5-6A377C089618}"/>
              </a:ext>
            </a:extLst>
          </p:cNvPr>
          <p:cNvSpPr>
            <a:spLocks noGrp="1"/>
          </p:cNvSpPr>
          <p:nvPr>
            <p:ph type="title"/>
          </p:nvPr>
        </p:nvSpPr>
        <p:spPr/>
        <p:txBody>
          <a:bodyPr>
            <a:normAutofit/>
          </a:bodyPr>
          <a:lstStyle/>
          <a:p>
            <a:r>
              <a:rPr lang="zh-CN" altLang="en-US" dirty="0"/>
              <a:t>经典以太网 </a:t>
            </a:r>
            <a:r>
              <a:rPr lang="en-US" altLang="zh-CN" dirty="0"/>
              <a:t>- </a:t>
            </a:r>
            <a:r>
              <a:rPr lang="zh-CN" altLang="en-US" sz="2800" dirty="0"/>
              <a:t>经典以太网的物理层</a:t>
            </a:r>
            <a:endParaRPr lang="zh-CN" altLang="en-US" dirty="0"/>
          </a:p>
        </p:txBody>
      </p:sp>
      <p:sp>
        <p:nvSpPr>
          <p:cNvPr id="3" name="内容占位符 2">
            <a:extLst>
              <a:ext uri="{FF2B5EF4-FFF2-40B4-BE49-F238E27FC236}">
                <a16:creationId xmlns:a16="http://schemas.microsoft.com/office/drawing/2014/main" id="{6350AAD7-B303-4017-8651-86283599CCE7}"/>
              </a:ext>
            </a:extLst>
          </p:cNvPr>
          <p:cNvSpPr>
            <a:spLocks noGrp="1"/>
          </p:cNvSpPr>
          <p:nvPr>
            <p:ph idx="1"/>
          </p:nvPr>
        </p:nvSpPr>
        <p:spPr>
          <a:xfrm>
            <a:off x="920537" y="1436305"/>
            <a:ext cx="3949997" cy="1759947"/>
          </a:xfrm>
        </p:spPr>
        <p:txBody>
          <a:bodyPr vert="horz" lIns="91440" tIns="45720" rIns="91440" bIns="45720" rtlCol="0">
            <a:noAutofit/>
          </a:bodyPr>
          <a:lstStyle/>
          <a:p>
            <a:pPr marL="228600" lvl="1">
              <a:lnSpc>
                <a:spcPct val="150000"/>
              </a:lnSpc>
              <a:buFont typeface="Wingdings" pitchFamily="2" charset="2"/>
              <a:buChar char="Ø"/>
            </a:pPr>
            <a:r>
              <a:rPr lang="zh-CN" altLang="en-US" sz="2000" dirty="0"/>
              <a:t>最高速率</a:t>
            </a:r>
            <a:r>
              <a:rPr lang="en-US" altLang="zh-CN" sz="2000" dirty="0">
                <a:solidFill>
                  <a:srgbClr val="C00000"/>
                </a:solidFill>
              </a:rPr>
              <a:t>10Mbps</a:t>
            </a:r>
          </a:p>
          <a:p>
            <a:pPr marL="228600" lvl="1">
              <a:lnSpc>
                <a:spcPct val="150000"/>
              </a:lnSpc>
              <a:buFont typeface="Wingdings" pitchFamily="2" charset="2"/>
              <a:buChar char="Ø"/>
            </a:pPr>
            <a:r>
              <a:rPr lang="zh-CN" altLang="en-US" sz="2000" dirty="0"/>
              <a:t>使用</a:t>
            </a:r>
            <a:r>
              <a:rPr lang="zh-CN" altLang="en-US" sz="2000" dirty="0">
                <a:solidFill>
                  <a:srgbClr val="7030A0"/>
                </a:solidFill>
              </a:rPr>
              <a:t>曼彻斯特编码</a:t>
            </a:r>
            <a:endParaRPr lang="en-US" altLang="zh-CN" sz="2000" dirty="0">
              <a:solidFill>
                <a:srgbClr val="7030A0"/>
              </a:solidFill>
            </a:endParaRPr>
          </a:p>
          <a:p>
            <a:pPr marL="228600" lvl="1">
              <a:lnSpc>
                <a:spcPct val="150000"/>
              </a:lnSpc>
              <a:buFont typeface="Wingdings" pitchFamily="2" charset="2"/>
              <a:buChar char="Ø"/>
            </a:pPr>
            <a:r>
              <a:rPr lang="zh-CN" altLang="en-US" sz="2000" dirty="0"/>
              <a:t>使用</a:t>
            </a:r>
            <a:r>
              <a:rPr lang="zh-CN" altLang="en-US" sz="2000" dirty="0">
                <a:solidFill>
                  <a:srgbClr val="C00000"/>
                </a:solidFill>
              </a:rPr>
              <a:t>同轴电缆</a:t>
            </a:r>
            <a:r>
              <a:rPr lang="zh-CN" altLang="en-US" sz="2000" dirty="0"/>
              <a:t>和</a:t>
            </a:r>
            <a:r>
              <a:rPr lang="zh-CN" altLang="en-US" sz="2000" dirty="0">
                <a:solidFill>
                  <a:srgbClr val="C00000"/>
                </a:solidFill>
              </a:rPr>
              <a:t>中继器</a:t>
            </a:r>
            <a:r>
              <a:rPr lang="zh-CN" altLang="en-US" sz="2000" dirty="0"/>
              <a:t>连接</a:t>
            </a:r>
            <a:endParaRPr lang="en-US" altLang="zh-CN" sz="2000" dirty="0"/>
          </a:p>
        </p:txBody>
      </p:sp>
      <p:sp>
        <p:nvSpPr>
          <p:cNvPr id="4" name="灯片编号占位符 3">
            <a:extLst>
              <a:ext uri="{FF2B5EF4-FFF2-40B4-BE49-F238E27FC236}">
                <a16:creationId xmlns:a16="http://schemas.microsoft.com/office/drawing/2014/main" id="{0F41731D-E96F-4343-9E82-32D08FDC2CF2}"/>
              </a:ext>
            </a:extLst>
          </p:cNvPr>
          <p:cNvSpPr>
            <a:spLocks noGrp="1"/>
          </p:cNvSpPr>
          <p:nvPr>
            <p:ph type="sldNum" sz="quarter" idx="12"/>
          </p:nvPr>
        </p:nvSpPr>
        <p:spPr/>
        <p:txBody>
          <a:bodyPr/>
          <a:lstStyle/>
          <a:p>
            <a:fld id="{8D4D1E41-7A09-AB4A-A4E1-09765ADA2698}" type="slidenum">
              <a:rPr kumimoji="1" lang="zh-CN" altLang="en-US" smtClean="0"/>
              <a:t>54</a:t>
            </a:fld>
            <a:endParaRPr kumimoji="1" lang="zh-CN" altLang="en-US" dirty="0"/>
          </a:p>
        </p:txBody>
      </p:sp>
      <p:sp>
        <p:nvSpPr>
          <p:cNvPr id="8" name="文本框 7">
            <a:extLst>
              <a:ext uri="{FF2B5EF4-FFF2-40B4-BE49-F238E27FC236}">
                <a16:creationId xmlns:a16="http://schemas.microsoft.com/office/drawing/2014/main" id="{B5B169F2-F8E7-4A0F-924B-1313F865C21B}"/>
              </a:ext>
            </a:extLst>
          </p:cNvPr>
          <p:cNvSpPr txBox="1"/>
          <p:nvPr/>
        </p:nvSpPr>
        <p:spPr>
          <a:xfrm>
            <a:off x="803563" y="4156575"/>
            <a:ext cx="3779175" cy="1699907"/>
          </a:xfrm>
          <a:prstGeom prst="rect">
            <a:avLst/>
          </a:prstGeom>
        </p:spPr>
        <p:txBody>
          <a:bodyPr vert="horz" lIns="91440" tIns="45720" rIns="91440" bIns="45720" rtlCol="0">
            <a:no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grpSp>
        <p:nvGrpSpPr>
          <p:cNvPr id="5" name="组合 4">
            <a:extLst>
              <a:ext uri="{FF2B5EF4-FFF2-40B4-BE49-F238E27FC236}">
                <a16:creationId xmlns:a16="http://schemas.microsoft.com/office/drawing/2014/main" id="{EC292021-A45E-4A26-8704-DE5B032E3976}"/>
              </a:ext>
            </a:extLst>
          </p:cNvPr>
          <p:cNvGrpSpPr/>
          <p:nvPr/>
        </p:nvGrpSpPr>
        <p:grpSpPr>
          <a:xfrm>
            <a:off x="5190574" y="4674145"/>
            <a:ext cx="5828240" cy="1773450"/>
            <a:chOff x="5226779" y="4956940"/>
            <a:chExt cx="5777346" cy="1773450"/>
          </a:xfrm>
        </p:grpSpPr>
        <p:sp>
          <p:nvSpPr>
            <p:cNvPr id="23" name="文本框 22">
              <a:extLst>
                <a:ext uri="{FF2B5EF4-FFF2-40B4-BE49-F238E27FC236}">
                  <a16:creationId xmlns:a16="http://schemas.microsoft.com/office/drawing/2014/main" id="{614C3CE0-E577-4AAD-A3F3-320A8186BEB5}"/>
                </a:ext>
              </a:extLst>
            </p:cNvPr>
            <p:cNvSpPr txBox="1"/>
            <p:nvPr/>
          </p:nvSpPr>
          <p:spPr>
            <a:xfrm>
              <a:off x="5226779" y="4956940"/>
              <a:ext cx="1952255" cy="899542"/>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000" dirty="0">
                  <a:solidFill>
                    <a:srgbClr val="7030A0"/>
                  </a:solidFill>
                  <a:latin typeface="微软雅黑" panose="020B0503020204020204" pitchFamily="34" charset="-122"/>
                  <a:ea typeface="微软雅黑" panose="020B0503020204020204" pitchFamily="34" charset="-122"/>
                </a:rPr>
                <a:t>5-4-3-2-1</a:t>
              </a:r>
              <a:r>
                <a:rPr lang="zh-CN" altLang="en-US" sz="2000" dirty="0">
                  <a:solidFill>
                    <a:srgbClr val="7030A0"/>
                  </a:solidFill>
                  <a:latin typeface="微软雅黑" panose="020B0503020204020204" pitchFamily="34" charset="-122"/>
                  <a:ea typeface="微软雅黑" panose="020B0503020204020204" pitchFamily="34" charset="-122"/>
                </a:rPr>
                <a:t>原则</a:t>
              </a:r>
              <a:endParaRPr lang="en-US" altLang="zh-CN" sz="2000" dirty="0">
                <a:solidFill>
                  <a:srgbClr val="7030A0"/>
                </a:solidFill>
                <a:latin typeface="微软雅黑" panose="020B0503020204020204" pitchFamily="34" charset="-122"/>
                <a:ea typeface="微软雅黑" panose="020B0503020204020204" pitchFamily="34" charset="-122"/>
              </a:endParaRPr>
            </a:p>
            <a:p>
              <a:pPr>
                <a:lnSpc>
                  <a:spcPct val="120000"/>
                </a:lnSpc>
              </a:pP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24F2E1F6-430A-4EDA-BC86-813B11065A51}"/>
                </a:ext>
              </a:extLst>
            </p:cNvPr>
            <p:cNvSpPr txBox="1"/>
            <p:nvPr/>
          </p:nvSpPr>
          <p:spPr>
            <a:xfrm>
              <a:off x="5226779" y="5553849"/>
              <a:ext cx="5777346" cy="1176541"/>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20000"/>
                </a:lnSpc>
              </a:pPr>
              <a:r>
                <a:rPr lang="zh-CN" altLang="en-US" sz="2000" dirty="0">
                  <a:latin typeface="微软雅黑" panose="020B0503020204020204" pitchFamily="34" charset="-122"/>
                  <a:ea typeface="微软雅黑" panose="020B0503020204020204" pitchFamily="34" charset="-122"/>
                </a:rPr>
                <a:t>任意两个收发器之间距离</a:t>
              </a:r>
              <a:r>
                <a:rPr lang="zh-CN" altLang="en-US" sz="2000" dirty="0">
                  <a:solidFill>
                    <a:srgbClr val="C00000"/>
                  </a:solidFill>
                  <a:latin typeface="微软雅黑" panose="020B0503020204020204" pitchFamily="34" charset="-122"/>
                  <a:ea typeface="微软雅黑" panose="020B0503020204020204" pitchFamily="34" charset="-122"/>
                </a:rPr>
                <a:t>不得超过</a:t>
              </a:r>
              <a:r>
                <a:rPr lang="en-US" altLang="zh-CN" sz="2000" dirty="0">
                  <a:solidFill>
                    <a:srgbClr val="C00000"/>
                  </a:solidFill>
                  <a:latin typeface="微软雅黑" panose="020B0503020204020204" pitchFamily="34" charset="-122"/>
                  <a:ea typeface="微软雅黑" panose="020B0503020204020204" pitchFamily="34" charset="-122"/>
                </a:rPr>
                <a:t>2.5km</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且任意两个收发器之间经过的</a:t>
              </a:r>
              <a:r>
                <a:rPr lang="zh-CN" altLang="en-US" sz="2000" dirty="0">
                  <a:solidFill>
                    <a:srgbClr val="C00000"/>
                  </a:solidFill>
                  <a:latin typeface="微软雅黑" panose="020B0503020204020204" pitchFamily="34" charset="-122"/>
                  <a:ea typeface="微软雅黑" panose="020B0503020204020204" pitchFamily="34" charset="-122"/>
                </a:rPr>
                <a:t>中继器不能超过</a:t>
              </a:r>
              <a:r>
                <a:rPr lang="en-US" altLang="zh-CN" sz="2000" dirty="0">
                  <a:solidFill>
                    <a:srgbClr val="C00000"/>
                  </a:solidFill>
                  <a:latin typeface="微软雅黑" panose="020B0503020204020204" pitchFamily="34" charset="-122"/>
                  <a:ea typeface="微软雅黑" panose="020B0503020204020204" pitchFamily="34" charset="-122"/>
                </a:rPr>
                <a:t>4</a:t>
              </a:r>
              <a:r>
                <a:rPr lang="zh-CN" altLang="en-US" sz="2000" dirty="0">
                  <a:solidFill>
                    <a:srgbClr val="C00000"/>
                  </a:solidFill>
                  <a:latin typeface="微软雅黑" panose="020B0503020204020204" pitchFamily="34" charset="-122"/>
                  <a:ea typeface="微软雅黑" panose="020B0503020204020204" pitchFamily="34" charset="-122"/>
                </a:rPr>
                <a:t>个</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以保证</a:t>
              </a:r>
              <a:r>
                <a:rPr lang="en-US" altLang="zh-CN" sz="2000" dirty="0">
                  <a:latin typeface="微软雅黑" panose="020B0503020204020204" pitchFamily="34" charset="-122"/>
                  <a:ea typeface="微软雅黑" panose="020B0503020204020204" pitchFamily="34" charset="-122"/>
                </a:rPr>
                <a:t>MAC</a:t>
              </a:r>
              <a:r>
                <a:rPr lang="zh-CN" altLang="en-US" sz="2000" dirty="0">
                  <a:latin typeface="微软雅黑" panose="020B0503020204020204" pitchFamily="34" charset="-122"/>
                  <a:ea typeface="微软雅黑" panose="020B0503020204020204" pitchFamily="34" charset="-122"/>
                </a:rPr>
                <a:t>协议正常工作</a:t>
              </a:r>
            </a:p>
          </p:txBody>
        </p:sp>
      </p:grpSp>
      <p:grpSp>
        <p:nvGrpSpPr>
          <p:cNvPr id="10" name="组合 9">
            <a:extLst>
              <a:ext uri="{FF2B5EF4-FFF2-40B4-BE49-F238E27FC236}">
                <a16:creationId xmlns:a16="http://schemas.microsoft.com/office/drawing/2014/main" id="{C6E86830-A37A-468C-9BB6-2CEEEF87A070}"/>
              </a:ext>
            </a:extLst>
          </p:cNvPr>
          <p:cNvGrpSpPr/>
          <p:nvPr/>
        </p:nvGrpSpPr>
        <p:grpSpPr>
          <a:xfrm>
            <a:off x="4697500" y="1327971"/>
            <a:ext cx="6259830" cy="2038855"/>
            <a:chOff x="1088448" y="1563892"/>
            <a:chExt cx="6259830" cy="2038855"/>
          </a:xfrm>
        </p:grpSpPr>
        <p:pic>
          <p:nvPicPr>
            <p:cNvPr id="7" name="图片 6">
              <a:extLst>
                <a:ext uri="{FF2B5EF4-FFF2-40B4-BE49-F238E27FC236}">
                  <a16:creationId xmlns:a16="http://schemas.microsoft.com/office/drawing/2014/main" id="{1B1A2C0A-6187-4DBC-AAF5-B2D4EA48FB3C}"/>
                </a:ext>
              </a:extLst>
            </p:cNvPr>
            <p:cNvPicPr>
              <a:picLocks noChangeAspect="1"/>
            </p:cNvPicPr>
            <p:nvPr/>
          </p:nvPicPr>
          <p:blipFill>
            <a:blip r:embed="rId3"/>
            <a:stretch>
              <a:fillRect/>
            </a:stretch>
          </p:blipFill>
          <p:spPr>
            <a:xfrm>
              <a:off x="1088448" y="1563892"/>
              <a:ext cx="6259830" cy="1673851"/>
            </a:xfrm>
            <a:prstGeom prst="rect">
              <a:avLst/>
            </a:prstGeom>
          </p:spPr>
        </p:pic>
        <p:sp>
          <p:nvSpPr>
            <p:cNvPr id="15" name="文本框 14">
              <a:extLst>
                <a:ext uri="{FF2B5EF4-FFF2-40B4-BE49-F238E27FC236}">
                  <a16:creationId xmlns:a16="http://schemas.microsoft.com/office/drawing/2014/main" id="{E2EAD825-E038-4102-8DD9-66E4B6A0038D}"/>
                </a:ext>
              </a:extLst>
            </p:cNvPr>
            <p:cNvSpPr txBox="1"/>
            <p:nvPr/>
          </p:nvSpPr>
          <p:spPr>
            <a:xfrm>
              <a:off x="2634766" y="3202637"/>
              <a:ext cx="3225707"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粗以太网（</a:t>
              </a:r>
              <a:r>
                <a:rPr lang="en-US" altLang="zh-CN" sz="2000" dirty="0">
                  <a:latin typeface="微软雅黑" panose="020B0503020204020204" pitchFamily="34" charset="-122"/>
                  <a:ea typeface="微软雅黑" panose="020B0503020204020204" pitchFamily="34" charset="-122"/>
                </a:rPr>
                <a:t>thick Ethernet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E4A316CD-A1DE-40C4-9FAC-96DFC6DE6906}"/>
              </a:ext>
            </a:extLst>
          </p:cNvPr>
          <p:cNvGrpSpPr/>
          <p:nvPr/>
        </p:nvGrpSpPr>
        <p:grpSpPr>
          <a:xfrm>
            <a:off x="7924800" y="2991853"/>
            <a:ext cx="3664647" cy="2256156"/>
            <a:chOff x="3895301" y="3407386"/>
            <a:chExt cx="3664647" cy="2256156"/>
          </a:xfrm>
        </p:grpSpPr>
        <p:grpSp>
          <p:nvGrpSpPr>
            <p:cNvPr id="18" name="组合 17">
              <a:extLst>
                <a:ext uri="{FF2B5EF4-FFF2-40B4-BE49-F238E27FC236}">
                  <a16:creationId xmlns:a16="http://schemas.microsoft.com/office/drawing/2014/main" id="{A8DAB55D-D9BE-490F-8267-88ADE26A3BC5}"/>
                </a:ext>
              </a:extLst>
            </p:cNvPr>
            <p:cNvGrpSpPr/>
            <p:nvPr/>
          </p:nvGrpSpPr>
          <p:grpSpPr>
            <a:xfrm>
              <a:off x="4163729" y="3407386"/>
              <a:ext cx="3396219" cy="1847555"/>
              <a:chOff x="8236620" y="3490981"/>
              <a:chExt cx="3396219" cy="1847555"/>
            </a:xfrm>
          </p:grpSpPr>
          <p:pic>
            <p:nvPicPr>
              <p:cNvPr id="11" name="图片 10">
                <a:extLst>
                  <a:ext uri="{FF2B5EF4-FFF2-40B4-BE49-F238E27FC236}">
                    <a16:creationId xmlns:a16="http://schemas.microsoft.com/office/drawing/2014/main" id="{E98BEFD9-4779-4AF9-B9C4-304EAEF2033B}"/>
                  </a:ext>
                </a:extLst>
              </p:cNvPr>
              <p:cNvPicPr>
                <a:picLocks noChangeAspect="1"/>
              </p:cNvPicPr>
              <p:nvPr/>
            </p:nvPicPr>
            <p:blipFill>
              <a:blip r:embed="rId4"/>
              <a:stretch>
                <a:fillRect/>
              </a:stretch>
            </p:blipFill>
            <p:spPr>
              <a:xfrm>
                <a:off x="8236620" y="4018341"/>
                <a:ext cx="2407409" cy="1252409"/>
              </a:xfrm>
              <a:prstGeom prst="rect">
                <a:avLst/>
              </a:prstGeom>
            </p:spPr>
          </p:pic>
          <p:sp>
            <p:nvSpPr>
              <p:cNvPr id="16" name="标注: 弯曲线形 15">
                <a:extLst>
                  <a:ext uri="{FF2B5EF4-FFF2-40B4-BE49-F238E27FC236}">
                    <a16:creationId xmlns:a16="http://schemas.microsoft.com/office/drawing/2014/main" id="{7F1B6FF9-C3CE-4EDF-A281-F69F67E4027D}"/>
                  </a:ext>
                </a:extLst>
              </p:cNvPr>
              <p:cNvSpPr/>
              <p:nvPr/>
            </p:nvSpPr>
            <p:spPr>
              <a:xfrm>
                <a:off x="10306049" y="3490981"/>
                <a:ext cx="1326790" cy="670945"/>
              </a:xfrm>
              <a:prstGeom prst="borderCallout2">
                <a:avLst>
                  <a:gd name="adj1" fmla="val 18750"/>
                  <a:gd name="adj2" fmla="val -8333"/>
                  <a:gd name="adj3" fmla="val 18750"/>
                  <a:gd name="adj4" fmla="val -16667"/>
                  <a:gd name="adj5" fmla="val 114224"/>
                  <a:gd name="adj6" fmla="val -5440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BNC T</a:t>
                </a:r>
                <a:r>
                  <a:rPr lang="zh-CN" altLang="en-US" sz="2000" dirty="0">
                    <a:latin typeface="微软雅黑" panose="020B0503020204020204" pitchFamily="34" charset="-122"/>
                    <a:ea typeface="微软雅黑" panose="020B0503020204020204" pitchFamily="34" charset="-122"/>
                  </a:rPr>
                  <a:t>型连接器</a:t>
                </a:r>
              </a:p>
            </p:txBody>
          </p:sp>
          <p:sp>
            <p:nvSpPr>
              <p:cNvPr id="17" name="标注: 弯曲线形 16">
                <a:extLst>
                  <a:ext uri="{FF2B5EF4-FFF2-40B4-BE49-F238E27FC236}">
                    <a16:creationId xmlns:a16="http://schemas.microsoft.com/office/drawing/2014/main" id="{BD5DF566-09B3-45CA-9CF0-C9A7FA69F24F}"/>
                  </a:ext>
                </a:extLst>
              </p:cNvPr>
              <p:cNvSpPr/>
              <p:nvPr/>
            </p:nvSpPr>
            <p:spPr>
              <a:xfrm>
                <a:off x="10311764" y="4667591"/>
                <a:ext cx="1321075" cy="670945"/>
              </a:xfrm>
              <a:prstGeom prst="borderCallout2">
                <a:avLst>
                  <a:gd name="adj1" fmla="val 77370"/>
                  <a:gd name="adj2" fmla="val -6659"/>
                  <a:gd name="adj3" fmla="val 79095"/>
                  <a:gd name="adj4" fmla="val -31730"/>
                  <a:gd name="adj5" fmla="val 53879"/>
                  <a:gd name="adj6" fmla="val -5106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连接至以太网卡</a:t>
                </a:r>
              </a:p>
            </p:txBody>
          </p:sp>
        </p:grpSp>
        <p:sp>
          <p:nvSpPr>
            <p:cNvPr id="19" name="文本框 18">
              <a:extLst>
                <a:ext uri="{FF2B5EF4-FFF2-40B4-BE49-F238E27FC236}">
                  <a16:creationId xmlns:a16="http://schemas.microsoft.com/office/drawing/2014/main" id="{72715AF5-1DA1-46F6-9821-ED0ACA919BFD}"/>
                </a:ext>
              </a:extLst>
            </p:cNvPr>
            <p:cNvSpPr txBox="1"/>
            <p:nvPr/>
          </p:nvSpPr>
          <p:spPr>
            <a:xfrm>
              <a:off x="3895301" y="5263432"/>
              <a:ext cx="3068338"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细以太网（</a:t>
              </a:r>
              <a:r>
                <a:rPr lang="en-US" altLang="zh-CN" sz="2000" dirty="0">
                  <a:latin typeface="微软雅黑" panose="020B0503020204020204" pitchFamily="34" charset="-122"/>
                  <a:ea typeface="微软雅黑" panose="020B0503020204020204" pitchFamily="34" charset="-122"/>
                </a:rPr>
                <a:t>thin Ethernet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30098723-E2CB-477E-B6BB-D93A05BF75D3}"/>
              </a:ext>
            </a:extLst>
          </p:cNvPr>
          <p:cNvGrpSpPr/>
          <p:nvPr/>
        </p:nvGrpSpPr>
        <p:grpSpPr>
          <a:xfrm>
            <a:off x="803563" y="3281529"/>
            <a:ext cx="4066972" cy="3235838"/>
            <a:chOff x="7404454" y="2013887"/>
            <a:chExt cx="4066972" cy="3235838"/>
          </a:xfrm>
        </p:grpSpPr>
        <p:pic>
          <p:nvPicPr>
            <p:cNvPr id="20" name="Picture 2">
              <a:extLst>
                <a:ext uri="{FF2B5EF4-FFF2-40B4-BE49-F238E27FC236}">
                  <a16:creationId xmlns:a16="http://schemas.microsoft.com/office/drawing/2014/main" id="{0D08A327-F7CB-4CE7-A82D-B231CC05FD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11" t="6091" r="4381" b="5820"/>
            <a:stretch/>
          </p:blipFill>
          <p:spPr bwMode="auto">
            <a:xfrm>
              <a:off x="7404454" y="2013887"/>
              <a:ext cx="4066972" cy="284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文本框 20">
              <a:extLst>
                <a:ext uri="{FF2B5EF4-FFF2-40B4-BE49-F238E27FC236}">
                  <a16:creationId xmlns:a16="http://schemas.microsoft.com/office/drawing/2014/main" id="{A351A680-CF46-41E4-B336-4C1B0B000042}"/>
                </a:ext>
              </a:extLst>
            </p:cNvPr>
            <p:cNvSpPr txBox="1"/>
            <p:nvPr/>
          </p:nvSpPr>
          <p:spPr>
            <a:xfrm>
              <a:off x="8092807" y="4849615"/>
              <a:ext cx="2258171"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中继器（</a:t>
              </a:r>
              <a:r>
                <a:rPr lang="en-US" altLang="zh-CN" sz="2000" dirty="0">
                  <a:latin typeface="微软雅黑" panose="020B0503020204020204" pitchFamily="34" charset="-122"/>
                  <a:ea typeface="微软雅黑" panose="020B0503020204020204" pitchFamily="34" charset="-122"/>
                </a:rPr>
                <a:t>repeater</a:t>
              </a:r>
              <a:r>
                <a:rPr lang="zh-CN" altLang="en-US" sz="2000" dirty="0">
                  <a:latin typeface="微软雅黑" panose="020B0503020204020204" pitchFamily="34" charset="-122"/>
                  <a:ea typeface="微软雅黑" panose="020B0503020204020204" pitchFamily="34" charset="-122"/>
                </a:rPr>
                <a:t>）</a:t>
              </a:r>
            </a:p>
          </p:txBody>
        </p:sp>
      </p:grpSp>
      <p:sp>
        <p:nvSpPr>
          <p:cNvPr id="24" name="日期占位符 15">
            <a:extLst>
              <a:ext uri="{FF2B5EF4-FFF2-40B4-BE49-F238E27FC236}">
                <a16:creationId xmlns:a16="http://schemas.microsoft.com/office/drawing/2014/main" id="{BB8B2109-F343-48F6-8267-0E58D69D0D4C}"/>
              </a:ext>
            </a:extLst>
          </p:cNvPr>
          <p:cNvSpPr>
            <a:spLocks noGrp="1"/>
          </p:cNvSpPr>
          <p:nvPr>
            <p:ph type="dt" sz="half" idx="10"/>
          </p:nvPr>
        </p:nvSpPr>
        <p:spPr>
          <a:xfrm>
            <a:off x="197335" y="6489303"/>
            <a:ext cx="1613880" cy="288839"/>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25" name="组合 24">
            <a:extLst>
              <a:ext uri="{FF2B5EF4-FFF2-40B4-BE49-F238E27FC236}">
                <a16:creationId xmlns:a16="http://schemas.microsoft.com/office/drawing/2014/main" id="{D68F1B5C-F6BB-4E68-AE04-01D3A7245409}"/>
              </a:ext>
            </a:extLst>
          </p:cNvPr>
          <p:cNvGrpSpPr/>
          <p:nvPr/>
        </p:nvGrpSpPr>
        <p:grpSpPr>
          <a:xfrm>
            <a:off x="3442597" y="6575687"/>
            <a:ext cx="5099987" cy="254887"/>
            <a:chOff x="-214926" y="6517848"/>
            <a:chExt cx="5099987" cy="460463"/>
          </a:xfrm>
        </p:grpSpPr>
        <p:grpSp>
          <p:nvGrpSpPr>
            <p:cNvPr id="26" name="组合 25">
              <a:extLst>
                <a:ext uri="{FF2B5EF4-FFF2-40B4-BE49-F238E27FC236}">
                  <a16:creationId xmlns:a16="http://schemas.microsoft.com/office/drawing/2014/main" id="{B7F60CF4-4548-4F39-99B0-9DF60D393DF5}"/>
                </a:ext>
              </a:extLst>
            </p:cNvPr>
            <p:cNvGrpSpPr/>
            <p:nvPr/>
          </p:nvGrpSpPr>
          <p:grpSpPr>
            <a:xfrm>
              <a:off x="-134143" y="6517848"/>
              <a:ext cx="5019204" cy="444808"/>
              <a:chOff x="-134143" y="6326763"/>
              <a:chExt cx="5019204" cy="444808"/>
            </a:xfrm>
          </p:grpSpPr>
          <p:cxnSp>
            <p:nvCxnSpPr>
              <p:cNvPr id="28" name="直接连接符 27">
                <a:extLst>
                  <a:ext uri="{FF2B5EF4-FFF2-40B4-BE49-F238E27FC236}">
                    <a16:creationId xmlns:a16="http://schemas.microsoft.com/office/drawing/2014/main" id="{C44468B4-DDA9-424A-84B5-F628BD3C7C5F}"/>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65F4718-3FA1-4FB5-A418-DDA377E40428}"/>
                  </a:ext>
                </a:extLst>
              </p:cNvPr>
              <p:cNvSpPr txBox="1"/>
              <p:nvPr/>
            </p:nvSpPr>
            <p:spPr>
              <a:xfrm>
                <a:off x="466864" y="6326763"/>
                <a:ext cx="4418197"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Andrew </a:t>
                </a:r>
                <a:r>
                  <a:rPr lang="en-US" altLang="zh-CN" sz="1000" dirty="0" err="1">
                    <a:solidFill>
                      <a:schemeClr val="bg1">
                        <a:lumMod val="50000"/>
                      </a:schemeClr>
                    </a:solidFill>
                    <a:latin typeface="微软雅黑" panose="020B0503020204020204" pitchFamily="34" charset="-122"/>
                    <a:ea typeface="微软雅黑" panose="020B0503020204020204" pitchFamily="34" charset="-122"/>
                  </a:rPr>
                  <a:t>S.Tanenbaum</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潘爱民</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计算机网络</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[M].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清华大学出版社</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2012.</a:t>
                </a:r>
              </a:p>
            </p:txBody>
          </p:sp>
        </p:grpSp>
        <p:sp>
          <p:nvSpPr>
            <p:cNvPr id="27" name="文本框 26">
              <a:extLst>
                <a:ext uri="{FF2B5EF4-FFF2-40B4-BE49-F238E27FC236}">
                  <a16:creationId xmlns:a16="http://schemas.microsoft.com/office/drawing/2014/main" id="{9B8B69B3-05AA-4F91-89CB-BFF9F30E51F3}"/>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72095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经典以太网 </a:t>
            </a:r>
            <a:r>
              <a:rPr lang="en-US" altLang="zh-CN" dirty="0"/>
              <a:t>-</a:t>
            </a:r>
            <a:r>
              <a:rPr lang="en-US" altLang="zh-CN" sz="3600" dirty="0"/>
              <a:t> </a:t>
            </a:r>
            <a:r>
              <a:rPr lang="en-US" altLang="zh-CN" sz="2800" dirty="0"/>
              <a:t>MAC</a:t>
            </a:r>
            <a:r>
              <a:rPr lang="zh-CN" altLang="en-US" sz="2800" dirty="0"/>
              <a:t>子层协议</a:t>
            </a:r>
            <a:endParaRPr lang="zh-CN" altLang="en-US" sz="3600" dirty="0"/>
          </a:p>
        </p:txBody>
      </p:sp>
      <p:sp>
        <p:nvSpPr>
          <p:cNvPr id="3" name="内容占位符 2">
            <a:extLst>
              <a:ext uri="{FF2B5EF4-FFF2-40B4-BE49-F238E27FC236}">
                <a16:creationId xmlns:a16="http://schemas.microsoft.com/office/drawing/2014/main" id="{FFEE573F-13F6-4DDD-AD12-5A0908397AD9}"/>
              </a:ext>
            </a:extLst>
          </p:cNvPr>
          <p:cNvSpPr>
            <a:spLocks noGrp="1"/>
          </p:cNvSpPr>
          <p:nvPr>
            <p:ph idx="1"/>
          </p:nvPr>
        </p:nvSpPr>
        <p:spPr>
          <a:xfrm>
            <a:off x="838200" y="1510758"/>
            <a:ext cx="5320145" cy="2223078"/>
          </a:xfrm>
        </p:spPr>
        <p:txBody>
          <a:bodyPr>
            <a:normAutofit/>
          </a:bodyPr>
          <a:lstStyle/>
          <a:p>
            <a:pPr>
              <a:lnSpc>
                <a:spcPct val="150000"/>
              </a:lnSpc>
            </a:pPr>
            <a:r>
              <a:rPr lang="zh-CN" altLang="en-US" sz="2200" dirty="0"/>
              <a:t>主机运行</a:t>
            </a:r>
            <a:r>
              <a:rPr lang="en-US" altLang="zh-CN" sz="2200" dirty="0">
                <a:solidFill>
                  <a:srgbClr val="C00000"/>
                </a:solidFill>
              </a:rPr>
              <a:t>CSMA/CD</a:t>
            </a:r>
            <a:r>
              <a:rPr lang="zh-CN" altLang="en-US" sz="2200" dirty="0"/>
              <a:t>协议</a:t>
            </a:r>
          </a:p>
          <a:p>
            <a:r>
              <a:rPr lang="zh-CN" altLang="en-US" sz="2200" dirty="0"/>
              <a:t>常用的以太网</a:t>
            </a:r>
            <a:r>
              <a:rPr lang="en-US" altLang="zh-CN" sz="2200" dirty="0"/>
              <a:t>MAC</a:t>
            </a:r>
            <a:r>
              <a:rPr lang="zh-CN" altLang="en-US" sz="2200" dirty="0"/>
              <a:t>帧格式有两种标准 ：</a:t>
            </a:r>
          </a:p>
          <a:p>
            <a:pPr lvl="1">
              <a:lnSpc>
                <a:spcPct val="150000"/>
              </a:lnSpc>
              <a:spcBef>
                <a:spcPts val="0"/>
              </a:spcBef>
            </a:pPr>
            <a:r>
              <a:rPr lang="en-US" altLang="zh-CN" sz="2200" dirty="0">
                <a:solidFill>
                  <a:srgbClr val="C00000"/>
                </a:solidFill>
                <a:latin typeface="Arial" charset="0"/>
                <a:ea typeface="黑体" pitchFamily="2" charset="-122"/>
              </a:rPr>
              <a:t>DIX Ethernet V2 </a:t>
            </a:r>
            <a:r>
              <a:rPr lang="zh-CN" altLang="en-US" sz="2200" dirty="0">
                <a:solidFill>
                  <a:srgbClr val="C00000"/>
                </a:solidFill>
                <a:latin typeface="Arial" charset="0"/>
                <a:ea typeface="黑体" pitchFamily="2" charset="-122"/>
              </a:rPr>
              <a:t>标准</a:t>
            </a:r>
            <a:r>
              <a:rPr lang="zh-CN" altLang="en-US" sz="2200" dirty="0">
                <a:latin typeface="Arial" charset="0"/>
                <a:ea typeface="黑体" pitchFamily="2" charset="-122"/>
              </a:rPr>
              <a:t>（最常用的）</a:t>
            </a:r>
          </a:p>
          <a:p>
            <a:pPr lvl="1">
              <a:lnSpc>
                <a:spcPct val="150000"/>
              </a:lnSpc>
              <a:spcBef>
                <a:spcPts val="0"/>
              </a:spcBef>
            </a:pPr>
            <a:r>
              <a:rPr lang="en-US" altLang="zh-CN" sz="2200" dirty="0">
                <a:solidFill>
                  <a:srgbClr val="7030A0"/>
                </a:solidFill>
                <a:latin typeface="Arial" charset="0"/>
                <a:ea typeface="黑体" pitchFamily="2" charset="-122"/>
              </a:rPr>
              <a:t>IEEE </a:t>
            </a:r>
            <a:r>
              <a:rPr lang="zh-CN" altLang="en-US" sz="2200" dirty="0">
                <a:solidFill>
                  <a:srgbClr val="7030A0"/>
                </a:solidFill>
                <a:latin typeface="Arial" charset="0"/>
                <a:ea typeface="黑体" pitchFamily="2" charset="-122"/>
              </a:rPr>
              <a:t>的 </a:t>
            </a:r>
            <a:r>
              <a:rPr lang="en-US" altLang="zh-CN" sz="2200" dirty="0">
                <a:solidFill>
                  <a:srgbClr val="7030A0"/>
                </a:solidFill>
                <a:latin typeface="Arial" charset="0"/>
                <a:ea typeface="黑体" pitchFamily="2" charset="-122"/>
              </a:rPr>
              <a:t>802.3 </a:t>
            </a:r>
            <a:r>
              <a:rPr lang="zh-CN" altLang="en-US" sz="2200" dirty="0">
                <a:solidFill>
                  <a:srgbClr val="7030A0"/>
                </a:solidFill>
                <a:latin typeface="Arial" charset="0"/>
                <a:ea typeface="黑体" pitchFamily="2" charset="-122"/>
              </a:rPr>
              <a:t>标准</a:t>
            </a:r>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55</a:t>
            </a:fld>
            <a:endParaRPr kumimoji="1" lang="zh-CN" altLang="en-US" dirty="0"/>
          </a:p>
        </p:txBody>
      </p:sp>
      <p:grpSp>
        <p:nvGrpSpPr>
          <p:cNvPr id="6" name="组合 5">
            <a:extLst>
              <a:ext uri="{FF2B5EF4-FFF2-40B4-BE49-F238E27FC236}">
                <a16:creationId xmlns:a16="http://schemas.microsoft.com/office/drawing/2014/main" id="{BD28771B-A696-419D-BE25-55953AF592AA}"/>
              </a:ext>
            </a:extLst>
          </p:cNvPr>
          <p:cNvGrpSpPr/>
          <p:nvPr/>
        </p:nvGrpSpPr>
        <p:grpSpPr>
          <a:xfrm>
            <a:off x="1407055" y="4139620"/>
            <a:ext cx="9377890" cy="2286382"/>
            <a:chOff x="1190047" y="3956882"/>
            <a:chExt cx="9377890" cy="2286382"/>
          </a:xfrm>
        </p:grpSpPr>
        <p:sp>
          <p:nvSpPr>
            <p:cNvPr id="27" name="Rectangle 41">
              <a:extLst>
                <a:ext uri="{FF2B5EF4-FFF2-40B4-BE49-F238E27FC236}">
                  <a16:creationId xmlns:a16="http://schemas.microsoft.com/office/drawing/2014/main" id="{84C55A27-FF62-499C-BBAC-44536DC86ECD}"/>
                </a:ext>
              </a:extLst>
            </p:cNvPr>
            <p:cNvSpPr>
              <a:spLocks noChangeArrowheads="1"/>
            </p:cNvSpPr>
            <p:nvPr/>
          </p:nvSpPr>
          <p:spPr bwMode="auto">
            <a:xfrm>
              <a:off x="1808990" y="4279145"/>
              <a:ext cx="1162294" cy="455410"/>
            </a:xfrm>
            <a:prstGeom prst="rect">
              <a:avLst/>
            </a:prstGeom>
            <a:solidFill>
              <a:srgbClr val="FFFF00"/>
            </a:solidFill>
            <a:ln w="12700" algn="ctr">
              <a:solidFill>
                <a:schemeClr val="folHlink"/>
              </a:solidFill>
              <a:miter lim="800000"/>
              <a:headEnd/>
              <a:tailEnd/>
            </a:ln>
            <a:effectLst>
              <a:outerShdw dist="35921" dir="2700000" algn="ctr" rotWithShape="0">
                <a:schemeClr val="bg2"/>
              </a:outerShdw>
            </a:effectLst>
          </p:spPr>
          <p:txBody>
            <a:bodyPr wrap="none" anchor="ctr"/>
            <a:lstStyle/>
            <a:p>
              <a:pPr algn="ctr"/>
              <a:r>
                <a:rPr lang="zh-CN" altLang="en-US" dirty="0">
                  <a:latin typeface="黑体" panose="02010609060101010101" pitchFamily="49" charset="-122"/>
                  <a:ea typeface="黑体" panose="02010609060101010101" pitchFamily="49" charset="-122"/>
                </a:rPr>
                <a:t>前导码</a:t>
              </a:r>
            </a:p>
          </p:txBody>
        </p:sp>
        <p:sp>
          <p:nvSpPr>
            <p:cNvPr id="9" name="Rectangle 66">
              <a:extLst>
                <a:ext uri="{FF2B5EF4-FFF2-40B4-BE49-F238E27FC236}">
                  <a16:creationId xmlns:a16="http://schemas.microsoft.com/office/drawing/2014/main" id="{AAFCA7BC-D881-4B11-972C-C8A85709B8B6}"/>
                </a:ext>
              </a:extLst>
            </p:cNvPr>
            <p:cNvSpPr>
              <a:spLocks noChangeArrowheads="1"/>
            </p:cNvSpPr>
            <p:nvPr/>
          </p:nvSpPr>
          <p:spPr bwMode="auto">
            <a:xfrm>
              <a:off x="2975799" y="4279145"/>
              <a:ext cx="6803069" cy="457200"/>
            </a:xfrm>
            <a:prstGeom prst="rect">
              <a:avLst/>
            </a:prstGeom>
            <a:solidFill>
              <a:srgbClr val="FFCCFF"/>
            </a:solidFill>
            <a:ln w="12700" algn="ctr">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0" name="Line 67">
              <a:extLst>
                <a:ext uri="{FF2B5EF4-FFF2-40B4-BE49-F238E27FC236}">
                  <a16:creationId xmlns:a16="http://schemas.microsoft.com/office/drawing/2014/main" id="{D42BCF03-3277-4E14-A2C0-26665E778DA0}"/>
                </a:ext>
              </a:extLst>
            </p:cNvPr>
            <p:cNvSpPr>
              <a:spLocks noChangeShapeType="1"/>
            </p:cNvSpPr>
            <p:nvPr/>
          </p:nvSpPr>
          <p:spPr bwMode="auto">
            <a:xfrm>
              <a:off x="3910838" y="427914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68">
              <a:extLst>
                <a:ext uri="{FF2B5EF4-FFF2-40B4-BE49-F238E27FC236}">
                  <a16:creationId xmlns:a16="http://schemas.microsoft.com/office/drawing/2014/main" id="{3C7FA6C5-55FF-4A9D-8CD8-0ED3B458D03C}"/>
                </a:ext>
              </a:extLst>
            </p:cNvPr>
            <p:cNvSpPr>
              <a:spLocks noChangeShapeType="1"/>
            </p:cNvSpPr>
            <p:nvPr/>
          </p:nvSpPr>
          <p:spPr bwMode="auto">
            <a:xfrm>
              <a:off x="4825238" y="427914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9">
              <a:extLst>
                <a:ext uri="{FF2B5EF4-FFF2-40B4-BE49-F238E27FC236}">
                  <a16:creationId xmlns:a16="http://schemas.microsoft.com/office/drawing/2014/main" id="{6FC8FBC4-2C5D-4654-AE7B-6D4FD1E64FF3}"/>
                </a:ext>
              </a:extLst>
            </p:cNvPr>
            <p:cNvSpPr>
              <a:spLocks noChangeShapeType="1"/>
            </p:cNvSpPr>
            <p:nvPr/>
          </p:nvSpPr>
          <p:spPr bwMode="auto">
            <a:xfrm>
              <a:off x="5739638" y="427914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70">
              <a:extLst>
                <a:ext uri="{FF2B5EF4-FFF2-40B4-BE49-F238E27FC236}">
                  <a16:creationId xmlns:a16="http://schemas.microsoft.com/office/drawing/2014/main" id="{DC6259A3-3825-4749-9ECB-2F81F888FD56}"/>
                </a:ext>
              </a:extLst>
            </p:cNvPr>
            <p:cNvSpPr>
              <a:spLocks noChangeShapeType="1"/>
            </p:cNvSpPr>
            <p:nvPr/>
          </p:nvSpPr>
          <p:spPr bwMode="auto">
            <a:xfrm>
              <a:off x="9031478" y="427914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71">
              <a:extLst>
                <a:ext uri="{FF2B5EF4-FFF2-40B4-BE49-F238E27FC236}">
                  <a16:creationId xmlns:a16="http://schemas.microsoft.com/office/drawing/2014/main" id="{AEE6704F-FE0A-40D4-ABCC-C305035AD83C}"/>
                </a:ext>
              </a:extLst>
            </p:cNvPr>
            <p:cNvSpPr>
              <a:spLocks noChangeArrowheads="1"/>
            </p:cNvSpPr>
            <p:nvPr/>
          </p:nvSpPr>
          <p:spPr bwMode="auto">
            <a:xfrm>
              <a:off x="2905951" y="4325183"/>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目的地址</a:t>
              </a:r>
            </a:p>
          </p:txBody>
        </p:sp>
        <p:sp>
          <p:nvSpPr>
            <p:cNvPr id="16" name="Rectangle 72">
              <a:extLst>
                <a:ext uri="{FF2B5EF4-FFF2-40B4-BE49-F238E27FC236}">
                  <a16:creationId xmlns:a16="http://schemas.microsoft.com/office/drawing/2014/main" id="{C74DB607-165B-406E-84C6-D6227229A504}"/>
                </a:ext>
              </a:extLst>
            </p:cNvPr>
            <p:cNvSpPr>
              <a:spLocks noChangeArrowheads="1"/>
            </p:cNvSpPr>
            <p:nvPr/>
          </p:nvSpPr>
          <p:spPr bwMode="auto">
            <a:xfrm>
              <a:off x="3914014" y="4325183"/>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源地址</a:t>
              </a:r>
            </a:p>
          </p:txBody>
        </p:sp>
        <p:sp>
          <p:nvSpPr>
            <p:cNvPr id="17" name="Rectangle 73">
              <a:extLst>
                <a:ext uri="{FF2B5EF4-FFF2-40B4-BE49-F238E27FC236}">
                  <a16:creationId xmlns:a16="http://schemas.microsoft.com/office/drawing/2014/main" id="{4266F4D7-B954-4380-9AF5-DB5512A728E3}"/>
                </a:ext>
              </a:extLst>
            </p:cNvPr>
            <p:cNvSpPr>
              <a:spLocks noChangeArrowheads="1"/>
            </p:cNvSpPr>
            <p:nvPr/>
          </p:nvSpPr>
          <p:spPr bwMode="auto">
            <a:xfrm>
              <a:off x="4987163" y="4325183"/>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类型</a:t>
              </a:r>
            </a:p>
          </p:txBody>
        </p:sp>
        <p:sp>
          <p:nvSpPr>
            <p:cNvPr id="18" name="Rectangle 74">
              <a:extLst>
                <a:ext uri="{FF2B5EF4-FFF2-40B4-BE49-F238E27FC236}">
                  <a16:creationId xmlns:a16="http://schemas.microsoft.com/office/drawing/2014/main" id="{94EC0A6F-3A47-489E-9187-36D7BAE536F8}"/>
                </a:ext>
              </a:extLst>
            </p:cNvPr>
            <p:cNvSpPr>
              <a:spLocks noChangeArrowheads="1"/>
            </p:cNvSpPr>
            <p:nvPr/>
          </p:nvSpPr>
          <p:spPr bwMode="auto">
            <a:xfrm>
              <a:off x="6836601" y="4325183"/>
              <a:ext cx="11573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数        据</a:t>
              </a:r>
            </a:p>
          </p:txBody>
        </p:sp>
        <p:sp>
          <p:nvSpPr>
            <p:cNvPr id="19" name="Rectangle 75">
              <a:extLst>
                <a:ext uri="{FF2B5EF4-FFF2-40B4-BE49-F238E27FC236}">
                  <a16:creationId xmlns:a16="http://schemas.microsoft.com/office/drawing/2014/main" id="{19090128-0F68-44B3-A4B9-3D758AE9BCA9}"/>
                </a:ext>
              </a:extLst>
            </p:cNvPr>
            <p:cNvSpPr>
              <a:spLocks noChangeArrowheads="1"/>
            </p:cNvSpPr>
            <p:nvPr/>
          </p:nvSpPr>
          <p:spPr bwMode="auto">
            <a:xfrm>
              <a:off x="8972423" y="4325183"/>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校验和</a:t>
              </a:r>
              <a:endParaRPr kumimoji="1" lang="en-US" altLang="zh-CN" dirty="0">
                <a:solidFill>
                  <a:srgbClr val="333399"/>
                </a:solidFill>
                <a:latin typeface="Arial" charset="0"/>
                <a:ea typeface="黑体" pitchFamily="2" charset="-122"/>
              </a:endParaRPr>
            </a:p>
          </p:txBody>
        </p:sp>
        <p:sp>
          <p:nvSpPr>
            <p:cNvPr id="20" name="Rectangle 76">
              <a:extLst>
                <a:ext uri="{FF2B5EF4-FFF2-40B4-BE49-F238E27FC236}">
                  <a16:creationId xmlns:a16="http://schemas.microsoft.com/office/drawing/2014/main" id="{AA30B5FB-5E01-44F1-A497-429EDDA4B5E0}"/>
                </a:ext>
              </a:extLst>
            </p:cNvPr>
            <p:cNvSpPr>
              <a:spLocks noChangeArrowheads="1"/>
            </p:cNvSpPr>
            <p:nvPr/>
          </p:nvSpPr>
          <p:spPr bwMode="auto">
            <a:xfrm>
              <a:off x="3323464" y="3990221"/>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6</a:t>
              </a:r>
            </a:p>
          </p:txBody>
        </p:sp>
        <p:sp>
          <p:nvSpPr>
            <p:cNvPr id="21" name="Rectangle 77">
              <a:extLst>
                <a:ext uri="{FF2B5EF4-FFF2-40B4-BE49-F238E27FC236}">
                  <a16:creationId xmlns:a16="http://schemas.microsoft.com/office/drawing/2014/main" id="{DC509AA9-6942-482D-BE4E-951E318A9232}"/>
                </a:ext>
              </a:extLst>
            </p:cNvPr>
            <p:cNvSpPr>
              <a:spLocks noChangeArrowheads="1"/>
            </p:cNvSpPr>
            <p:nvPr/>
          </p:nvSpPr>
          <p:spPr bwMode="auto">
            <a:xfrm>
              <a:off x="4302951" y="3990221"/>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6</a:t>
              </a:r>
            </a:p>
          </p:txBody>
        </p:sp>
        <p:sp>
          <p:nvSpPr>
            <p:cNvPr id="22" name="Rectangle 78">
              <a:extLst>
                <a:ext uri="{FF2B5EF4-FFF2-40B4-BE49-F238E27FC236}">
                  <a16:creationId xmlns:a16="http://schemas.microsoft.com/office/drawing/2014/main" id="{887A2241-F782-4587-BB4E-6DFD82E7BE75}"/>
                </a:ext>
              </a:extLst>
            </p:cNvPr>
            <p:cNvSpPr>
              <a:spLocks noChangeArrowheads="1"/>
            </p:cNvSpPr>
            <p:nvPr/>
          </p:nvSpPr>
          <p:spPr bwMode="auto">
            <a:xfrm>
              <a:off x="5206239" y="3990221"/>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2</a:t>
              </a:r>
            </a:p>
          </p:txBody>
        </p:sp>
        <p:sp>
          <p:nvSpPr>
            <p:cNvPr id="23" name="Rectangle 79">
              <a:extLst>
                <a:ext uri="{FF2B5EF4-FFF2-40B4-BE49-F238E27FC236}">
                  <a16:creationId xmlns:a16="http://schemas.microsoft.com/office/drawing/2014/main" id="{B8659FED-5ED4-4C59-9651-AD5C65E4FC38}"/>
                </a:ext>
              </a:extLst>
            </p:cNvPr>
            <p:cNvSpPr>
              <a:spLocks noChangeArrowheads="1"/>
            </p:cNvSpPr>
            <p:nvPr/>
          </p:nvSpPr>
          <p:spPr bwMode="auto">
            <a:xfrm>
              <a:off x="9311831" y="3990221"/>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4</a:t>
              </a:r>
            </a:p>
          </p:txBody>
        </p:sp>
        <p:sp>
          <p:nvSpPr>
            <p:cNvPr id="24" name="Rectangle 80">
              <a:extLst>
                <a:ext uri="{FF2B5EF4-FFF2-40B4-BE49-F238E27FC236}">
                  <a16:creationId xmlns:a16="http://schemas.microsoft.com/office/drawing/2014/main" id="{54FAD21E-6481-42DB-8B9B-BEDBC4E7F88E}"/>
                </a:ext>
              </a:extLst>
            </p:cNvPr>
            <p:cNvSpPr>
              <a:spLocks noChangeArrowheads="1"/>
            </p:cNvSpPr>
            <p:nvPr/>
          </p:nvSpPr>
          <p:spPr bwMode="auto">
            <a:xfrm>
              <a:off x="1190047" y="3963768"/>
              <a:ext cx="59311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dirty="0">
                  <a:solidFill>
                    <a:srgbClr val="333399"/>
                  </a:solidFill>
                  <a:latin typeface="Arial" charset="0"/>
                  <a:ea typeface="黑体" pitchFamily="2" charset="-122"/>
                </a:rPr>
                <a:t>字节</a:t>
              </a:r>
            </a:p>
          </p:txBody>
        </p:sp>
        <p:sp>
          <p:nvSpPr>
            <p:cNvPr id="25" name="Text Box 81">
              <a:extLst>
                <a:ext uri="{FF2B5EF4-FFF2-40B4-BE49-F238E27FC236}">
                  <a16:creationId xmlns:a16="http://schemas.microsoft.com/office/drawing/2014/main" id="{E56AB77D-FAB5-4263-924C-3B9D1E27A758}"/>
                </a:ext>
              </a:extLst>
            </p:cNvPr>
            <p:cNvSpPr txBox="1">
              <a:spLocks noChangeArrowheads="1"/>
            </p:cNvSpPr>
            <p:nvPr/>
          </p:nvSpPr>
          <p:spPr bwMode="auto">
            <a:xfrm>
              <a:off x="6860420" y="3956882"/>
              <a:ext cx="1093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1600" dirty="0">
                  <a:solidFill>
                    <a:srgbClr val="333399"/>
                  </a:solidFill>
                  <a:ea typeface="黑体" pitchFamily="2" charset="-122"/>
                </a:rPr>
                <a:t>46 ~ 1500</a:t>
              </a:r>
            </a:p>
          </p:txBody>
        </p:sp>
        <p:sp>
          <p:nvSpPr>
            <p:cNvPr id="28" name="Rectangle 76">
              <a:extLst>
                <a:ext uri="{FF2B5EF4-FFF2-40B4-BE49-F238E27FC236}">
                  <a16:creationId xmlns:a16="http://schemas.microsoft.com/office/drawing/2014/main" id="{7F751010-DE87-4013-BEA3-0C6E5254387C}"/>
                </a:ext>
              </a:extLst>
            </p:cNvPr>
            <p:cNvSpPr>
              <a:spLocks noChangeArrowheads="1"/>
            </p:cNvSpPr>
            <p:nvPr/>
          </p:nvSpPr>
          <p:spPr bwMode="auto">
            <a:xfrm>
              <a:off x="2204692" y="3974516"/>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8</a:t>
              </a:r>
            </a:p>
          </p:txBody>
        </p:sp>
        <p:sp>
          <p:nvSpPr>
            <p:cNvPr id="29" name="Rectangle 41">
              <a:extLst>
                <a:ext uri="{FF2B5EF4-FFF2-40B4-BE49-F238E27FC236}">
                  <a16:creationId xmlns:a16="http://schemas.microsoft.com/office/drawing/2014/main" id="{DBCB165D-5B42-4F34-ACBF-4F8D427E8B52}"/>
                </a:ext>
              </a:extLst>
            </p:cNvPr>
            <p:cNvSpPr>
              <a:spLocks noChangeArrowheads="1"/>
            </p:cNvSpPr>
            <p:nvPr/>
          </p:nvSpPr>
          <p:spPr bwMode="auto">
            <a:xfrm>
              <a:off x="1804475" y="5000285"/>
              <a:ext cx="1162294" cy="455410"/>
            </a:xfrm>
            <a:prstGeom prst="rect">
              <a:avLst/>
            </a:prstGeom>
            <a:solidFill>
              <a:srgbClr val="FFFF00"/>
            </a:solidFill>
            <a:ln w="12700" algn="ctr">
              <a:solidFill>
                <a:schemeClr val="folHlink"/>
              </a:solidFill>
              <a:miter lim="800000"/>
              <a:headEnd/>
              <a:tailEnd/>
            </a:ln>
            <a:effectLst>
              <a:outerShdw dist="35921" dir="2700000" algn="ctr" rotWithShape="0">
                <a:schemeClr val="bg2"/>
              </a:outerShdw>
            </a:effectLst>
          </p:spPr>
          <p:txBody>
            <a:bodyPr wrap="none" anchor="ctr"/>
            <a:lstStyle/>
            <a:p>
              <a:pPr algn="ctr"/>
              <a:r>
                <a:rPr lang="zh-CN" altLang="en-US" dirty="0">
                  <a:latin typeface="黑体" panose="02010609060101010101" pitchFamily="49" charset="-122"/>
                  <a:ea typeface="黑体" panose="02010609060101010101" pitchFamily="49" charset="-122"/>
                </a:rPr>
                <a:t>前导码</a:t>
              </a:r>
            </a:p>
          </p:txBody>
        </p:sp>
        <p:sp>
          <p:nvSpPr>
            <p:cNvPr id="30" name="Rectangle 66">
              <a:extLst>
                <a:ext uri="{FF2B5EF4-FFF2-40B4-BE49-F238E27FC236}">
                  <a16:creationId xmlns:a16="http://schemas.microsoft.com/office/drawing/2014/main" id="{1F0C162C-2760-4846-A4A6-6BE26C36547A}"/>
                </a:ext>
              </a:extLst>
            </p:cNvPr>
            <p:cNvSpPr>
              <a:spLocks noChangeArrowheads="1"/>
            </p:cNvSpPr>
            <p:nvPr/>
          </p:nvSpPr>
          <p:spPr bwMode="auto">
            <a:xfrm>
              <a:off x="2971284" y="5000285"/>
              <a:ext cx="6803069" cy="457200"/>
            </a:xfrm>
            <a:prstGeom prst="rect">
              <a:avLst/>
            </a:prstGeom>
            <a:solidFill>
              <a:srgbClr val="FFCCFF"/>
            </a:solidFill>
            <a:ln w="12700" algn="ctr">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31" name="Line 67">
              <a:extLst>
                <a:ext uri="{FF2B5EF4-FFF2-40B4-BE49-F238E27FC236}">
                  <a16:creationId xmlns:a16="http://schemas.microsoft.com/office/drawing/2014/main" id="{7E16661F-BA73-4331-971F-CE78BBD6A5DE}"/>
                </a:ext>
              </a:extLst>
            </p:cNvPr>
            <p:cNvSpPr>
              <a:spLocks noChangeShapeType="1"/>
            </p:cNvSpPr>
            <p:nvPr/>
          </p:nvSpPr>
          <p:spPr bwMode="auto">
            <a:xfrm>
              <a:off x="3906323" y="500028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68">
              <a:extLst>
                <a:ext uri="{FF2B5EF4-FFF2-40B4-BE49-F238E27FC236}">
                  <a16:creationId xmlns:a16="http://schemas.microsoft.com/office/drawing/2014/main" id="{B6BF37E4-7CF2-4E8E-A0C1-2DCC3208E808}"/>
                </a:ext>
              </a:extLst>
            </p:cNvPr>
            <p:cNvSpPr>
              <a:spLocks noChangeShapeType="1"/>
            </p:cNvSpPr>
            <p:nvPr/>
          </p:nvSpPr>
          <p:spPr bwMode="auto">
            <a:xfrm>
              <a:off x="4820723" y="500028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69">
              <a:extLst>
                <a:ext uri="{FF2B5EF4-FFF2-40B4-BE49-F238E27FC236}">
                  <a16:creationId xmlns:a16="http://schemas.microsoft.com/office/drawing/2014/main" id="{B91EF653-5DF9-463D-9942-7F9C7ABA346A}"/>
                </a:ext>
              </a:extLst>
            </p:cNvPr>
            <p:cNvSpPr>
              <a:spLocks noChangeShapeType="1"/>
            </p:cNvSpPr>
            <p:nvPr/>
          </p:nvSpPr>
          <p:spPr bwMode="auto">
            <a:xfrm>
              <a:off x="5735123" y="500028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70">
              <a:extLst>
                <a:ext uri="{FF2B5EF4-FFF2-40B4-BE49-F238E27FC236}">
                  <a16:creationId xmlns:a16="http://schemas.microsoft.com/office/drawing/2014/main" id="{1A806F39-AFFA-4D65-AF8A-E266CAD25C5A}"/>
                </a:ext>
              </a:extLst>
            </p:cNvPr>
            <p:cNvSpPr>
              <a:spLocks noChangeShapeType="1"/>
            </p:cNvSpPr>
            <p:nvPr/>
          </p:nvSpPr>
          <p:spPr bwMode="auto">
            <a:xfrm>
              <a:off x="9026963" y="500028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71">
              <a:extLst>
                <a:ext uri="{FF2B5EF4-FFF2-40B4-BE49-F238E27FC236}">
                  <a16:creationId xmlns:a16="http://schemas.microsoft.com/office/drawing/2014/main" id="{05C9F368-273E-4B06-8695-6B58FA0D5735}"/>
                </a:ext>
              </a:extLst>
            </p:cNvPr>
            <p:cNvSpPr>
              <a:spLocks noChangeArrowheads="1"/>
            </p:cNvSpPr>
            <p:nvPr/>
          </p:nvSpPr>
          <p:spPr bwMode="auto">
            <a:xfrm>
              <a:off x="2901436" y="5046323"/>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目的地址</a:t>
              </a:r>
            </a:p>
          </p:txBody>
        </p:sp>
        <p:sp>
          <p:nvSpPr>
            <p:cNvPr id="36" name="Rectangle 72">
              <a:extLst>
                <a:ext uri="{FF2B5EF4-FFF2-40B4-BE49-F238E27FC236}">
                  <a16:creationId xmlns:a16="http://schemas.microsoft.com/office/drawing/2014/main" id="{436DA533-92AE-4CC0-91DF-E1931D6C41F3}"/>
                </a:ext>
              </a:extLst>
            </p:cNvPr>
            <p:cNvSpPr>
              <a:spLocks noChangeArrowheads="1"/>
            </p:cNvSpPr>
            <p:nvPr/>
          </p:nvSpPr>
          <p:spPr bwMode="auto">
            <a:xfrm>
              <a:off x="3909499" y="5046323"/>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源地址</a:t>
              </a:r>
            </a:p>
          </p:txBody>
        </p:sp>
        <p:sp>
          <p:nvSpPr>
            <p:cNvPr id="37" name="Rectangle 73">
              <a:extLst>
                <a:ext uri="{FF2B5EF4-FFF2-40B4-BE49-F238E27FC236}">
                  <a16:creationId xmlns:a16="http://schemas.microsoft.com/office/drawing/2014/main" id="{BD64D667-5481-4EBE-B7AB-12A895A1E4CB}"/>
                </a:ext>
              </a:extLst>
            </p:cNvPr>
            <p:cNvSpPr>
              <a:spLocks noChangeArrowheads="1"/>
            </p:cNvSpPr>
            <p:nvPr/>
          </p:nvSpPr>
          <p:spPr bwMode="auto">
            <a:xfrm>
              <a:off x="4841363" y="5053003"/>
              <a:ext cx="88806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dirty="0">
                  <a:solidFill>
                    <a:srgbClr val="333399"/>
                  </a:solidFill>
                  <a:latin typeface="Arial" charset="0"/>
                  <a:ea typeface="黑体" pitchFamily="2" charset="-122"/>
                </a:rPr>
                <a:t>Length</a:t>
              </a:r>
              <a:endParaRPr kumimoji="1" lang="zh-CN" altLang="en-US" dirty="0">
                <a:solidFill>
                  <a:srgbClr val="333399"/>
                </a:solidFill>
                <a:latin typeface="Arial" charset="0"/>
                <a:ea typeface="黑体" pitchFamily="2" charset="-122"/>
              </a:endParaRPr>
            </a:p>
          </p:txBody>
        </p:sp>
        <p:sp>
          <p:nvSpPr>
            <p:cNvPr id="38" name="Rectangle 74">
              <a:extLst>
                <a:ext uri="{FF2B5EF4-FFF2-40B4-BE49-F238E27FC236}">
                  <a16:creationId xmlns:a16="http://schemas.microsoft.com/office/drawing/2014/main" id="{92148CDC-B077-4BF0-9DEE-263C2924FC17}"/>
                </a:ext>
              </a:extLst>
            </p:cNvPr>
            <p:cNvSpPr>
              <a:spLocks noChangeArrowheads="1"/>
            </p:cNvSpPr>
            <p:nvPr/>
          </p:nvSpPr>
          <p:spPr bwMode="auto">
            <a:xfrm>
              <a:off x="6832086" y="5046323"/>
              <a:ext cx="11573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数        据</a:t>
              </a:r>
            </a:p>
          </p:txBody>
        </p:sp>
        <p:sp>
          <p:nvSpPr>
            <p:cNvPr id="39" name="Rectangle 75">
              <a:extLst>
                <a:ext uri="{FF2B5EF4-FFF2-40B4-BE49-F238E27FC236}">
                  <a16:creationId xmlns:a16="http://schemas.microsoft.com/office/drawing/2014/main" id="{58D6EE11-3009-423C-933C-CC9928691712}"/>
                </a:ext>
              </a:extLst>
            </p:cNvPr>
            <p:cNvSpPr>
              <a:spLocks noChangeArrowheads="1"/>
            </p:cNvSpPr>
            <p:nvPr/>
          </p:nvSpPr>
          <p:spPr bwMode="auto">
            <a:xfrm>
              <a:off x="8967908" y="5046323"/>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校验和</a:t>
              </a:r>
              <a:endParaRPr kumimoji="1" lang="en-US" altLang="zh-CN" dirty="0">
                <a:solidFill>
                  <a:srgbClr val="333399"/>
                </a:solidFill>
                <a:latin typeface="Arial" charset="0"/>
                <a:ea typeface="黑体" pitchFamily="2" charset="-122"/>
              </a:endParaRPr>
            </a:p>
          </p:txBody>
        </p:sp>
        <p:sp>
          <p:nvSpPr>
            <p:cNvPr id="5" name="文本框 4">
              <a:extLst>
                <a:ext uri="{FF2B5EF4-FFF2-40B4-BE49-F238E27FC236}">
                  <a16:creationId xmlns:a16="http://schemas.microsoft.com/office/drawing/2014/main" id="{DE8C2E75-D609-4AC7-A820-164D6549768A}"/>
                </a:ext>
              </a:extLst>
            </p:cNvPr>
            <p:cNvSpPr txBox="1"/>
            <p:nvPr/>
          </p:nvSpPr>
          <p:spPr>
            <a:xfrm>
              <a:off x="10035419" y="4316820"/>
              <a:ext cx="522900" cy="369332"/>
            </a:xfrm>
            <a:prstGeom prst="rect">
              <a:avLst/>
            </a:prstGeom>
            <a:noFill/>
          </p:spPr>
          <p:txBody>
            <a:bodyPr wrap="none" rtlCol="0">
              <a:spAutoFit/>
            </a:bodyPr>
            <a:lstStyle/>
            <a:p>
              <a:r>
                <a:rPr lang="en-US" altLang="zh-CN" b="1" dirty="0"/>
                <a:t>(a) </a:t>
              </a:r>
              <a:endParaRPr lang="zh-CN" altLang="en-US" b="1" dirty="0"/>
            </a:p>
          </p:txBody>
        </p:sp>
        <p:sp>
          <p:nvSpPr>
            <p:cNvPr id="40" name="文本框 39">
              <a:extLst>
                <a:ext uri="{FF2B5EF4-FFF2-40B4-BE49-F238E27FC236}">
                  <a16:creationId xmlns:a16="http://schemas.microsoft.com/office/drawing/2014/main" id="{5FD01A6F-B9AB-4E93-A27D-D920EF544848}"/>
                </a:ext>
              </a:extLst>
            </p:cNvPr>
            <p:cNvSpPr txBox="1"/>
            <p:nvPr/>
          </p:nvSpPr>
          <p:spPr>
            <a:xfrm>
              <a:off x="10025801" y="5053003"/>
              <a:ext cx="542136" cy="369332"/>
            </a:xfrm>
            <a:prstGeom prst="rect">
              <a:avLst/>
            </a:prstGeom>
            <a:noFill/>
          </p:spPr>
          <p:txBody>
            <a:bodyPr wrap="none" rtlCol="0">
              <a:spAutoFit/>
            </a:bodyPr>
            <a:lstStyle/>
            <a:p>
              <a:r>
                <a:rPr lang="en-US" altLang="zh-CN" b="1" dirty="0"/>
                <a:t>(b) </a:t>
              </a:r>
              <a:endParaRPr lang="zh-CN" altLang="en-US" b="1" dirty="0"/>
            </a:p>
          </p:txBody>
        </p:sp>
        <p:sp>
          <p:nvSpPr>
            <p:cNvPr id="41" name="文本框 40">
              <a:extLst>
                <a:ext uri="{FF2B5EF4-FFF2-40B4-BE49-F238E27FC236}">
                  <a16:creationId xmlns:a16="http://schemas.microsoft.com/office/drawing/2014/main" id="{20483F87-FB86-437B-B616-FBF6A92B7EC6}"/>
                </a:ext>
              </a:extLst>
            </p:cNvPr>
            <p:cNvSpPr txBox="1"/>
            <p:nvPr/>
          </p:nvSpPr>
          <p:spPr>
            <a:xfrm>
              <a:off x="3914014" y="5596933"/>
              <a:ext cx="3929281" cy="646331"/>
            </a:xfrm>
            <a:prstGeom prst="rect">
              <a:avLst/>
            </a:prstGeom>
            <a:noFill/>
          </p:spPr>
          <p:txBody>
            <a:bodyPr wrap="none" rtlCol="0">
              <a:spAutoFit/>
            </a:bodyPr>
            <a:lstStyle/>
            <a:p>
              <a:pPr algn="ctr"/>
              <a:r>
                <a:rPr lang="en-US" altLang="zh-CN" b="1" dirty="0"/>
                <a:t>MAC</a:t>
              </a:r>
              <a:r>
                <a:rPr lang="zh-CN" altLang="en-US" b="1" dirty="0"/>
                <a:t>帧格式</a:t>
              </a:r>
              <a:r>
                <a:rPr lang="en-US" altLang="zh-CN" b="1" dirty="0"/>
                <a:t> </a:t>
              </a:r>
            </a:p>
            <a:p>
              <a:pPr algn="ctr"/>
              <a:r>
                <a:rPr lang="en-US" altLang="zh-CN" b="1" dirty="0"/>
                <a:t>(a) DIX Ethernet V2     (b) IEEE 802.3</a:t>
              </a:r>
              <a:endParaRPr lang="zh-CN" altLang="en-US" b="1" dirty="0"/>
            </a:p>
          </p:txBody>
        </p:sp>
      </p:grpSp>
      <p:pic>
        <p:nvPicPr>
          <p:cNvPr id="42" name="Picture 2">
            <a:extLst>
              <a:ext uri="{FF2B5EF4-FFF2-40B4-BE49-F238E27FC236}">
                <a16:creationId xmlns:a16="http://schemas.microsoft.com/office/drawing/2014/main" id="{61AC43DA-9AE5-4343-BE9E-24ABAC8120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072"/>
          <a:stretch/>
        </p:blipFill>
        <p:spPr bwMode="auto">
          <a:xfrm>
            <a:off x="5006263" y="3054453"/>
            <a:ext cx="6712576" cy="890957"/>
          </a:xfrm>
          <a:prstGeom prst="rect">
            <a:avLst/>
          </a:prstGeom>
        </p:spPr>
        <p:style>
          <a:lnRef idx="2">
            <a:schemeClr val="dk1"/>
          </a:lnRef>
          <a:fillRef idx="1">
            <a:schemeClr val="lt1"/>
          </a:fillRef>
          <a:effectRef idx="0">
            <a:schemeClr val="dk1"/>
          </a:effectRef>
          <a:fontRef idx="minor">
            <a:schemeClr val="dk1"/>
          </a:fontRef>
        </p:style>
      </p:pic>
      <p:sp>
        <p:nvSpPr>
          <p:cNvPr id="49" name="日期占位符 15">
            <a:extLst>
              <a:ext uri="{FF2B5EF4-FFF2-40B4-BE49-F238E27FC236}">
                <a16:creationId xmlns:a16="http://schemas.microsoft.com/office/drawing/2014/main" id="{A4E3770A-DCDB-42BF-A806-E94937293D88}"/>
              </a:ext>
            </a:extLst>
          </p:cNvPr>
          <p:cNvSpPr>
            <a:spLocks noGrp="1"/>
          </p:cNvSpPr>
          <p:nvPr>
            <p:ph type="dt" sz="half" idx="10"/>
          </p:nvPr>
        </p:nvSpPr>
        <p:spPr>
          <a:xfrm>
            <a:off x="197335" y="6489303"/>
            <a:ext cx="1728180"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60" name="组合 59">
            <a:extLst>
              <a:ext uri="{FF2B5EF4-FFF2-40B4-BE49-F238E27FC236}">
                <a16:creationId xmlns:a16="http://schemas.microsoft.com/office/drawing/2014/main" id="{91FCB910-EAA3-4C62-843A-88E0041E8A47}"/>
              </a:ext>
            </a:extLst>
          </p:cNvPr>
          <p:cNvGrpSpPr/>
          <p:nvPr/>
        </p:nvGrpSpPr>
        <p:grpSpPr>
          <a:xfrm>
            <a:off x="4309206" y="6567021"/>
            <a:ext cx="3698278" cy="254887"/>
            <a:chOff x="-214926" y="6517848"/>
            <a:chExt cx="3698278" cy="460463"/>
          </a:xfrm>
        </p:grpSpPr>
        <p:grpSp>
          <p:nvGrpSpPr>
            <p:cNvPr id="61" name="组合 60">
              <a:extLst>
                <a:ext uri="{FF2B5EF4-FFF2-40B4-BE49-F238E27FC236}">
                  <a16:creationId xmlns:a16="http://schemas.microsoft.com/office/drawing/2014/main" id="{61316B53-99D4-4B00-A97C-65A3DAFB7A23}"/>
                </a:ext>
              </a:extLst>
            </p:cNvPr>
            <p:cNvGrpSpPr/>
            <p:nvPr/>
          </p:nvGrpSpPr>
          <p:grpSpPr>
            <a:xfrm>
              <a:off x="-134143" y="6517848"/>
              <a:ext cx="3617495" cy="444808"/>
              <a:chOff x="-134143" y="6326763"/>
              <a:chExt cx="3617495" cy="444808"/>
            </a:xfrm>
          </p:grpSpPr>
          <p:cxnSp>
            <p:nvCxnSpPr>
              <p:cNvPr id="63" name="直接连接符 62">
                <a:extLst>
                  <a:ext uri="{FF2B5EF4-FFF2-40B4-BE49-F238E27FC236}">
                    <a16:creationId xmlns:a16="http://schemas.microsoft.com/office/drawing/2014/main" id="{28BA7396-5375-4964-933E-1E07605FC87A}"/>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047E59D0-87EA-464C-BD17-0F02FBDDAB0F}"/>
                  </a:ext>
                </a:extLst>
              </p:cNvPr>
              <p:cNvSpPr txBox="1"/>
              <p:nvPr/>
            </p:nvSpPr>
            <p:spPr>
              <a:xfrm>
                <a:off x="466864" y="6326763"/>
                <a:ext cx="2924198"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https://en.wikipedia.org/wiki/Ethernet_frame</a:t>
                </a:r>
              </a:p>
            </p:txBody>
          </p:sp>
        </p:grpSp>
        <p:sp>
          <p:nvSpPr>
            <p:cNvPr id="62" name="文本框 61">
              <a:extLst>
                <a:ext uri="{FF2B5EF4-FFF2-40B4-BE49-F238E27FC236}">
                  <a16:creationId xmlns:a16="http://schemas.microsoft.com/office/drawing/2014/main" id="{971BE5A4-FD40-47A3-B1DD-C55F9FD9B061}"/>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261791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经典以太网 </a:t>
            </a:r>
            <a:r>
              <a:rPr lang="en-US" altLang="zh-CN" dirty="0"/>
              <a:t>- </a:t>
            </a:r>
            <a:r>
              <a:rPr lang="en-US" altLang="zh-CN" sz="2800" dirty="0"/>
              <a:t>MAC</a:t>
            </a:r>
            <a:r>
              <a:rPr lang="zh-CN" altLang="en-US" sz="2800" dirty="0"/>
              <a:t>子层协议</a:t>
            </a:r>
            <a:endParaRPr lang="zh-CN" altLang="en-US" dirty="0"/>
          </a:p>
        </p:txBody>
      </p:sp>
      <p:sp>
        <p:nvSpPr>
          <p:cNvPr id="3" name="内容占位符 2">
            <a:extLst>
              <a:ext uri="{FF2B5EF4-FFF2-40B4-BE49-F238E27FC236}">
                <a16:creationId xmlns:a16="http://schemas.microsoft.com/office/drawing/2014/main" id="{FFEE573F-13F6-4DDD-AD12-5A0908397AD9}"/>
              </a:ext>
            </a:extLst>
          </p:cNvPr>
          <p:cNvSpPr>
            <a:spLocks noGrp="1"/>
          </p:cNvSpPr>
          <p:nvPr>
            <p:ph idx="1"/>
          </p:nvPr>
        </p:nvSpPr>
        <p:spPr>
          <a:xfrm>
            <a:off x="5587614" y="4338923"/>
            <a:ext cx="5706015" cy="1788823"/>
          </a:xfrm>
        </p:spPr>
        <p:txBody>
          <a:bodyPr>
            <a:normAutofit fontScale="92500"/>
          </a:bodyPr>
          <a:lstStyle/>
          <a:p>
            <a:pPr>
              <a:lnSpc>
                <a:spcPct val="150000"/>
              </a:lnSpc>
            </a:pPr>
            <a:r>
              <a:rPr lang="zh-CN" altLang="en-US" sz="2200" dirty="0"/>
              <a:t>保证接收电路在帧的目的地址字段到来之前达到正常接收状态。</a:t>
            </a:r>
            <a:r>
              <a:rPr lang="en-US" altLang="zh-CN" sz="2200" dirty="0"/>
              <a:t>8</a:t>
            </a:r>
            <a:r>
              <a:rPr lang="zh-CN" altLang="en-US" sz="2200" dirty="0"/>
              <a:t>字节的前导码和帧前定界符不需要保留，也不计入帧头长度。</a:t>
            </a:r>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56</a:t>
            </a:fld>
            <a:endParaRPr kumimoji="1" lang="zh-CN" altLang="en-US" dirty="0"/>
          </a:p>
        </p:txBody>
      </p:sp>
      <p:sp>
        <p:nvSpPr>
          <p:cNvPr id="5" name="Line 3">
            <a:extLst>
              <a:ext uri="{FF2B5EF4-FFF2-40B4-BE49-F238E27FC236}">
                <a16:creationId xmlns:a16="http://schemas.microsoft.com/office/drawing/2014/main" id="{248AED52-269C-4343-A2B7-8E560457C044}"/>
              </a:ext>
            </a:extLst>
          </p:cNvPr>
          <p:cNvSpPr>
            <a:spLocks noChangeShapeType="1"/>
          </p:cNvSpPr>
          <p:nvPr/>
        </p:nvSpPr>
        <p:spPr bwMode="auto">
          <a:xfrm>
            <a:off x="1107534" y="3121372"/>
            <a:ext cx="8915400" cy="0"/>
          </a:xfrm>
          <a:prstGeom prst="line">
            <a:avLst/>
          </a:prstGeom>
          <a:noFill/>
          <a:ln w="38100" cmpd="dbl">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Rectangle 4">
            <a:extLst>
              <a:ext uri="{FF2B5EF4-FFF2-40B4-BE49-F238E27FC236}">
                <a16:creationId xmlns:a16="http://schemas.microsoft.com/office/drawing/2014/main" id="{0900FDC0-2D55-4E80-9030-2736ACDCF235}"/>
              </a:ext>
            </a:extLst>
          </p:cNvPr>
          <p:cNvSpPr>
            <a:spLocks noChangeArrowheads="1"/>
          </p:cNvSpPr>
          <p:nvPr/>
        </p:nvSpPr>
        <p:spPr bwMode="auto">
          <a:xfrm>
            <a:off x="2509297" y="3356322"/>
            <a:ext cx="6795130"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5">
            <a:extLst>
              <a:ext uri="{FF2B5EF4-FFF2-40B4-BE49-F238E27FC236}">
                <a16:creationId xmlns:a16="http://schemas.microsoft.com/office/drawing/2014/main" id="{646B1AF6-8920-4B86-BB4F-802638EF0CD5}"/>
              </a:ext>
            </a:extLst>
          </p:cNvPr>
          <p:cNvSpPr>
            <a:spLocks noChangeArrowheads="1"/>
          </p:cNvSpPr>
          <p:nvPr/>
        </p:nvSpPr>
        <p:spPr bwMode="auto">
          <a:xfrm>
            <a:off x="2502947" y="3356322"/>
            <a:ext cx="6795130" cy="4889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a:extLst>
              <a:ext uri="{FF2B5EF4-FFF2-40B4-BE49-F238E27FC236}">
                <a16:creationId xmlns:a16="http://schemas.microsoft.com/office/drawing/2014/main" id="{A8C6FB5F-0AD6-4F41-84A6-1D5C4F4DE1FF}"/>
              </a:ext>
            </a:extLst>
          </p:cNvPr>
          <p:cNvSpPr>
            <a:spLocks noChangeArrowheads="1"/>
          </p:cNvSpPr>
          <p:nvPr/>
        </p:nvSpPr>
        <p:spPr bwMode="auto">
          <a:xfrm>
            <a:off x="4920709" y="3422998"/>
            <a:ext cx="174727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以太网 </a:t>
            </a:r>
            <a:r>
              <a:rPr kumimoji="1" lang="en-US" altLang="zh-CN">
                <a:solidFill>
                  <a:srgbClr val="333399"/>
                </a:solidFill>
                <a:latin typeface="Arial" charset="0"/>
                <a:ea typeface="黑体" pitchFamily="2" charset="-122"/>
              </a:rPr>
              <a:t>MAC </a:t>
            </a:r>
            <a:r>
              <a:rPr kumimoji="1" lang="zh-CN" altLang="en-US">
                <a:solidFill>
                  <a:srgbClr val="333399"/>
                </a:solidFill>
                <a:latin typeface="Arial" charset="0"/>
                <a:ea typeface="黑体" pitchFamily="2" charset="-122"/>
              </a:rPr>
              <a:t>帧</a:t>
            </a:r>
          </a:p>
        </p:txBody>
      </p:sp>
      <p:sp>
        <p:nvSpPr>
          <p:cNvPr id="9" name="Rectangle 13">
            <a:extLst>
              <a:ext uri="{FF2B5EF4-FFF2-40B4-BE49-F238E27FC236}">
                <a16:creationId xmlns:a16="http://schemas.microsoft.com/office/drawing/2014/main" id="{CA3E632A-F6C7-4223-BB5E-A56A220218AE}"/>
              </a:ext>
            </a:extLst>
          </p:cNvPr>
          <p:cNvSpPr>
            <a:spLocks noChangeArrowheads="1"/>
          </p:cNvSpPr>
          <p:nvPr/>
        </p:nvSpPr>
        <p:spPr bwMode="auto">
          <a:xfrm>
            <a:off x="9447308" y="3440461"/>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物理层</a:t>
            </a:r>
          </a:p>
        </p:txBody>
      </p:sp>
      <p:sp>
        <p:nvSpPr>
          <p:cNvPr id="10" name="Rectangle 26">
            <a:extLst>
              <a:ext uri="{FF2B5EF4-FFF2-40B4-BE49-F238E27FC236}">
                <a16:creationId xmlns:a16="http://schemas.microsoft.com/office/drawing/2014/main" id="{2954A175-E25E-4A31-AFF8-E6DB09515004}"/>
              </a:ext>
            </a:extLst>
          </p:cNvPr>
          <p:cNvSpPr>
            <a:spLocks noChangeArrowheads="1"/>
          </p:cNvSpPr>
          <p:nvPr/>
        </p:nvSpPr>
        <p:spPr bwMode="auto">
          <a:xfrm>
            <a:off x="9407620" y="2486373"/>
            <a:ext cx="926537" cy="3667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a:solidFill>
                  <a:srgbClr val="333399"/>
                </a:solidFill>
                <a:latin typeface="Arial" charset="0"/>
                <a:ea typeface="黑体" pitchFamily="2" charset="-122"/>
              </a:rPr>
              <a:t>MAC</a:t>
            </a:r>
            <a:r>
              <a:rPr kumimoji="1" lang="zh-CN" altLang="en-US">
                <a:solidFill>
                  <a:srgbClr val="333399"/>
                </a:solidFill>
                <a:latin typeface="Arial" charset="0"/>
                <a:ea typeface="黑体" pitchFamily="2" charset="-122"/>
              </a:rPr>
              <a:t>层</a:t>
            </a:r>
          </a:p>
        </p:txBody>
      </p:sp>
      <p:sp>
        <p:nvSpPr>
          <p:cNvPr id="11" name="Line 27">
            <a:extLst>
              <a:ext uri="{FF2B5EF4-FFF2-40B4-BE49-F238E27FC236}">
                <a16:creationId xmlns:a16="http://schemas.microsoft.com/office/drawing/2014/main" id="{E7B739DF-C850-4D87-9010-4B38A7F7F04D}"/>
              </a:ext>
            </a:extLst>
          </p:cNvPr>
          <p:cNvSpPr>
            <a:spLocks noChangeShapeType="1"/>
          </p:cNvSpPr>
          <p:nvPr/>
        </p:nvSpPr>
        <p:spPr bwMode="auto">
          <a:xfrm flipH="1">
            <a:off x="2501359" y="2846735"/>
            <a:ext cx="1588" cy="5143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28">
            <a:extLst>
              <a:ext uri="{FF2B5EF4-FFF2-40B4-BE49-F238E27FC236}">
                <a16:creationId xmlns:a16="http://schemas.microsoft.com/office/drawing/2014/main" id="{F391D439-34AC-4D76-9A65-D740FB1811B2}"/>
              </a:ext>
            </a:extLst>
          </p:cNvPr>
          <p:cNvSpPr>
            <a:spLocks noChangeShapeType="1"/>
          </p:cNvSpPr>
          <p:nvPr/>
        </p:nvSpPr>
        <p:spPr bwMode="auto">
          <a:xfrm>
            <a:off x="9328245" y="2918172"/>
            <a:ext cx="11113" cy="4318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29">
            <a:extLst>
              <a:ext uri="{FF2B5EF4-FFF2-40B4-BE49-F238E27FC236}">
                <a16:creationId xmlns:a16="http://schemas.microsoft.com/office/drawing/2014/main" id="{A95DB8D0-2388-4BC8-8DE7-F1B711B1817F}"/>
              </a:ext>
            </a:extLst>
          </p:cNvPr>
          <p:cNvSpPr>
            <a:spLocks noChangeArrowheads="1"/>
          </p:cNvSpPr>
          <p:nvPr/>
        </p:nvSpPr>
        <p:spPr bwMode="auto">
          <a:xfrm>
            <a:off x="1150398" y="4350098"/>
            <a:ext cx="4086225" cy="415925"/>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30">
            <a:extLst>
              <a:ext uri="{FF2B5EF4-FFF2-40B4-BE49-F238E27FC236}">
                <a16:creationId xmlns:a16="http://schemas.microsoft.com/office/drawing/2014/main" id="{4EE0A93A-EE06-467B-B650-299E92D280A0}"/>
              </a:ext>
            </a:extLst>
          </p:cNvPr>
          <p:cNvSpPr>
            <a:spLocks noChangeArrowheads="1"/>
          </p:cNvSpPr>
          <p:nvPr/>
        </p:nvSpPr>
        <p:spPr bwMode="auto">
          <a:xfrm>
            <a:off x="1105948" y="4392961"/>
            <a:ext cx="4222311" cy="32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500">
                <a:solidFill>
                  <a:srgbClr val="333399"/>
                </a:solidFill>
                <a:latin typeface="黑体" pitchFamily="2" charset="-122"/>
                <a:ea typeface="黑体" pitchFamily="2" charset="-122"/>
              </a:rPr>
              <a:t>10101010101010        10101010101010101011</a:t>
            </a:r>
          </a:p>
        </p:txBody>
      </p:sp>
      <p:sp>
        <p:nvSpPr>
          <p:cNvPr id="15" name="Line 31">
            <a:extLst>
              <a:ext uri="{FF2B5EF4-FFF2-40B4-BE49-F238E27FC236}">
                <a16:creationId xmlns:a16="http://schemas.microsoft.com/office/drawing/2014/main" id="{22D978FD-B298-4557-A8E3-81A162ACC55A}"/>
              </a:ext>
            </a:extLst>
          </p:cNvPr>
          <p:cNvSpPr>
            <a:spLocks noChangeShapeType="1"/>
          </p:cNvSpPr>
          <p:nvPr/>
        </p:nvSpPr>
        <p:spPr bwMode="auto">
          <a:xfrm>
            <a:off x="4447014" y="4346922"/>
            <a:ext cx="0" cy="4318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Rectangle 32">
            <a:extLst>
              <a:ext uri="{FF2B5EF4-FFF2-40B4-BE49-F238E27FC236}">
                <a16:creationId xmlns:a16="http://schemas.microsoft.com/office/drawing/2014/main" id="{71586522-F3A7-4AC2-AE04-8C52B75CE4DA}"/>
              </a:ext>
            </a:extLst>
          </p:cNvPr>
          <p:cNvSpPr>
            <a:spLocks noChangeArrowheads="1"/>
          </p:cNvSpPr>
          <p:nvPr/>
        </p:nvSpPr>
        <p:spPr bwMode="auto">
          <a:xfrm>
            <a:off x="2290223" y="4804123"/>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前同步码</a:t>
            </a:r>
          </a:p>
        </p:txBody>
      </p:sp>
      <p:sp>
        <p:nvSpPr>
          <p:cNvPr id="17" name="Rectangle 33">
            <a:extLst>
              <a:ext uri="{FF2B5EF4-FFF2-40B4-BE49-F238E27FC236}">
                <a16:creationId xmlns:a16="http://schemas.microsoft.com/office/drawing/2014/main" id="{3EEB3078-D205-496A-B78D-E93F360B03DC}"/>
              </a:ext>
            </a:extLst>
          </p:cNvPr>
          <p:cNvSpPr>
            <a:spLocks noChangeArrowheads="1"/>
          </p:cNvSpPr>
          <p:nvPr/>
        </p:nvSpPr>
        <p:spPr bwMode="auto">
          <a:xfrm>
            <a:off x="4303173" y="4775547"/>
            <a:ext cx="875241" cy="5329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0000"/>
              </a:lnSpc>
            </a:pPr>
            <a:r>
              <a:rPr kumimoji="1" lang="zh-CN" altLang="en-US">
                <a:solidFill>
                  <a:srgbClr val="333399"/>
                </a:solidFill>
                <a:latin typeface="Arial" charset="0"/>
                <a:ea typeface="黑体" pitchFamily="2" charset="-122"/>
              </a:rPr>
              <a:t>帧开始</a:t>
            </a:r>
          </a:p>
          <a:p>
            <a:pPr defTabSz="762000" eaLnBrk="0" hangingPunct="0">
              <a:lnSpc>
                <a:spcPct val="80000"/>
              </a:lnSpc>
            </a:pPr>
            <a:r>
              <a:rPr kumimoji="1" lang="zh-CN" altLang="en-US">
                <a:solidFill>
                  <a:srgbClr val="333399"/>
                </a:solidFill>
                <a:latin typeface="Arial" charset="0"/>
                <a:ea typeface="黑体" pitchFamily="2" charset="-122"/>
              </a:rPr>
              <a:t>定界符</a:t>
            </a:r>
          </a:p>
        </p:txBody>
      </p:sp>
      <p:sp>
        <p:nvSpPr>
          <p:cNvPr id="18" name="Rectangle 34">
            <a:extLst>
              <a:ext uri="{FF2B5EF4-FFF2-40B4-BE49-F238E27FC236}">
                <a16:creationId xmlns:a16="http://schemas.microsoft.com/office/drawing/2014/main" id="{4D01D702-172B-455A-976C-5A276FE93F4B}"/>
              </a:ext>
            </a:extLst>
          </p:cNvPr>
          <p:cNvSpPr>
            <a:spLocks noChangeArrowheads="1"/>
          </p:cNvSpPr>
          <p:nvPr/>
        </p:nvSpPr>
        <p:spPr bwMode="auto">
          <a:xfrm>
            <a:off x="2358484" y="4013548"/>
            <a:ext cx="76463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7 </a:t>
            </a:r>
            <a:r>
              <a:rPr kumimoji="1" lang="zh-CN" altLang="en-US" sz="1600">
                <a:solidFill>
                  <a:srgbClr val="333399"/>
                </a:solidFill>
                <a:latin typeface="Arial" charset="0"/>
                <a:ea typeface="黑体" pitchFamily="2" charset="-122"/>
              </a:rPr>
              <a:t>字节</a:t>
            </a:r>
          </a:p>
        </p:txBody>
      </p:sp>
      <p:sp>
        <p:nvSpPr>
          <p:cNvPr id="19" name="Rectangle 35">
            <a:extLst>
              <a:ext uri="{FF2B5EF4-FFF2-40B4-BE49-F238E27FC236}">
                <a16:creationId xmlns:a16="http://schemas.microsoft.com/office/drawing/2014/main" id="{FDD048C1-8E10-42AD-A931-598FFD0ED05B}"/>
              </a:ext>
            </a:extLst>
          </p:cNvPr>
          <p:cNvSpPr>
            <a:spLocks noChangeArrowheads="1"/>
          </p:cNvSpPr>
          <p:nvPr/>
        </p:nvSpPr>
        <p:spPr bwMode="auto">
          <a:xfrm>
            <a:off x="4379372" y="4013548"/>
            <a:ext cx="76463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1 </a:t>
            </a:r>
            <a:r>
              <a:rPr kumimoji="1" lang="zh-CN" altLang="en-US" sz="1600">
                <a:solidFill>
                  <a:srgbClr val="333399"/>
                </a:solidFill>
                <a:latin typeface="Arial" charset="0"/>
                <a:ea typeface="黑体" pitchFamily="2" charset="-122"/>
              </a:rPr>
              <a:t>字节</a:t>
            </a:r>
          </a:p>
        </p:txBody>
      </p:sp>
      <p:sp>
        <p:nvSpPr>
          <p:cNvPr id="20" name="Line 36">
            <a:extLst>
              <a:ext uri="{FF2B5EF4-FFF2-40B4-BE49-F238E27FC236}">
                <a16:creationId xmlns:a16="http://schemas.microsoft.com/office/drawing/2014/main" id="{7E1FE5E6-C4DD-4769-9CF6-B9F42239B51A}"/>
              </a:ext>
            </a:extLst>
          </p:cNvPr>
          <p:cNvSpPr>
            <a:spLocks noChangeShapeType="1"/>
          </p:cNvSpPr>
          <p:nvPr/>
        </p:nvSpPr>
        <p:spPr bwMode="auto">
          <a:xfrm flipV="1">
            <a:off x="1163097" y="3854798"/>
            <a:ext cx="292100" cy="492125"/>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37">
            <a:extLst>
              <a:ext uri="{FF2B5EF4-FFF2-40B4-BE49-F238E27FC236}">
                <a16:creationId xmlns:a16="http://schemas.microsoft.com/office/drawing/2014/main" id="{8732ECE1-2DBD-4B18-97F4-E06D73CD2BF7}"/>
              </a:ext>
            </a:extLst>
          </p:cNvPr>
          <p:cNvSpPr>
            <a:spLocks noChangeShapeType="1"/>
          </p:cNvSpPr>
          <p:nvPr/>
        </p:nvSpPr>
        <p:spPr bwMode="auto">
          <a:xfrm>
            <a:off x="2493422" y="3867498"/>
            <a:ext cx="2722562" cy="474663"/>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38">
            <a:extLst>
              <a:ext uri="{FF2B5EF4-FFF2-40B4-BE49-F238E27FC236}">
                <a16:creationId xmlns:a16="http://schemas.microsoft.com/office/drawing/2014/main" id="{849791E6-1110-4C9D-A5DE-87B2DE9BC9BA}"/>
              </a:ext>
            </a:extLst>
          </p:cNvPr>
          <p:cNvSpPr txBox="1">
            <a:spLocks noChangeArrowheads="1"/>
          </p:cNvSpPr>
          <p:nvPr/>
        </p:nvSpPr>
        <p:spPr bwMode="auto">
          <a:xfrm>
            <a:off x="2701384" y="4358035"/>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dirty="0">
                <a:solidFill>
                  <a:srgbClr val="333399"/>
                </a:solidFill>
                <a:ea typeface="黑体" pitchFamily="2" charset="-122"/>
              </a:rPr>
              <a:t>…</a:t>
            </a:r>
          </a:p>
        </p:txBody>
      </p:sp>
      <p:sp>
        <p:nvSpPr>
          <p:cNvPr id="23" name="Rectangle 41">
            <a:extLst>
              <a:ext uri="{FF2B5EF4-FFF2-40B4-BE49-F238E27FC236}">
                <a16:creationId xmlns:a16="http://schemas.microsoft.com/office/drawing/2014/main" id="{8098A3FE-0B31-4732-9A35-61546DB124BB}"/>
              </a:ext>
            </a:extLst>
          </p:cNvPr>
          <p:cNvSpPr>
            <a:spLocks noChangeArrowheads="1"/>
          </p:cNvSpPr>
          <p:nvPr/>
        </p:nvSpPr>
        <p:spPr bwMode="auto">
          <a:xfrm>
            <a:off x="1483773" y="3349972"/>
            <a:ext cx="1019175" cy="48895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42">
            <a:extLst>
              <a:ext uri="{FF2B5EF4-FFF2-40B4-BE49-F238E27FC236}">
                <a16:creationId xmlns:a16="http://schemas.microsoft.com/office/drawing/2014/main" id="{10013F4A-2E61-44BF-9CCD-D5C1E8E585DD}"/>
              </a:ext>
            </a:extLst>
          </p:cNvPr>
          <p:cNvSpPr>
            <a:spLocks noChangeArrowheads="1"/>
          </p:cNvSpPr>
          <p:nvPr/>
        </p:nvSpPr>
        <p:spPr bwMode="auto">
          <a:xfrm>
            <a:off x="1620297" y="3442048"/>
            <a:ext cx="76463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8 </a:t>
            </a:r>
            <a:r>
              <a:rPr kumimoji="1" lang="zh-CN" altLang="en-US" sz="1600">
                <a:solidFill>
                  <a:srgbClr val="333399"/>
                </a:solidFill>
                <a:latin typeface="Arial" charset="0"/>
                <a:ea typeface="黑体" pitchFamily="2" charset="-122"/>
              </a:rPr>
              <a:t>字节</a:t>
            </a:r>
          </a:p>
        </p:txBody>
      </p:sp>
      <p:sp>
        <p:nvSpPr>
          <p:cNvPr id="25" name="AutoShape 43">
            <a:extLst>
              <a:ext uri="{FF2B5EF4-FFF2-40B4-BE49-F238E27FC236}">
                <a16:creationId xmlns:a16="http://schemas.microsoft.com/office/drawing/2014/main" id="{CDA10919-EA04-429A-B78C-DF2EB5FDC568}"/>
              </a:ext>
            </a:extLst>
          </p:cNvPr>
          <p:cNvSpPr>
            <a:spLocks noChangeArrowheads="1"/>
          </p:cNvSpPr>
          <p:nvPr/>
        </p:nvSpPr>
        <p:spPr bwMode="auto">
          <a:xfrm>
            <a:off x="1119267" y="2799681"/>
            <a:ext cx="766763" cy="366713"/>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dirty="0">
              <a:solidFill>
                <a:srgbClr val="333399"/>
              </a:solidFill>
              <a:latin typeface="Arial" charset="0"/>
              <a:ea typeface="黑体" pitchFamily="2" charset="-122"/>
            </a:endParaRPr>
          </a:p>
        </p:txBody>
      </p:sp>
      <p:sp>
        <p:nvSpPr>
          <p:cNvPr id="26" name="Rectangle 44">
            <a:extLst>
              <a:ext uri="{FF2B5EF4-FFF2-40B4-BE49-F238E27FC236}">
                <a16:creationId xmlns:a16="http://schemas.microsoft.com/office/drawing/2014/main" id="{BD9DBA3B-7B66-4011-B13B-9A52417BCF05}"/>
              </a:ext>
            </a:extLst>
          </p:cNvPr>
          <p:cNvSpPr>
            <a:spLocks noChangeArrowheads="1"/>
          </p:cNvSpPr>
          <p:nvPr/>
        </p:nvSpPr>
        <p:spPr bwMode="auto">
          <a:xfrm>
            <a:off x="1144668" y="2774281"/>
            <a:ext cx="854075"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600" dirty="0">
                <a:solidFill>
                  <a:srgbClr val="333399"/>
                </a:solidFill>
                <a:latin typeface="Arial" charset="0"/>
                <a:ea typeface="黑体" pitchFamily="2" charset="-122"/>
              </a:rPr>
              <a:t>插入</a:t>
            </a:r>
          </a:p>
        </p:txBody>
      </p:sp>
      <p:sp>
        <p:nvSpPr>
          <p:cNvPr id="27" name="Rectangle 47">
            <a:extLst>
              <a:ext uri="{FF2B5EF4-FFF2-40B4-BE49-F238E27FC236}">
                <a16:creationId xmlns:a16="http://schemas.microsoft.com/office/drawing/2014/main" id="{AE87DB39-5028-480D-B40C-31660FF2C5A9}"/>
              </a:ext>
            </a:extLst>
          </p:cNvPr>
          <p:cNvSpPr>
            <a:spLocks noChangeArrowheads="1"/>
          </p:cNvSpPr>
          <p:nvPr/>
        </p:nvSpPr>
        <p:spPr bwMode="auto">
          <a:xfrm>
            <a:off x="9552082" y="1597373"/>
            <a:ext cx="6315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a:solidFill>
                  <a:srgbClr val="333399"/>
                </a:solidFill>
                <a:latin typeface="Arial" charset="0"/>
                <a:ea typeface="黑体" pitchFamily="2" charset="-122"/>
              </a:rPr>
              <a:t>IP</a:t>
            </a:r>
            <a:r>
              <a:rPr kumimoji="1" lang="zh-CN" altLang="en-US">
                <a:solidFill>
                  <a:srgbClr val="333399"/>
                </a:solidFill>
                <a:latin typeface="Arial" charset="0"/>
                <a:ea typeface="黑体" pitchFamily="2" charset="-122"/>
              </a:rPr>
              <a:t>层</a:t>
            </a:r>
          </a:p>
        </p:txBody>
      </p:sp>
      <p:sp>
        <p:nvSpPr>
          <p:cNvPr id="28" name="Line 48">
            <a:extLst>
              <a:ext uri="{FF2B5EF4-FFF2-40B4-BE49-F238E27FC236}">
                <a16:creationId xmlns:a16="http://schemas.microsoft.com/office/drawing/2014/main" id="{74F2AC47-A357-4DDD-B513-B4DF8E3D3CCF}"/>
              </a:ext>
            </a:extLst>
          </p:cNvPr>
          <p:cNvSpPr>
            <a:spLocks noChangeShapeType="1"/>
          </p:cNvSpPr>
          <p:nvPr/>
        </p:nvSpPr>
        <p:spPr bwMode="auto">
          <a:xfrm>
            <a:off x="9399683" y="2130773"/>
            <a:ext cx="820737" cy="11113"/>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AutoShape 64">
            <a:extLst>
              <a:ext uri="{FF2B5EF4-FFF2-40B4-BE49-F238E27FC236}">
                <a16:creationId xmlns:a16="http://schemas.microsoft.com/office/drawing/2014/main" id="{1B3CB45D-FC5A-4D2A-96DD-EC3A4A48DB3D}"/>
              </a:ext>
            </a:extLst>
          </p:cNvPr>
          <p:cNvSpPr>
            <a:spLocks noChangeArrowheads="1"/>
          </p:cNvSpPr>
          <p:nvPr/>
        </p:nvSpPr>
        <p:spPr bwMode="auto">
          <a:xfrm rot="16200000" flipH="1">
            <a:off x="5446966" y="3082479"/>
            <a:ext cx="609600" cy="230187"/>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66">
            <a:extLst>
              <a:ext uri="{FF2B5EF4-FFF2-40B4-BE49-F238E27FC236}">
                <a16:creationId xmlns:a16="http://schemas.microsoft.com/office/drawing/2014/main" id="{B42A4C40-B798-4D72-BE74-86B7F729CC07}"/>
              </a:ext>
            </a:extLst>
          </p:cNvPr>
          <p:cNvSpPr>
            <a:spLocks noChangeArrowheads="1"/>
          </p:cNvSpPr>
          <p:nvPr/>
        </p:nvSpPr>
        <p:spPr bwMode="auto">
          <a:xfrm>
            <a:off x="2501358" y="2414935"/>
            <a:ext cx="6803069" cy="457200"/>
          </a:xfrm>
          <a:prstGeom prst="rect">
            <a:avLst/>
          </a:prstGeom>
          <a:solidFill>
            <a:srgbClr val="FFCCFF"/>
          </a:solidFill>
          <a:ln w="12700" algn="ctr">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31" name="Line 67">
            <a:extLst>
              <a:ext uri="{FF2B5EF4-FFF2-40B4-BE49-F238E27FC236}">
                <a16:creationId xmlns:a16="http://schemas.microsoft.com/office/drawing/2014/main" id="{3827C5C7-FFBF-4734-B5A8-DFF7056AE25A}"/>
              </a:ext>
            </a:extLst>
          </p:cNvPr>
          <p:cNvSpPr>
            <a:spLocks noChangeShapeType="1"/>
          </p:cNvSpPr>
          <p:nvPr/>
        </p:nvSpPr>
        <p:spPr bwMode="auto">
          <a:xfrm>
            <a:off x="3436397" y="241493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68">
            <a:extLst>
              <a:ext uri="{FF2B5EF4-FFF2-40B4-BE49-F238E27FC236}">
                <a16:creationId xmlns:a16="http://schemas.microsoft.com/office/drawing/2014/main" id="{3E43018A-47A7-475B-927B-53255704C8E6}"/>
              </a:ext>
            </a:extLst>
          </p:cNvPr>
          <p:cNvSpPr>
            <a:spLocks noChangeShapeType="1"/>
          </p:cNvSpPr>
          <p:nvPr/>
        </p:nvSpPr>
        <p:spPr bwMode="auto">
          <a:xfrm>
            <a:off x="4350797" y="241493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69">
            <a:extLst>
              <a:ext uri="{FF2B5EF4-FFF2-40B4-BE49-F238E27FC236}">
                <a16:creationId xmlns:a16="http://schemas.microsoft.com/office/drawing/2014/main" id="{DAC0483F-A8B6-4A7E-999B-9F182A641E1C}"/>
              </a:ext>
            </a:extLst>
          </p:cNvPr>
          <p:cNvSpPr>
            <a:spLocks noChangeShapeType="1"/>
          </p:cNvSpPr>
          <p:nvPr/>
        </p:nvSpPr>
        <p:spPr bwMode="auto">
          <a:xfrm>
            <a:off x="5265197" y="241493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70">
            <a:extLst>
              <a:ext uri="{FF2B5EF4-FFF2-40B4-BE49-F238E27FC236}">
                <a16:creationId xmlns:a16="http://schemas.microsoft.com/office/drawing/2014/main" id="{50900BC8-0E3F-4C70-AAAC-A902D71B91D6}"/>
              </a:ext>
            </a:extLst>
          </p:cNvPr>
          <p:cNvSpPr>
            <a:spLocks noChangeShapeType="1"/>
          </p:cNvSpPr>
          <p:nvPr/>
        </p:nvSpPr>
        <p:spPr bwMode="auto">
          <a:xfrm>
            <a:off x="8557037" y="2414935"/>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71">
            <a:extLst>
              <a:ext uri="{FF2B5EF4-FFF2-40B4-BE49-F238E27FC236}">
                <a16:creationId xmlns:a16="http://schemas.microsoft.com/office/drawing/2014/main" id="{74EB06FA-F230-4882-B817-D4ABA7B24B42}"/>
              </a:ext>
            </a:extLst>
          </p:cNvPr>
          <p:cNvSpPr>
            <a:spLocks noChangeArrowheads="1"/>
          </p:cNvSpPr>
          <p:nvPr/>
        </p:nvSpPr>
        <p:spPr bwMode="auto">
          <a:xfrm>
            <a:off x="2431510" y="2460973"/>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目的地址</a:t>
            </a:r>
          </a:p>
        </p:txBody>
      </p:sp>
      <p:sp>
        <p:nvSpPr>
          <p:cNvPr id="36" name="Rectangle 72">
            <a:extLst>
              <a:ext uri="{FF2B5EF4-FFF2-40B4-BE49-F238E27FC236}">
                <a16:creationId xmlns:a16="http://schemas.microsoft.com/office/drawing/2014/main" id="{F1316472-F69C-41F2-97FD-7C95E924EB1E}"/>
              </a:ext>
            </a:extLst>
          </p:cNvPr>
          <p:cNvSpPr>
            <a:spLocks noChangeArrowheads="1"/>
          </p:cNvSpPr>
          <p:nvPr/>
        </p:nvSpPr>
        <p:spPr bwMode="auto">
          <a:xfrm>
            <a:off x="3439573" y="2460973"/>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源地址</a:t>
            </a:r>
          </a:p>
        </p:txBody>
      </p:sp>
      <p:sp>
        <p:nvSpPr>
          <p:cNvPr id="37" name="Rectangle 73">
            <a:extLst>
              <a:ext uri="{FF2B5EF4-FFF2-40B4-BE49-F238E27FC236}">
                <a16:creationId xmlns:a16="http://schemas.microsoft.com/office/drawing/2014/main" id="{E8F4DAD0-525F-4D5A-AE9C-A3175A773D2A}"/>
              </a:ext>
            </a:extLst>
          </p:cNvPr>
          <p:cNvSpPr>
            <a:spLocks noChangeArrowheads="1"/>
          </p:cNvSpPr>
          <p:nvPr/>
        </p:nvSpPr>
        <p:spPr bwMode="auto">
          <a:xfrm>
            <a:off x="4512722" y="2460973"/>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类型</a:t>
            </a:r>
          </a:p>
        </p:txBody>
      </p:sp>
      <p:sp>
        <p:nvSpPr>
          <p:cNvPr id="38" name="Rectangle 74">
            <a:extLst>
              <a:ext uri="{FF2B5EF4-FFF2-40B4-BE49-F238E27FC236}">
                <a16:creationId xmlns:a16="http://schemas.microsoft.com/office/drawing/2014/main" id="{A08FA786-48C7-4C6F-99EA-47F050737134}"/>
              </a:ext>
            </a:extLst>
          </p:cNvPr>
          <p:cNvSpPr>
            <a:spLocks noChangeArrowheads="1"/>
          </p:cNvSpPr>
          <p:nvPr/>
        </p:nvSpPr>
        <p:spPr bwMode="auto">
          <a:xfrm>
            <a:off x="6362160" y="2460973"/>
            <a:ext cx="11573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数        据</a:t>
            </a:r>
          </a:p>
        </p:txBody>
      </p:sp>
      <p:sp>
        <p:nvSpPr>
          <p:cNvPr id="39" name="Rectangle 75">
            <a:extLst>
              <a:ext uri="{FF2B5EF4-FFF2-40B4-BE49-F238E27FC236}">
                <a16:creationId xmlns:a16="http://schemas.microsoft.com/office/drawing/2014/main" id="{613DCDAF-BCB3-44C0-B9BD-B0AC346DD983}"/>
              </a:ext>
            </a:extLst>
          </p:cNvPr>
          <p:cNvSpPr>
            <a:spLocks noChangeArrowheads="1"/>
          </p:cNvSpPr>
          <p:nvPr/>
        </p:nvSpPr>
        <p:spPr bwMode="auto">
          <a:xfrm>
            <a:off x="8497982" y="2460973"/>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校验和</a:t>
            </a:r>
            <a:endParaRPr kumimoji="1" lang="en-US" altLang="zh-CN" dirty="0">
              <a:solidFill>
                <a:srgbClr val="333399"/>
              </a:solidFill>
              <a:latin typeface="Arial" charset="0"/>
              <a:ea typeface="黑体" pitchFamily="2" charset="-122"/>
            </a:endParaRPr>
          </a:p>
        </p:txBody>
      </p:sp>
      <p:sp>
        <p:nvSpPr>
          <p:cNvPr id="40" name="Rectangle 76">
            <a:extLst>
              <a:ext uri="{FF2B5EF4-FFF2-40B4-BE49-F238E27FC236}">
                <a16:creationId xmlns:a16="http://schemas.microsoft.com/office/drawing/2014/main" id="{DF94E27C-242F-49C3-8778-4EE8A3E5A028}"/>
              </a:ext>
            </a:extLst>
          </p:cNvPr>
          <p:cNvSpPr>
            <a:spLocks noChangeArrowheads="1"/>
          </p:cNvSpPr>
          <p:nvPr/>
        </p:nvSpPr>
        <p:spPr bwMode="auto">
          <a:xfrm>
            <a:off x="2849023" y="2126011"/>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6</a:t>
            </a:r>
          </a:p>
        </p:txBody>
      </p:sp>
      <p:sp>
        <p:nvSpPr>
          <p:cNvPr id="41" name="Rectangle 77">
            <a:extLst>
              <a:ext uri="{FF2B5EF4-FFF2-40B4-BE49-F238E27FC236}">
                <a16:creationId xmlns:a16="http://schemas.microsoft.com/office/drawing/2014/main" id="{BA358FD9-45BE-4809-A865-19F36B2882E2}"/>
              </a:ext>
            </a:extLst>
          </p:cNvPr>
          <p:cNvSpPr>
            <a:spLocks noChangeArrowheads="1"/>
          </p:cNvSpPr>
          <p:nvPr/>
        </p:nvSpPr>
        <p:spPr bwMode="auto">
          <a:xfrm>
            <a:off x="3828510" y="2126011"/>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6</a:t>
            </a:r>
          </a:p>
        </p:txBody>
      </p:sp>
      <p:sp>
        <p:nvSpPr>
          <p:cNvPr id="42" name="Rectangle 78">
            <a:extLst>
              <a:ext uri="{FF2B5EF4-FFF2-40B4-BE49-F238E27FC236}">
                <a16:creationId xmlns:a16="http://schemas.microsoft.com/office/drawing/2014/main" id="{290A1243-86D6-4506-BD66-BC77161AA9F7}"/>
              </a:ext>
            </a:extLst>
          </p:cNvPr>
          <p:cNvSpPr>
            <a:spLocks noChangeArrowheads="1"/>
          </p:cNvSpPr>
          <p:nvPr/>
        </p:nvSpPr>
        <p:spPr bwMode="auto">
          <a:xfrm>
            <a:off x="4731798" y="2126011"/>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2</a:t>
            </a:r>
          </a:p>
        </p:txBody>
      </p:sp>
      <p:sp>
        <p:nvSpPr>
          <p:cNvPr id="43" name="Rectangle 79">
            <a:extLst>
              <a:ext uri="{FF2B5EF4-FFF2-40B4-BE49-F238E27FC236}">
                <a16:creationId xmlns:a16="http://schemas.microsoft.com/office/drawing/2014/main" id="{8C0F64E2-8393-4206-B56E-D00AABC3F1B9}"/>
              </a:ext>
            </a:extLst>
          </p:cNvPr>
          <p:cNvSpPr>
            <a:spLocks noChangeArrowheads="1"/>
          </p:cNvSpPr>
          <p:nvPr/>
        </p:nvSpPr>
        <p:spPr bwMode="auto">
          <a:xfrm>
            <a:off x="8837390" y="2126011"/>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4</a:t>
            </a:r>
          </a:p>
        </p:txBody>
      </p:sp>
      <p:sp>
        <p:nvSpPr>
          <p:cNvPr id="44" name="Rectangle 80">
            <a:extLst>
              <a:ext uri="{FF2B5EF4-FFF2-40B4-BE49-F238E27FC236}">
                <a16:creationId xmlns:a16="http://schemas.microsoft.com/office/drawing/2014/main" id="{67B7A9AC-5AAE-43AF-B55D-AE8E6B72B74C}"/>
              </a:ext>
            </a:extLst>
          </p:cNvPr>
          <p:cNvSpPr>
            <a:spLocks noChangeArrowheads="1"/>
          </p:cNvSpPr>
          <p:nvPr/>
        </p:nvSpPr>
        <p:spPr bwMode="auto">
          <a:xfrm>
            <a:off x="2001297" y="2089498"/>
            <a:ext cx="59311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a:solidFill>
                  <a:srgbClr val="333399"/>
                </a:solidFill>
                <a:latin typeface="Arial" charset="0"/>
                <a:ea typeface="黑体" pitchFamily="2" charset="-122"/>
              </a:rPr>
              <a:t>字节</a:t>
            </a:r>
          </a:p>
        </p:txBody>
      </p:sp>
      <p:sp>
        <p:nvSpPr>
          <p:cNvPr id="45" name="Text Box 81">
            <a:extLst>
              <a:ext uri="{FF2B5EF4-FFF2-40B4-BE49-F238E27FC236}">
                <a16:creationId xmlns:a16="http://schemas.microsoft.com/office/drawing/2014/main" id="{91169A3B-8DDD-4A1C-BE2D-BAD8DEC6CDE7}"/>
              </a:ext>
            </a:extLst>
          </p:cNvPr>
          <p:cNvSpPr txBox="1">
            <a:spLocks noChangeArrowheads="1"/>
          </p:cNvSpPr>
          <p:nvPr/>
        </p:nvSpPr>
        <p:spPr bwMode="auto">
          <a:xfrm>
            <a:off x="6951123" y="2092672"/>
            <a:ext cx="1093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1600">
                <a:solidFill>
                  <a:srgbClr val="333399"/>
                </a:solidFill>
                <a:ea typeface="黑体" pitchFamily="2" charset="-122"/>
              </a:rPr>
              <a:t>46 ~ 1500</a:t>
            </a:r>
          </a:p>
        </p:txBody>
      </p:sp>
      <p:sp>
        <p:nvSpPr>
          <p:cNvPr id="46" name="Line 107">
            <a:extLst>
              <a:ext uri="{FF2B5EF4-FFF2-40B4-BE49-F238E27FC236}">
                <a16:creationId xmlns:a16="http://schemas.microsoft.com/office/drawing/2014/main" id="{8D406A92-3B93-416D-AB18-D2C70371E397}"/>
              </a:ext>
            </a:extLst>
          </p:cNvPr>
          <p:cNvSpPr>
            <a:spLocks noChangeShapeType="1"/>
          </p:cNvSpPr>
          <p:nvPr/>
        </p:nvSpPr>
        <p:spPr bwMode="auto">
          <a:xfrm flipH="1">
            <a:off x="2502947" y="1262410"/>
            <a:ext cx="0" cy="11620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08">
            <a:extLst>
              <a:ext uri="{FF2B5EF4-FFF2-40B4-BE49-F238E27FC236}">
                <a16:creationId xmlns:a16="http://schemas.microsoft.com/office/drawing/2014/main" id="{B9391A2C-A9D7-4652-8E2D-2D3CABBF2A53}"/>
              </a:ext>
            </a:extLst>
          </p:cNvPr>
          <p:cNvSpPr>
            <a:spLocks noChangeShapeType="1"/>
          </p:cNvSpPr>
          <p:nvPr/>
        </p:nvSpPr>
        <p:spPr bwMode="auto">
          <a:xfrm>
            <a:off x="9328245" y="1262411"/>
            <a:ext cx="11113" cy="11525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 name="Group 109">
            <a:extLst>
              <a:ext uri="{FF2B5EF4-FFF2-40B4-BE49-F238E27FC236}">
                <a16:creationId xmlns:a16="http://schemas.microsoft.com/office/drawing/2014/main" id="{996503EE-B592-4655-8B7B-C532029539D6}"/>
              </a:ext>
            </a:extLst>
          </p:cNvPr>
          <p:cNvGrpSpPr>
            <a:grpSpLocks/>
          </p:cNvGrpSpPr>
          <p:nvPr/>
        </p:nvGrpSpPr>
        <p:grpSpPr bwMode="auto">
          <a:xfrm>
            <a:off x="5265197" y="1597372"/>
            <a:ext cx="3124200" cy="990600"/>
            <a:chOff x="2715" y="1872"/>
            <a:chExt cx="1968" cy="624"/>
          </a:xfrm>
        </p:grpSpPr>
        <p:sp>
          <p:nvSpPr>
            <p:cNvPr id="49" name="AutoShape 110">
              <a:extLst>
                <a:ext uri="{FF2B5EF4-FFF2-40B4-BE49-F238E27FC236}">
                  <a16:creationId xmlns:a16="http://schemas.microsoft.com/office/drawing/2014/main" id="{74ECE586-7B1F-4E83-A63E-4F375D231598}"/>
                </a:ext>
              </a:extLst>
            </p:cNvPr>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11">
              <a:extLst>
                <a:ext uri="{FF2B5EF4-FFF2-40B4-BE49-F238E27FC236}">
                  <a16:creationId xmlns:a16="http://schemas.microsoft.com/office/drawing/2014/main" id="{6602A50F-AC5D-4A23-B8AA-B8A645B7D73F}"/>
                </a:ext>
              </a:extLst>
            </p:cNvPr>
            <p:cNvSpPr>
              <a:spLocks noChangeArrowheads="1"/>
            </p:cNvSpPr>
            <p:nvPr/>
          </p:nvSpPr>
          <p:spPr bwMode="auto">
            <a:xfrm>
              <a:off x="2715" y="1872"/>
              <a:ext cx="1968" cy="240"/>
            </a:xfrm>
            <a:prstGeom prst="rect">
              <a:avLst/>
            </a:prstGeom>
            <a:solidFill>
              <a:srgbClr val="CCECFF"/>
            </a:solidFill>
            <a:ln w="9525">
              <a:solidFill>
                <a:schemeClr val="folHlink"/>
              </a:solidFill>
              <a:miter lim="800000"/>
              <a:headEnd/>
              <a:tailEnd/>
            </a:ln>
            <a:effectLst>
              <a:outerShdw dist="35921" dir="2700000" algn="ctr" rotWithShape="0">
                <a:schemeClr val="bg2"/>
              </a:outerShdw>
            </a:effectLst>
          </p:spPr>
          <p:txBody>
            <a:bodyPr wrap="none" anchor="ctr"/>
            <a:lstStyle/>
            <a:p>
              <a:pPr algn="ctr" defTabSz="762000" eaLnBrk="0" hangingPunct="0"/>
              <a:r>
                <a:rPr kumimoji="1" lang="en-US" altLang="zh-CN" dirty="0">
                  <a:solidFill>
                    <a:srgbClr val="333399"/>
                  </a:solidFill>
                  <a:latin typeface="Arial" charset="0"/>
                  <a:ea typeface="黑体" pitchFamily="2" charset="-122"/>
                </a:rPr>
                <a:t>IP </a:t>
              </a:r>
              <a:r>
                <a:rPr kumimoji="1" lang="zh-CN" altLang="en-US" dirty="0">
                  <a:solidFill>
                    <a:srgbClr val="333399"/>
                  </a:solidFill>
                  <a:latin typeface="Arial" charset="0"/>
                  <a:ea typeface="黑体" pitchFamily="2" charset="-122"/>
                </a:rPr>
                <a:t>数据报</a:t>
              </a:r>
            </a:p>
          </p:txBody>
        </p:sp>
      </p:grpSp>
      <p:sp>
        <p:nvSpPr>
          <p:cNvPr id="51" name="Rectangle 112">
            <a:extLst>
              <a:ext uri="{FF2B5EF4-FFF2-40B4-BE49-F238E27FC236}">
                <a16:creationId xmlns:a16="http://schemas.microsoft.com/office/drawing/2014/main" id="{586B2349-A1E4-42C1-A7A0-A59F595CCC10}"/>
              </a:ext>
            </a:extLst>
          </p:cNvPr>
          <p:cNvSpPr>
            <a:spLocks noChangeArrowheads="1"/>
          </p:cNvSpPr>
          <p:nvPr/>
        </p:nvSpPr>
        <p:spPr bwMode="auto">
          <a:xfrm>
            <a:off x="1423448" y="2453036"/>
            <a:ext cx="990657" cy="3667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dirty="0">
                <a:solidFill>
                  <a:schemeClr val="hlink"/>
                </a:solidFill>
                <a:effectLst>
                  <a:outerShdw blurRad="38100" dist="38100" dir="2700000" algn="tl">
                    <a:srgbClr val="C0C0C0"/>
                  </a:outerShdw>
                </a:effectLst>
                <a:latin typeface="Arial" charset="0"/>
                <a:ea typeface="黑体" pitchFamily="2" charset="-122"/>
              </a:rPr>
              <a:t>MAC </a:t>
            </a:r>
            <a:r>
              <a:rPr kumimoji="1" lang="zh-CN" altLang="en-US" dirty="0">
                <a:solidFill>
                  <a:schemeClr val="hlink"/>
                </a:solidFill>
                <a:effectLst>
                  <a:outerShdw blurRad="38100" dist="38100" dir="2700000" algn="tl">
                    <a:srgbClr val="C0C0C0"/>
                  </a:outerShdw>
                </a:effectLst>
                <a:latin typeface="Arial" charset="0"/>
                <a:ea typeface="黑体" pitchFamily="2" charset="-122"/>
              </a:rPr>
              <a:t>帧</a:t>
            </a:r>
          </a:p>
        </p:txBody>
      </p:sp>
      <p:sp>
        <p:nvSpPr>
          <p:cNvPr id="53" name="日期占位符 15">
            <a:extLst>
              <a:ext uri="{FF2B5EF4-FFF2-40B4-BE49-F238E27FC236}">
                <a16:creationId xmlns:a16="http://schemas.microsoft.com/office/drawing/2014/main" id="{43E95CDD-F4CA-4412-8094-5F736CEF8BA1}"/>
              </a:ext>
            </a:extLst>
          </p:cNvPr>
          <p:cNvSpPr>
            <a:spLocks noGrp="1"/>
          </p:cNvSpPr>
          <p:nvPr>
            <p:ph type="dt" sz="half" idx="10"/>
          </p:nvPr>
        </p:nvSpPr>
        <p:spPr>
          <a:xfrm>
            <a:off x="197335" y="6489303"/>
            <a:ext cx="1517165"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103232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46"/>
                                        </p:tgtEl>
                                      </p:cBhvr>
                                    </p:animEffect>
                                    <p:set>
                                      <p:cBhvr>
                                        <p:cTn id="7" dur="1" fill="hold">
                                          <p:stCondLst>
                                            <p:cond delay="1999"/>
                                          </p:stCondLst>
                                        </p:cTn>
                                        <p:tgtEl>
                                          <p:spTgt spid="4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47"/>
                                        </p:tgtEl>
                                      </p:cBhvr>
                                    </p:animEffect>
                                    <p:set>
                                      <p:cBhvr>
                                        <p:cTn id="10" dur="1" fill="hold">
                                          <p:stCondLst>
                                            <p:cond delay="1999"/>
                                          </p:stCondLst>
                                        </p:cTn>
                                        <p:tgtEl>
                                          <p:spTgt spid="4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4000" fill="hold" nodeType="clickEffect">
                                  <p:stCondLst>
                                    <p:cond delay="0"/>
                                  </p:stCondLst>
                                  <p:childTnLst>
                                    <p:anim calcmode="discrete" valueType="str">
                                      <p:cBhvr>
                                        <p:cTn id="14"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
                                            <p:txEl>
                                              <p:pRg st="0" end="0"/>
                                            </p:txEl>
                                          </p:spTgt>
                                        </p:tgtEl>
                                        <p:attrNameLst>
                                          <p:attrName>style.visibility</p:attrName>
                                        </p:attrNameLst>
                                      </p:cBhvr>
                                      <p:to>
                                        <p:strVal val="visible"/>
                                      </p:to>
                                    </p:set>
                                    <p:animEffect transition="in" filter="blinds(horizontal)">
                                      <p:cBhvr>
                                        <p:cTn id="6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p:bldP spid="15" grpId="0" animBg="1"/>
      <p:bldP spid="16" grpId="0"/>
      <p:bldP spid="17" grpId="0"/>
      <p:bldP spid="18" grpId="0"/>
      <p:bldP spid="19" grpId="0"/>
      <p:bldP spid="20" grpId="0" animBg="1"/>
      <p:bldP spid="21" grpId="0" animBg="1"/>
      <p:bldP spid="22" grpId="0"/>
      <p:bldP spid="23" grpId="0" animBg="1"/>
      <p:bldP spid="25" grpId="0" animBg="1"/>
      <p:bldP spid="26" grpId="0"/>
      <p:bldP spid="46" grpId="0" animBg="1"/>
      <p:bldP spid="4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C0D55E16-E310-4F9E-91F3-06337DB8DB86}"/>
              </a:ext>
            </a:extLst>
          </p:cNvPr>
          <p:cNvSpPr/>
          <p:nvPr/>
        </p:nvSpPr>
        <p:spPr>
          <a:xfrm>
            <a:off x="1022142" y="4467726"/>
            <a:ext cx="5011899" cy="1605880"/>
          </a:xfrm>
          <a:prstGeom prst="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2000" dirty="0">
                <a:latin typeface="微软雅黑" panose="020B0503020204020204" pitchFamily="34" charset="-122"/>
                <a:ea typeface="微软雅黑" panose="020B0503020204020204" pitchFamily="34" charset="-122"/>
              </a:rPr>
              <a:t>MAC</a:t>
            </a:r>
            <a:r>
              <a:rPr lang="zh-CN" altLang="en-US" sz="2000" dirty="0">
                <a:latin typeface="微软雅黑" panose="020B0503020204020204" pitchFamily="34" charset="-122"/>
                <a:ea typeface="微软雅黑" panose="020B0503020204020204" pitchFamily="34" charset="-122"/>
              </a:rPr>
              <a:t>地址举例</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000" dirty="0">
                <a:solidFill>
                  <a:srgbClr val="7030A0"/>
                </a:solidFill>
                <a:latin typeface="微软雅黑" panose="020B0503020204020204" pitchFamily="34" charset="-122"/>
                <a:ea typeface="微软雅黑" panose="020B0503020204020204" pitchFamily="34" charset="-122"/>
              </a:rPr>
              <a:t>单播</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unicast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5C-26-0A-7E-4E-4C</a:t>
            </a:r>
          </a:p>
          <a:p>
            <a:pPr marL="0" lvl="1">
              <a:lnSpc>
                <a:spcPct val="120000"/>
              </a:lnSpc>
            </a:pPr>
            <a:r>
              <a:rPr lang="zh-CN" altLang="en-US" sz="2000" dirty="0">
                <a:solidFill>
                  <a:srgbClr val="7030A0"/>
                </a:solidFill>
                <a:latin typeface="微软雅黑" panose="020B0503020204020204" pitchFamily="34" charset="-122"/>
                <a:ea typeface="微软雅黑" panose="020B0503020204020204" pitchFamily="34" charset="-122"/>
              </a:rPr>
              <a:t>广播</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broadcast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FF-FF-FF-FF-FF-FF</a:t>
            </a:r>
            <a:endParaRPr lang="zh-CN" altLang="en-US" sz="2000" dirty="0">
              <a:solidFill>
                <a:srgbClr val="333399"/>
              </a:solidFill>
              <a:latin typeface="微软雅黑" panose="020B0503020204020204" pitchFamily="34" charset="-122"/>
              <a:ea typeface="微软雅黑" panose="020B0503020204020204" pitchFamily="34" charset="-122"/>
            </a:endParaRPr>
          </a:p>
          <a:p>
            <a:pPr marL="0" lvl="1">
              <a:lnSpc>
                <a:spcPct val="120000"/>
              </a:lnSpc>
            </a:pPr>
            <a:r>
              <a:rPr lang="zh-CN" altLang="en-US" sz="2000" dirty="0">
                <a:solidFill>
                  <a:srgbClr val="7030A0"/>
                </a:solidFill>
                <a:latin typeface="微软雅黑" panose="020B0503020204020204" pitchFamily="34" charset="-122"/>
                <a:ea typeface="微软雅黑" panose="020B0503020204020204" pitchFamily="34" charset="-122"/>
              </a:rPr>
              <a:t>组播</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multicast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01-00-5E-00-00-00 </a:t>
            </a:r>
          </a:p>
        </p:txBody>
      </p:sp>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经典以太网 </a:t>
            </a:r>
            <a:r>
              <a:rPr lang="en-US" altLang="zh-CN" dirty="0"/>
              <a:t>- </a:t>
            </a:r>
            <a:r>
              <a:rPr lang="en-US" altLang="zh-CN" sz="2800" dirty="0"/>
              <a:t>MAC</a:t>
            </a:r>
            <a:r>
              <a:rPr lang="zh-CN" altLang="en-US" sz="2800" dirty="0"/>
              <a:t>子层协议</a:t>
            </a:r>
            <a:endParaRPr lang="zh-CN" altLang="en-US" dirty="0"/>
          </a:p>
        </p:txBody>
      </p:sp>
      <p:sp>
        <p:nvSpPr>
          <p:cNvPr id="3" name="内容占位符 2">
            <a:extLst>
              <a:ext uri="{FF2B5EF4-FFF2-40B4-BE49-F238E27FC236}">
                <a16:creationId xmlns:a16="http://schemas.microsoft.com/office/drawing/2014/main" id="{FFEE573F-13F6-4DDD-AD12-5A0908397AD9}"/>
              </a:ext>
            </a:extLst>
          </p:cNvPr>
          <p:cNvSpPr>
            <a:spLocks noGrp="1"/>
          </p:cNvSpPr>
          <p:nvPr>
            <p:ph idx="1"/>
          </p:nvPr>
        </p:nvSpPr>
        <p:spPr>
          <a:xfrm>
            <a:off x="715366" y="1671453"/>
            <a:ext cx="6251501" cy="1293868"/>
          </a:xfrm>
        </p:spPr>
        <p:txBody>
          <a:bodyPr>
            <a:noAutofit/>
          </a:bodyPr>
          <a:lstStyle/>
          <a:p>
            <a:pPr>
              <a:lnSpc>
                <a:spcPct val="150000"/>
              </a:lnSpc>
            </a:pPr>
            <a:r>
              <a:rPr lang="zh-CN" altLang="en-US" sz="2200" dirty="0">
                <a:solidFill>
                  <a:srgbClr val="C00000"/>
                </a:solidFill>
              </a:rPr>
              <a:t>硬件地址</a:t>
            </a:r>
            <a:r>
              <a:rPr lang="zh-CN" altLang="en-US" sz="2200" dirty="0"/>
              <a:t>又称为</a:t>
            </a:r>
            <a:r>
              <a:rPr lang="zh-CN" altLang="en-US" sz="2200" dirty="0">
                <a:solidFill>
                  <a:srgbClr val="C00000"/>
                </a:solidFill>
              </a:rPr>
              <a:t>物理地址</a:t>
            </a:r>
            <a:r>
              <a:rPr lang="zh-CN" altLang="en-US" sz="2200" dirty="0"/>
              <a:t>，或 </a:t>
            </a:r>
            <a:r>
              <a:rPr lang="en-US" altLang="zh-CN" sz="2200" dirty="0">
                <a:solidFill>
                  <a:srgbClr val="C00000"/>
                </a:solidFill>
              </a:rPr>
              <a:t>MAC </a:t>
            </a:r>
            <a:r>
              <a:rPr lang="zh-CN" altLang="en-US" sz="2200" dirty="0">
                <a:solidFill>
                  <a:srgbClr val="C00000"/>
                </a:solidFill>
              </a:rPr>
              <a:t>地址</a:t>
            </a:r>
            <a:endParaRPr lang="en-US" altLang="zh-CN" sz="2200" dirty="0"/>
          </a:p>
          <a:p>
            <a:pPr>
              <a:lnSpc>
                <a:spcPct val="150000"/>
              </a:lnSpc>
            </a:pPr>
            <a:r>
              <a:rPr lang="en-US" altLang="zh-CN" sz="2200" dirty="0"/>
              <a:t>MAC</a:t>
            </a:r>
            <a:r>
              <a:rPr lang="zh-CN" altLang="en-US" sz="2200" dirty="0"/>
              <a:t>帧中的源地址和目的地址长度均为</a:t>
            </a:r>
            <a:r>
              <a:rPr lang="en-US" altLang="zh-CN" sz="2200" dirty="0">
                <a:solidFill>
                  <a:srgbClr val="C00000"/>
                </a:solidFill>
              </a:rPr>
              <a:t>6</a:t>
            </a:r>
            <a:r>
              <a:rPr lang="zh-CN" altLang="en-US" sz="2200" dirty="0">
                <a:solidFill>
                  <a:srgbClr val="C00000"/>
                </a:solidFill>
              </a:rPr>
              <a:t>字节</a:t>
            </a:r>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57</a:t>
            </a:fld>
            <a:endParaRPr kumimoji="1" lang="zh-CN" altLang="en-US" dirty="0"/>
          </a:p>
        </p:txBody>
      </p:sp>
      <p:pic>
        <p:nvPicPr>
          <p:cNvPr id="5" name="Picture 2" descr="MAC-48 Address.svg">
            <a:hlinkClick r:id="rId3"/>
            <a:extLst>
              <a:ext uri="{FF2B5EF4-FFF2-40B4-BE49-F238E27FC236}">
                <a16:creationId xmlns:a16="http://schemas.microsoft.com/office/drawing/2014/main" id="{6867FBCD-3D98-4214-A65E-A08FCE2AF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494" y="1671453"/>
            <a:ext cx="5447745" cy="4587574"/>
          </a:xfrm>
          <a:prstGeom prst="rect">
            <a:avLst/>
          </a:prstGeom>
          <a:noFill/>
          <a:ln>
            <a:noFill/>
          </a:ln>
        </p:spPr>
        <p:style>
          <a:lnRef idx="0">
            <a:scrgbClr r="0" g="0" b="0"/>
          </a:lnRef>
          <a:fillRef idx="0">
            <a:scrgbClr r="0" g="0" b="0"/>
          </a:fillRef>
          <a:effectRef idx="0">
            <a:scrgbClr r="0" g="0" b="0"/>
          </a:effectRef>
          <a:fontRef idx="minor">
            <a:schemeClr val="dk1"/>
          </a:fontRef>
        </p:style>
      </p:pic>
      <p:grpSp>
        <p:nvGrpSpPr>
          <p:cNvPr id="11" name="组合 10">
            <a:extLst>
              <a:ext uri="{FF2B5EF4-FFF2-40B4-BE49-F238E27FC236}">
                <a16:creationId xmlns:a16="http://schemas.microsoft.com/office/drawing/2014/main" id="{374ACFB0-0F03-46F5-92AA-7226C02E50C2}"/>
              </a:ext>
            </a:extLst>
          </p:cNvPr>
          <p:cNvGrpSpPr/>
          <p:nvPr/>
        </p:nvGrpSpPr>
        <p:grpSpPr>
          <a:xfrm>
            <a:off x="440872" y="2965321"/>
            <a:ext cx="6530596" cy="779463"/>
            <a:chOff x="4412087" y="1683834"/>
            <a:chExt cx="6530596" cy="779463"/>
          </a:xfrm>
        </p:grpSpPr>
        <p:sp>
          <p:nvSpPr>
            <p:cNvPr id="12" name="Rectangle 66">
              <a:extLst>
                <a:ext uri="{FF2B5EF4-FFF2-40B4-BE49-F238E27FC236}">
                  <a16:creationId xmlns:a16="http://schemas.microsoft.com/office/drawing/2014/main" id="{CC7BE6F6-1406-470B-B946-DCB167EBB1A3}"/>
                </a:ext>
              </a:extLst>
            </p:cNvPr>
            <p:cNvSpPr>
              <a:spLocks noChangeArrowheads="1"/>
            </p:cNvSpPr>
            <p:nvPr/>
          </p:nvSpPr>
          <p:spPr bwMode="auto">
            <a:xfrm>
              <a:off x="4481936" y="2006097"/>
              <a:ext cx="6456146" cy="457200"/>
            </a:xfrm>
            <a:prstGeom prst="rect">
              <a:avLst/>
            </a:prstGeom>
            <a:solidFill>
              <a:srgbClr val="FFCCFF"/>
            </a:solidFill>
            <a:ln w="12700" algn="ctr">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4" name="Line 67">
              <a:extLst>
                <a:ext uri="{FF2B5EF4-FFF2-40B4-BE49-F238E27FC236}">
                  <a16:creationId xmlns:a16="http://schemas.microsoft.com/office/drawing/2014/main" id="{B373BC71-4ABC-4D03-9242-67F3AB5F1A1F}"/>
                </a:ext>
              </a:extLst>
            </p:cNvPr>
            <p:cNvSpPr>
              <a:spLocks noChangeShapeType="1"/>
            </p:cNvSpPr>
            <p:nvPr/>
          </p:nvSpPr>
          <p:spPr bwMode="auto">
            <a:xfrm>
              <a:off x="541697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8">
              <a:extLst>
                <a:ext uri="{FF2B5EF4-FFF2-40B4-BE49-F238E27FC236}">
                  <a16:creationId xmlns:a16="http://schemas.microsoft.com/office/drawing/2014/main" id="{125888B9-38D5-4A7C-8EAF-6E0BEAF11A20}"/>
                </a:ext>
              </a:extLst>
            </p:cNvPr>
            <p:cNvSpPr>
              <a:spLocks noChangeShapeType="1"/>
            </p:cNvSpPr>
            <p:nvPr/>
          </p:nvSpPr>
          <p:spPr bwMode="auto">
            <a:xfrm>
              <a:off x="633137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69">
              <a:extLst>
                <a:ext uri="{FF2B5EF4-FFF2-40B4-BE49-F238E27FC236}">
                  <a16:creationId xmlns:a16="http://schemas.microsoft.com/office/drawing/2014/main" id="{4407F13F-747D-4D5C-BD08-4762CD7CF1A9}"/>
                </a:ext>
              </a:extLst>
            </p:cNvPr>
            <p:cNvSpPr>
              <a:spLocks noChangeShapeType="1"/>
            </p:cNvSpPr>
            <p:nvPr/>
          </p:nvSpPr>
          <p:spPr bwMode="auto">
            <a:xfrm>
              <a:off x="724577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0">
              <a:extLst>
                <a:ext uri="{FF2B5EF4-FFF2-40B4-BE49-F238E27FC236}">
                  <a16:creationId xmlns:a16="http://schemas.microsoft.com/office/drawing/2014/main" id="{BE09ACB8-94E3-4AD7-859F-4E06FC00211E}"/>
                </a:ext>
              </a:extLst>
            </p:cNvPr>
            <p:cNvSpPr>
              <a:spLocks noChangeShapeType="1"/>
            </p:cNvSpPr>
            <p:nvPr/>
          </p:nvSpPr>
          <p:spPr bwMode="auto">
            <a:xfrm>
              <a:off x="10083961"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71">
              <a:extLst>
                <a:ext uri="{FF2B5EF4-FFF2-40B4-BE49-F238E27FC236}">
                  <a16:creationId xmlns:a16="http://schemas.microsoft.com/office/drawing/2014/main" id="{2A9BBF90-78C3-496D-ADD9-92FBC0F7DE02}"/>
                </a:ext>
              </a:extLst>
            </p:cNvPr>
            <p:cNvSpPr>
              <a:spLocks noChangeArrowheads="1"/>
            </p:cNvSpPr>
            <p:nvPr/>
          </p:nvSpPr>
          <p:spPr bwMode="auto">
            <a:xfrm>
              <a:off x="4412087" y="2052135"/>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C00000"/>
                  </a:solidFill>
                  <a:latin typeface="Arial" charset="0"/>
                  <a:ea typeface="黑体" pitchFamily="2" charset="-122"/>
                </a:rPr>
                <a:t>目的地址</a:t>
              </a:r>
            </a:p>
          </p:txBody>
        </p:sp>
        <p:sp>
          <p:nvSpPr>
            <p:cNvPr id="21" name="Rectangle 72">
              <a:extLst>
                <a:ext uri="{FF2B5EF4-FFF2-40B4-BE49-F238E27FC236}">
                  <a16:creationId xmlns:a16="http://schemas.microsoft.com/office/drawing/2014/main" id="{7494ECC0-1656-4FC6-A88C-411078118523}"/>
                </a:ext>
              </a:extLst>
            </p:cNvPr>
            <p:cNvSpPr>
              <a:spLocks noChangeArrowheads="1"/>
            </p:cNvSpPr>
            <p:nvPr/>
          </p:nvSpPr>
          <p:spPr bwMode="auto">
            <a:xfrm>
              <a:off x="5420150" y="2052135"/>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C00000"/>
                  </a:solidFill>
                  <a:latin typeface="Arial" charset="0"/>
                  <a:ea typeface="黑体" pitchFamily="2" charset="-122"/>
                </a:rPr>
                <a:t>源地址</a:t>
              </a:r>
            </a:p>
          </p:txBody>
        </p:sp>
        <p:sp>
          <p:nvSpPr>
            <p:cNvPr id="22" name="Rectangle 73">
              <a:extLst>
                <a:ext uri="{FF2B5EF4-FFF2-40B4-BE49-F238E27FC236}">
                  <a16:creationId xmlns:a16="http://schemas.microsoft.com/office/drawing/2014/main" id="{393E8D75-431B-411C-85CB-DABA194E6DA1}"/>
                </a:ext>
              </a:extLst>
            </p:cNvPr>
            <p:cNvSpPr>
              <a:spLocks noChangeArrowheads="1"/>
            </p:cNvSpPr>
            <p:nvPr/>
          </p:nvSpPr>
          <p:spPr bwMode="auto">
            <a:xfrm>
              <a:off x="6493299" y="2052135"/>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类型</a:t>
              </a:r>
            </a:p>
          </p:txBody>
        </p:sp>
        <p:sp>
          <p:nvSpPr>
            <p:cNvPr id="23" name="Rectangle 74">
              <a:extLst>
                <a:ext uri="{FF2B5EF4-FFF2-40B4-BE49-F238E27FC236}">
                  <a16:creationId xmlns:a16="http://schemas.microsoft.com/office/drawing/2014/main" id="{00003BA6-4764-4B7D-82DE-F865793DA537}"/>
                </a:ext>
              </a:extLst>
            </p:cNvPr>
            <p:cNvSpPr>
              <a:spLocks noChangeArrowheads="1"/>
            </p:cNvSpPr>
            <p:nvPr/>
          </p:nvSpPr>
          <p:spPr bwMode="auto">
            <a:xfrm>
              <a:off x="8342737" y="2052135"/>
              <a:ext cx="11573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数        据</a:t>
              </a:r>
            </a:p>
          </p:txBody>
        </p:sp>
        <p:sp>
          <p:nvSpPr>
            <p:cNvPr id="24" name="Rectangle 75">
              <a:extLst>
                <a:ext uri="{FF2B5EF4-FFF2-40B4-BE49-F238E27FC236}">
                  <a16:creationId xmlns:a16="http://schemas.microsoft.com/office/drawing/2014/main" id="{93DE4C60-F300-4B23-8C5F-5CDDCA7F3B1B}"/>
                </a:ext>
              </a:extLst>
            </p:cNvPr>
            <p:cNvSpPr>
              <a:spLocks noChangeArrowheads="1"/>
            </p:cNvSpPr>
            <p:nvPr/>
          </p:nvSpPr>
          <p:spPr bwMode="auto">
            <a:xfrm>
              <a:off x="10067442" y="2052135"/>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校验和</a:t>
              </a:r>
              <a:endParaRPr kumimoji="1" lang="en-US" altLang="zh-CN" dirty="0">
                <a:solidFill>
                  <a:srgbClr val="333399"/>
                </a:solidFill>
                <a:latin typeface="Arial" charset="0"/>
                <a:ea typeface="黑体" pitchFamily="2" charset="-122"/>
              </a:endParaRPr>
            </a:p>
          </p:txBody>
        </p:sp>
        <p:sp>
          <p:nvSpPr>
            <p:cNvPr id="25" name="Rectangle 76">
              <a:extLst>
                <a:ext uri="{FF2B5EF4-FFF2-40B4-BE49-F238E27FC236}">
                  <a16:creationId xmlns:a16="http://schemas.microsoft.com/office/drawing/2014/main" id="{9CDC95FE-637D-4570-8AA8-63AF598D4716}"/>
                </a:ext>
              </a:extLst>
            </p:cNvPr>
            <p:cNvSpPr>
              <a:spLocks noChangeArrowheads="1"/>
            </p:cNvSpPr>
            <p:nvPr/>
          </p:nvSpPr>
          <p:spPr bwMode="auto">
            <a:xfrm>
              <a:off x="4829600"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6</a:t>
              </a:r>
            </a:p>
          </p:txBody>
        </p:sp>
        <p:sp>
          <p:nvSpPr>
            <p:cNvPr id="26" name="Rectangle 77">
              <a:extLst>
                <a:ext uri="{FF2B5EF4-FFF2-40B4-BE49-F238E27FC236}">
                  <a16:creationId xmlns:a16="http://schemas.microsoft.com/office/drawing/2014/main" id="{13D7801A-F17C-4B3F-8644-1EE5DF7C04A2}"/>
                </a:ext>
              </a:extLst>
            </p:cNvPr>
            <p:cNvSpPr>
              <a:spLocks noChangeArrowheads="1"/>
            </p:cNvSpPr>
            <p:nvPr/>
          </p:nvSpPr>
          <p:spPr bwMode="auto">
            <a:xfrm>
              <a:off x="5809087"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6</a:t>
              </a:r>
            </a:p>
          </p:txBody>
        </p:sp>
        <p:sp>
          <p:nvSpPr>
            <p:cNvPr id="27" name="Rectangle 78">
              <a:extLst>
                <a:ext uri="{FF2B5EF4-FFF2-40B4-BE49-F238E27FC236}">
                  <a16:creationId xmlns:a16="http://schemas.microsoft.com/office/drawing/2014/main" id="{6BFD6B51-FFF2-4778-AF13-8CB0FF89B9CE}"/>
                </a:ext>
              </a:extLst>
            </p:cNvPr>
            <p:cNvSpPr>
              <a:spLocks noChangeArrowheads="1"/>
            </p:cNvSpPr>
            <p:nvPr/>
          </p:nvSpPr>
          <p:spPr bwMode="auto">
            <a:xfrm>
              <a:off x="6712375"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2</a:t>
              </a:r>
            </a:p>
          </p:txBody>
        </p:sp>
        <p:sp>
          <p:nvSpPr>
            <p:cNvPr id="28" name="Rectangle 79">
              <a:extLst>
                <a:ext uri="{FF2B5EF4-FFF2-40B4-BE49-F238E27FC236}">
                  <a16:creationId xmlns:a16="http://schemas.microsoft.com/office/drawing/2014/main" id="{067EC0F9-EDDC-43AC-8D97-163D7E982417}"/>
                </a:ext>
              </a:extLst>
            </p:cNvPr>
            <p:cNvSpPr>
              <a:spLocks noChangeArrowheads="1"/>
            </p:cNvSpPr>
            <p:nvPr/>
          </p:nvSpPr>
          <p:spPr bwMode="auto">
            <a:xfrm>
              <a:off x="10406850"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4</a:t>
              </a:r>
            </a:p>
          </p:txBody>
        </p:sp>
        <p:sp>
          <p:nvSpPr>
            <p:cNvPr id="30" name="Text Box 81">
              <a:extLst>
                <a:ext uri="{FF2B5EF4-FFF2-40B4-BE49-F238E27FC236}">
                  <a16:creationId xmlns:a16="http://schemas.microsoft.com/office/drawing/2014/main" id="{CF02B0C0-7021-433E-9243-6E4A9FC1E790}"/>
                </a:ext>
              </a:extLst>
            </p:cNvPr>
            <p:cNvSpPr txBox="1">
              <a:spLocks noChangeArrowheads="1"/>
            </p:cNvSpPr>
            <p:nvPr/>
          </p:nvSpPr>
          <p:spPr bwMode="auto">
            <a:xfrm>
              <a:off x="8366556" y="1683834"/>
              <a:ext cx="1093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1600" dirty="0">
                  <a:solidFill>
                    <a:srgbClr val="333399"/>
                  </a:solidFill>
                  <a:ea typeface="黑体" pitchFamily="2" charset="-122"/>
                </a:rPr>
                <a:t>46 ~ 1500</a:t>
              </a:r>
            </a:p>
          </p:txBody>
        </p:sp>
      </p:grpSp>
      <p:sp>
        <p:nvSpPr>
          <p:cNvPr id="36" name="日期占位符 15">
            <a:extLst>
              <a:ext uri="{FF2B5EF4-FFF2-40B4-BE49-F238E27FC236}">
                <a16:creationId xmlns:a16="http://schemas.microsoft.com/office/drawing/2014/main" id="{8D2BF76F-2ED5-4218-B2E8-158F914639FD}"/>
              </a:ext>
            </a:extLst>
          </p:cNvPr>
          <p:cNvSpPr>
            <a:spLocks noGrp="1"/>
          </p:cNvSpPr>
          <p:nvPr>
            <p:ph type="dt" sz="half" idx="10"/>
          </p:nvPr>
        </p:nvSpPr>
        <p:spPr>
          <a:xfrm>
            <a:off x="197335" y="6489303"/>
            <a:ext cx="1640537"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37" name="组合 36">
            <a:extLst>
              <a:ext uri="{FF2B5EF4-FFF2-40B4-BE49-F238E27FC236}">
                <a16:creationId xmlns:a16="http://schemas.microsoft.com/office/drawing/2014/main" id="{706190FE-4C0A-4BC1-8122-892DF780B635}"/>
              </a:ext>
            </a:extLst>
          </p:cNvPr>
          <p:cNvGrpSpPr/>
          <p:nvPr/>
        </p:nvGrpSpPr>
        <p:grpSpPr>
          <a:xfrm>
            <a:off x="4734774" y="6559915"/>
            <a:ext cx="3698278" cy="254888"/>
            <a:chOff x="-214926" y="6517848"/>
            <a:chExt cx="3698278" cy="460465"/>
          </a:xfrm>
        </p:grpSpPr>
        <p:grpSp>
          <p:nvGrpSpPr>
            <p:cNvPr id="38" name="组合 37">
              <a:extLst>
                <a:ext uri="{FF2B5EF4-FFF2-40B4-BE49-F238E27FC236}">
                  <a16:creationId xmlns:a16="http://schemas.microsoft.com/office/drawing/2014/main" id="{652D707C-4846-4BA0-957D-96917E83CCE7}"/>
                </a:ext>
              </a:extLst>
            </p:cNvPr>
            <p:cNvGrpSpPr/>
            <p:nvPr/>
          </p:nvGrpSpPr>
          <p:grpSpPr>
            <a:xfrm>
              <a:off x="-134143" y="6517848"/>
              <a:ext cx="3617495" cy="444808"/>
              <a:chOff x="-134143" y="6326763"/>
              <a:chExt cx="3617495" cy="444808"/>
            </a:xfrm>
          </p:grpSpPr>
          <p:cxnSp>
            <p:nvCxnSpPr>
              <p:cNvPr id="40" name="直接连接符 39">
                <a:extLst>
                  <a:ext uri="{FF2B5EF4-FFF2-40B4-BE49-F238E27FC236}">
                    <a16:creationId xmlns:a16="http://schemas.microsoft.com/office/drawing/2014/main" id="{85387C03-2680-4F8F-86FA-48DB28F6627E}"/>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215B353-C970-4F7A-BCA9-60038F07D8FF}"/>
                  </a:ext>
                </a:extLst>
              </p:cNvPr>
              <p:cNvSpPr txBox="1"/>
              <p:nvPr/>
            </p:nvSpPr>
            <p:spPr>
              <a:xfrm>
                <a:off x="466864" y="6326763"/>
                <a:ext cx="2824812"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https://en.wikipedia.org/wiki/MAC_address</a:t>
                </a:r>
              </a:p>
            </p:txBody>
          </p:sp>
        </p:grpSp>
        <p:sp>
          <p:nvSpPr>
            <p:cNvPr id="39" name="文本框 38">
              <a:extLst>
                <a:ext uri="{FF2B5EF4-FFF2-40B4-BE49-F238E27FC236}">
                  <a16:creationId xmlns:a16="http://schemas.microsoft.com/office/drawing/2014/main" id="{11AD460E-1857-45A8-BEF7-7F76F524540A}"/>
                </a:ext>
              </a:extLst>
            </p:cNvPr>
            <p:cNvSpPr txBox="1"/>
            <p:nvPr/>
          </p:nvSpPr>
          <p:spPr>
            <a:xfrm>
              <a:off x="-214926" y="6519604"/>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40767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05BCDE-42BA-4976-9F33-3E89F33BB629}"/>
              </a:ext>
            </a:extLst>
          </p:cNvPr>
          <p:cNvPicPr>
            <a:picLocks noChangeAspect="1"/>
          </p:cNvPicPr>
          <p:nvPr/>
        </p:nvPicPr>
        <p:blipFill>
          <a:blip r:embed="rId3"/>
          <a:stretch>
            <a:fillRect/>
          </a:stretch>
        </p:blipFill>
        <p:spPr>
          <a:xfrm>
            <a:off x="665357" y="2717022"/>
            <a:ext cx="5832155" cy="3892547"/>
          </a:xfrm>
          <a:prstGeom prst="rect">
            <a:avLst/>
          </a:prstGeom>
        </p:spPr>
      </p:pic>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经典以太网 </a:t>
            </a:r>
            <a:r>
              <a:rPr lang="en-US" altLang="zh-CN" dirty="0"/>
              <a:t>- </a:t>
            </a:r>
            <a:r>
              <a:rPr lang="en-US" altLang="zh-CN" sz="2800" dirty="0"/>
              <a:t>MAC</a:t>
            </a:r>
            <a:r>
              <a:rPr lang="zh-CN" altLang="en-US" sz="2800" dirty="0"/>
              <a:t>子层协议</a:t>
            </a:r>
            <a:endParaRPr lang="zh-CN" altLang="en-US" dirty="0"/>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58</a:t>
            </a:fld>
            <a:endParaRPr kumimoji="1" lang="zh-CN" altLang="en-US" dirty="0"/>
          </a:p>
        </p:txBody>
      </p:sp>
      <p:sp>
        <p:nvSpPr>
          <p:cNvPr id="7" name="内容占位符 6">
            <a:extLst>
              <a:ext uri="{FF2B5EF4-FFF2-40B4-BE49-F238E27FC236}">
                <a16:creationId xmlns:a16="http://schemas.microsoft.com/office/drawing/2014/main" id="{9B22B57D-AB0D-4EC8-A207-86E77400EAAA}"/>
              </a:ext>
            </a:extLst>
          </p:cNvPr>
          <p:cNvSpPr>
            <a:spLocks noGrp="1"/>
          </p:cNvSpPr>
          <p:nvPr>
            <p:ph idx="1"/>
          </p:nvPr>
        </p:nvSpPr>
        <p:spPr>
          <a:xfrm>
            <a:off x="926082" y="1327174"/>
            <a:ext cx="10515600" cy="1743045"/>
          </a:xfrm>
        </p:spPr>
        <p:txBody>
          <a:bodyPr>
            <a:normAutofit/>
          </a:bodyPr>
          <a:lstStyle/>
          <a:p>
            <a:pPr>
              <a:lnSpc>
                <a:spcPct val="120000"/>
              </a:lnSpc>
            </a:pPr>
            <a:r>
              <a:rPr lang="en-US" altLang="zh-CN" sz="2200" dirty="0"/>
              <a:t>OUI(Organizationally Unique Identifier)</a:t>
            </a:r>
          </a:p>
          <a:p>
            <a:pPr lvl="1">
              <a:lnSpc>
                <a:spcPct val="120000"/>
              </a:lnSpc>
            </a:pPr>
            <a:r>
              <a:rPr lang="en-US" altLang="zh-CN" sz="2000" b="0" i="0" dirty="0">
                <a:solidFill>
                  <a:srgbClr val="252525"/>
                </a:solidFill>
                <a:effectLst/>
                <a:latin typeface="Roboto" panose="02000000000000000000" pitchFamily="2" charset="0"/>
              </a:rPr>
              <a:t>IEEE Registration Authority</a:t>
            </a:r>
            <a:r>
              <a:rPr lang="zh-CN" altLang="en-US" sz="2000" b="0" i="0" dirty="0">
                <a:solidFill>
                  <a:srgbClr val="252525"/>
                </a:solidFill>
                <a:effectLst/>
                <a:latin typeface="Roboto" panose="02000000000000000000" pitchFamily="2" charset="0"/>
              </a:rPr>
              <a:t>是负责注册和管理组织唯一标识符（</a:t>
            </a:r>
            <a:r>
              <a:rPr lang="en-US" altLang="zh-CN" sz="2000" b="0" i="0" dirty="0">
                <a:solidFill>
                  <a:srgbClr val="252525"/>
                </a:solidFill>
                <a:effectLst/>
                <a:latin typeface="Roboto" panose="02000000000000000000" pitchFamily="2" charset="0"/>
              </a:rPr>
              <a:t>OUI</a:t>
            </a:r>
            <a:r>
              <a:rPr lang="zh-CN" altLang="en-US" sz="2000" b="0" i="0" dirty="0">
                <a:solidFill>
                  <a:srgbClr val="252525"/>
                </a:solidFill>
                <a:effectLst/>
                <a:latin typeface="Roboto" panose="02000000000000000000" pitchFamily="2" charset="0"/>
              </a:rPr>
              <a:t>）的管理机构</a:t>
            </a:r>
            <a:endParaRPr lang="en-US" altLang="zh-CN" sz="2000" b="0" i="0" dirty="0">
              <a:solidFill>
                <a:srgbClr val="252525"/>
              </a:solidFill>
              <a:effectLst/>
              <a:latin typeface="Roboto" panose="02000000000000000000" pitchFamily="2" charset="0"/>
            </a:endParaRPr>
          </a:p>
          <a:p>
            <a:pPr>
              <a:lnSpc>
                <a:spcPct val="120000"/>
              </a:lnSpc>
            </a:pPr>
            <a:r>
              <a:rPr lang="zh-CN" altLang="en-US" sz="2200" dirty="0"/>
              <a:t>在</a:t>
            </a:r>
            <a:r>
              <a:rPr lang="en-US" altLang="zh-CN" sz="2200" dirty="0"/>
              <a:t>Windows</a:t>
            </a:r>
            <a:r>
              <a:rPr lang="zh-CN" altLang="en-US" sz="2200" dirty="0"/>
              <a:t>上使用</a:t>
            </a:r>
            <a:r>
              <a:rPr lang="en-US" altLang="zh-CN" sz="2200" dirty="0">
                <a:solidFill>
                  <a:srgbClr val="C00000"/>
                </a:solidFill>
              </a:rPr>
              <a:t>ipconfig /all</a:t>
            </a:r>
            <a:r>
              <a:rPr lang="zh-CN" altLang="en-US" sz="2200" dirty="0"/>
              <a:t>命令查看</a:t>
            </a:r>
            <a:r>
              <a:rPr lang="en-US" altLang="zh-CN" sz="2200" dirty="0"/>
              <a:t>MAC</a:t>
            </a:r>
            <a:r>
              <a:rPr lang="zh-CN" altLang="en-US" sz="2200" dirty="0"/>
              <a:t>地址</a:t>
            </a:r>
          </a:p>
        </p:txBody>
      </p:sp>
      <p:grpSp>
        <p:nvGrpSpPr>
          <p:cNvPr id="56" name="组合 55">
            <a:extLst>
              <a:ext uri="{FF2B5EF4-FFF2-40B4-BE49-F238E27FC236}">
                <a16:creationId xmlns:a16="http://schemas.microsoft.com/office/drawing/2014/main" id="{E86A824A-6856-406B-95E1-3B8FE4674074}"/>
              </a:ext>
            </a:extLst>
          </p:cNvPr>
          <p:cNvGrpSpPr/>
          <p:nvPr/>
        </p:nvGrpSpPr>
        <p:grpSpPr>
          <a:xfrm>
            <a:off x="6741923" y="2873277"/>
            <a:ext cx="5264557" cy="3342431"/>
            <a:chOff x="1653913" y="2849165"/>
            <a:chExt cx="6286735" cy="4122088"/>
          </a:xfrm>
        </p:grpSpPr>
        <p:grpSp>
          <p:nvGrpSpPr>
            <p:cNvPr id="16" name="组合 15">
              <a:extLst>
                <a:ext uri="{FF2B5EF4-FFF2-40B4-BE49-F238E27FC236}">
                  <a16:creationId xmlns:a16="http://schemas.microsoft.com/office/drawing/2014/main" id="{522CC274-E89A-4D4E-BCC9-D357F923EC9F}"/>
                </a:ext>
              </a:extLst>
            </p:cNvPr>
            <p:cNvGrpSpPr/>
            <p:nvPr/>
          </p:nvGrpSpPr>
          <p:grpSpPr>
            <a:xfrm>
              <a:off x="5624066" y="4190977"/>
              <a:ext cx="2316582" cy="1293122"/>
              <a:chOff x="495694" y="5089537"/>
              <a:chExt cx="1613321" cy="913746"/>
            </a:xfrm>
          </p:grpSpPr>
          <p:pic>
            <p:nvPicPr>
              <p:cNvPr id="13" name="图片 12">
                <a:extLst>
                  <a:ext uri="{FF2B5EF4-FFF2-40B4-BE49-F238E27FC236}">
                    <a16:creationId xmlns:a16="http://schemas.microsoft.com/office/drawing/2014/main" id="{584EE6C9-EFB7-43AE-A729-2327B5121AF0}"/>
                  </a:ext>
                </a:extLst>
              </p:cNvPr>
              <p:cNvPicPr>
                <a:picLocks noChangeAspect="1"/>
              </p:cNvPicPr>
              <p:nvPr/>
            </p:nvPicPr>
            <p:blipFill>
              <a:blip r:embed="rId4"/>
              <a:stretch>
                <a:fillRect/>
              </a:stretch>
            </p:blipFill>
            <p:spPr>
              <a:xfrm>
                <a:off x="598325" y="5089537"/>
                <a:ext cx="1453818" cy="476661"/>
              </a:xfrm>
              <a:prstGeom prst="rect">
                <a:avLst/>
              </a:prstGeom>
            </p:spPr>
          </p:pic>
          <p:pic>
            <p:nvPicPr>
              <p:cNvPr id="15" name="图片 14">
                <a:hlinkClick r:id="rId5"/>
                <a:extLst>
                  <a:ext uri="{FF2B5EF4-FFF2-40B4-BE49-F238E27FC236}">
                    <a16:creationId xmlns:a16="http://schemas.microsoft.com/office/drawing/2014/main" id="{C74A1698-F5BA-4E25-B5FF-55383D0FCE13}"/>
                  </a:ext>
                </a:extLst>
              </p:cNvPr>
              <p:cNvPicPr>
                <a:picLocks noChangeAspect="1"/>
              </p:cNvPicPr>
              <p:nvPr/>
            </p:nvPicPr>
            <p:blipFill>
              <a:blip r:embed="rId6"/>
              <a:stretch>
                <a:fillRect/>
              </a:stretch>
            </p:blipFill>
            <p:spPr>
              <a:xfrm>
                <a:off x="495694" y="5663637"/>
                <a:ext cx="1613321" cy="339646"/>
              </a:xfrm>
              <a:prstGeom prst="rect">
                <a:avLst/>
              </a:prstGeom>
            </p:spPr>
            <p:style>
              <a:lnRef idx="0">
                <a:schemeClr val="accent1"/>
              </a:lnRef>
              <a:fillRef idx="3">
                <a:schemeClr val="accent1"/>
              </a:fillRef>
              <a:effectRef idx="3">
                <a:schemeClr val="accent1"/>
              </a:effectRef>
              <a:fontRef idx="minor">
                <a:schemeClr val="lt1"/>
              </a:fontRef>
            </p:style>
          </p:pic>
        </p:grpSp>
        <p:grpSp>
          <p:nvGrpSpPr>
            <p:cNvPr id="39" name="组合 38">
              <a:extLst>
                <a:ext uri="{FF2B5EF4-FFF2-40B4-BE49-F238E27FC236}">
                  <a16:creationId xmlns:a16="http://schemas.microsoft.com/office/drawing/2014/main" id="{B28AD02F-3ABF-4340-A084-0C7E48480075}"/>
                </a:ext>
              </a:extLst>
            </p:cNvPr>
            <p:cNvGrpSpPr/>
            <p:nvPr/>
          </p:nvGrpSpPr>
          <p:grpSpPr>
            <a:xfrm rot="20998069">
              <a:off x="3536913" y="2849165"/>
              <a:ext cx="1707575" cy="868090"/>
              <a:chOff x="8805417" y="3276915"/>
              <a:chExt cx="2590800" cy="1123297"/>
            </a:xfrm>
          </p:grpSpPr>
          <p:sp>
            <p:nvSpPr>
              <p:cNvPr id="38" name="星形: 十角 37">
                <a:extLst>
                  <a:ext uri="{FF2B5EF4-FFF2-40B4-BE49-F238E27FC236}">
                    <a16:creationId xmlns:a16="http://schemas.microsoft.com/office/drawing/2014/main" id="{F74F669D-57D9-4563-AFA7-A8BBC6764A33}"/>
                  </a:ext>
                </a:extLst>
              </p:cNvPr>
              <p:cNvSpPr/>
              <p:nvPr/>
            </p:nvSpPr>
            <p:spPr>
              <a:xfrm rot="601931">
                <a:off x="8805417" y="3276915"/>
                <a:ext cx="2590800" cy="1123297"/>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7" name="矩形 36">
                <a:extLst>
                  <a:ext uri="{FF2B5EF4-FFF2-40B4-BE49-F238E27FC236}">
                    <a16:creationId xmlns:a16="http://schemas.microsoft.com/office/drawing/2014/main" id="{DA90180A-2E31-470B-9E96-E08BE4A87414}"/>
                  </a:ext>
                </a:extLst>
              </p:cNvPr>
              <p:cNvSpPr/>
              <p:nvPr/>
            </p:nvSpPr>
            <p:spPr>
              <a:xfrm rot="601931">
                <a:off x="9114657" y="3549830"/>
                <a:ext cx="2076180" cy="687619"/>
              </a:xfrm>
              <a:prstGeom prst="rect">
                <a:avLst/>
              </a:prstGeom>
              <a:noFill/>
            </p:spPr>
            <p:txBody>
              <a:bodyPr wrap="square" lIns="91440" tIns="45720" rIns="91440" bIns="45720">
                <a:spAutoFit/>
              </a:bodyPr>
              <a:lstStyle/>
              <a:p>
                <a:pPr algn="ctr"/>
                <a:r>
                  <a:rPr lang="zh-CN" altLang="en-US" sz="2200" dirty="0">
                    <a:ln w="0"/>
                    <a:solidFill>
                      <a:schemeClr val="bg1"/>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试一试</a:t>
                </a:r>
              </a:p>
            </p:txBody>
          </p:sp>
        </p:grpSp>
        <p:sp>
          <p:nvSpPr>
            <p:cNvPr id="40" name="箭头: 下 39">
              <a:extLst>
                <a:ext uri="{FF2B5EF4-FFF2-40B4-BE49-F238E27FC236}">
                  <a16:creationId xmlns:a16="http://schemas.microsoft.com/office/drawing/2014/main" id="{8018FCB1-9804-4809-8E64-BD3F33BBE4FF}"/>
                </a:ext>
              </a:extLst>
            </p:cNvPr>
            <p:cNvSpPr/>
            <p:nvPr/>
          </p:nvSpPr>
          <p:spPr>
            <a:xfrm rot="16200000">
              <a:off x="5171599" y="4545514"/>
              <a:ext cx="197769" cy="5392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下 40">
              <a:extLst>
                <a:ext uri="{FF2B5EF4-FFF2-40B4-BE49-F238E27FC236}">
                  <a16:creationId xmlns:a16="http://schemas.microsoft.com/office/drawing/2014/main" id="{84665965-AE9F-4DAE-8617-12C4880A5E6F}"/>
                </a:ext>
              </a:extLst>
            </p:cNvPr>
            <p:cNvSpPr/>
            <p:nvPr/>
          </p:nvSpPr>
          <p:spPr>
            <a:xfrm>
              <a:off x="6602926" y="5689850"/>
              <a:ext cx="191499" cy="480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E8423698-7489-426E-A356-5AF24B049474}"/>
                </a:ext>
              </a:extLst>
            </p:cNvPr>
            <p:cNvSpPr txBox="1"/>
            <p:nvPr/>
          </p:nvSpPr>
          <p:spPr>
            <a:xfrm rot="696918">
              <a:off x="6438828" y="5955589"/>
              <a:ext cx="519695" cy="1015664"/>
            </a:xfrm>
            <a:prstGeom prst="rect">
              <a:avLst/>
            </a:prstGeom>
            <a:noFill/>
          </p:spPr>
          <p:txBody>
            <a:bodyPr wrap="none" rtlCol="0">
              <a:spAutoFit/>
            </a:bodyPr>
            <a:lstStyle/>
            <a:p>
              <a:r>
                <a:rPr lang="en-US" altLang="zh-CN" sz="6000" b="1" dirty="0">
                  <a:solidFill>
                    <a:srgbClr val="C00000"/>
                  </a:solidFill>
                  <a:latin typeface="Algerian" panose="04020705040A02060702" pitchFamily="82" charset="0"/>
                  <a:ea typeface="Adobe 楷体 Std R" panose="02020400000000000000" pitchFamily="18" charset="-128"/>
                </a:rPr>
                <a:t>?</a:t>
              </a:r>
              <a:endParaRPr lang="zh-CN" altLang="en-US" sz="6000" b="1" dirty="0">
                <a:solidFill>
                  <a:srgbClr val="C00000"/>
                </a:solidFill>
                <a:latin typeface="Algerian" panose="04020705040A02060702" pitchFamily="82" charset="0"/>
                <a:ea typeface="Adobe 楷体 Std R" panose="02020400000000000000" pitchFamily="18" charset="-128"/>
              </a:endParaRPr>
            </a:p>
          </p:txBody>
        </p:sp>
        <p:grpSp>
          <p:nvGrpSpPr>
            <p:cNvPr id="55" name="组合 54">
              <a:extLst>
                <a:ext uri="{FF2B5EF4-FFF2-40B4-BE49-F238E27FC236}">
                  <a16:creationId xmlns:a16="http://schemas.microsoft.com/office/drawing/2014/main" id="{450A3DAB-B232-4B29-BCBF-273D46DE965A}"/>
                </a:ext>
              </a:extLst>
            </p:cNvPr>
            <p:cNvGrpSpPr/>
            <p:nvPr/>
          </p:nvGrpSpPr>
          <p:grpSpPr>
            <a:xfrm>
              <a:off x="1653913" y="3421310"/>
              <a:ext cx="3262989" cy="2994729"/>
              <a:chOff x="1281516" y="3421310"/>
              <a:chExt cx="3262989" cy="2994729"/>
            </a:xfrm>
          </p:grpSpPr>
          <p:grpSp>
            <p:nvGrpSpPr>
              <p:cNvPr id="54" name="组合 53">
                <a:extLst>
                  <a:ext uri="{FF2B5EF4-FFF2-40B4-BE49-F238E27FC236}">
                    <a16:creationId xmlns:a16="http://schemas.microsoft.com/office/drawing/2014/main" id="{93DB3925-8B93-43AA-875E-300069461B18}"/>
                  </a:ext>
                </a:extLst>
              </p:cNvPr>
              <p:cNvGrpSpPr/>
              <p:nvPr/>
            </p:nvGrpSpPr>
            <p:grpSpPr>
              <a:xfrm>
                <a:off x="1281516" y="3421310"/>
                <a:ext cx="3262989" cy="2994729"/>
                <a:chOff x="1281516" y="3421310"/>
                <a:chExt cx="3262989" cy="2994729"/>
              </a:xfrm>
            </p:grpSpPr>
            <p:sp>
              <p:nvSpPr>
                <p:cNvPr id="53" name="矩形 52">
                  <a:extLst>
                    <a:ext uri="{FF2B5EF4-FFF2-40B4-BE49-F238E27FC236}">
                      <a16:creationId xmlns:a16="http://schemas.microsoft.com/office/drawing/2014/main" id="{2A3E346C-30FB-46F0-9766-88F140667414}"/>
                    </a:ext>
                  </a:extLst>
                </p:cNvPr>
                <p:cNvSpPr/>
                <p:nvPr/>
              </p:nvSpPr>
              <p:spPr>
                <a:xfrm>
                  <a:off x="1281516" y="3421310"/>
                  <a:ext cx="1656467" cy="2994729"/>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C796468A-726C-4645-8D09-CF6CAC4ADEB2}"/>
                    </a:ext>
                  </a:extLst>
                </p:cNvPr>
                <p:cNvSpPr txBox="1"/>
                <p:nvPr/>
              </p:nvSpPr>
              <p:spPr>
                <a:xfrm>
                  <a:off x="2920378" y="4482867"/>
                  <a:ext cx="1624127" cy="87300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MAC </a:t>
                  </a:r>
                </a:p>
                <a:p>
                  <a:pPr algn="ctr"/>
                  <a:r>
                    <a:rPr lang="en-US" altLang="zh-CN" sz="2000" b="1" dirty="0">
                      <a:latin typeface="微软雅黑" panose="020B0503020204020204" pitchFamily="34" charset="-122"/>
                      <a:ea typeface="微软雅黑" panose="020B0503020204020204" pitchFamily="34" charset="-122"/>
                    </a:rPr>
                    <a:t>Address</a:t>
                  </a:r>
                  <a:endParaRPr lang="zh-CN" altLang="en-US" sz="2000" b="1" dirty="0">
                    <a:latin typeface="微软雅黑" panose="020B0503020204020204" pitchFamily="34" charset="-122"/>
                    <a:ea typeface="微软雅黑" panose="020B0503020204020204" pitchFamily="34" charset="-122"/>
                  </a:endParaRPr>
                </a:p>
              </p:txBody>
            </p:sp>
          </p:grpSp>
          <p:pic>
            <p:nvPicPr>
              <p:cNvPr id="48" name="图片 47">
                <a:extLst>
                  <a:ext uri="{FF2B5EF4-FFF2-40B4-BE49-F238E27FC236}">
                    <a16:creationId xmlns:a16="http://schemas.microsoft.com/office/drawing/2014/main" id="{3A3A84B9-9ACB-42D9-BAE6-413A97FB1C1D}"/>
                  </a:ext>
                </a:extLst>
              </p:cNvPr>
              <p:cNvPicPr>
                <a:picLocks noChangeAspect="1"/>
              </p:cNvPicPr>
              <p:nvPr/>
            </p:nvPicPr>
            <p:blipFill>
              <a:blip r:embed="rId7"/>
              <a:stretch>
                <a:fillRect/>
              </a:stretch>
            </p:blipFill>
            <p:spPr>
              <a:xfrm>
                <a:off x="1425441" y="3503647"/>
                <a:ext cx="1300279" cy="1152280"/>
              </a:xfrm>
              <a:prstGeom prst="rect">
                <a:avLst/>
              </a:prstGeom>
            </p:spPr>
          </p:pic>
          <p:pic>
            <p:nvPicPr>
              <p:cNvPr id="52" name="图片 51">
                <a:extLst>
                  <a:ext uri="{FF2B5EF4-FFF2-40B4-BE49-F238E27FC236}">
                    <a16:creationId xmlns:a16="http://schemas.microsoft.com/office/drawing/2014/main" id="{8FD8B79E-0E10-448F-BEA4-DA763053E721}"/>
                  </a:ext>
                </a:extLst>
              </p:cNvPr>
              <p:cNvPicPr>
                <a:picLocks noChangeAspect="1"/>
              </p:cNvPicPr>
              <p:nvPr/>
            </p:nvPicPr>
            <p:blipFill>
              <a:blip r:embed="rId8"/>
              <a:stretch>
                <a:fillRect/>
              </a:stretch>
            </p:blipFill>
            <p:spPr>
              <a:xfrm>
                <a:off x="1522650" y="4836810"/>
                <a:ext cx="1105863" cy="1409975"/>
              </a:xfrm>
              <a:prstGeom prst="rect">
                <a:avLst/>
              </a:prstGeom>
            </p:spPr>
          </p:pic>
        </p:grpSp>
      </p:grpSp>
      <p:sp>
        <p:nvSpPr>
          <p:cNvPr id="27" name="日期占位符 15">
            <a:extLst>
              <a:ext uri="{FF2B5EF4-FFF2-40B4-BE49-F238E27FC236}">
                <a16:creationId xmlns:a16="http://schemas.microsoft.com/office/drawing/2014/main" id="{1AB0DB91-1944-462E-9F35-EF111BE386BC}"/>
              </a:ext>
            </a:extLst>
          </p:cNvPr>
          <p:cNvSpPr>
            <a:spLocks noGrp="1"/>
          </p:cNvSpPr>
          <p:nvPr>
            <p:ph type="dt" sz="half" idx="10"/>
          </p:nvPr>
        </p:nvSpPr>
        <p:spPr>
          <a:xfrm>
            <a:off x="197335" y="6489303"/>
            <a:ext cx="1457495"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86305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blinds(horizontal)">
                                      <p:cBhvr>
                                        <p:cTn id="1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经典以太网 </a:t>
            </a:r>
            <a:r>
              <a:rPr lang="en-US" altLang="zh-CN" dirty="0"/>
              <a:t>- </a:t>
            </a:r>
            <a:r>
              <a:rPr lang="en-US" altLang="zh-CN" sz="2800" dirty="0"/>
              <a:t>MAC</a:t>
            </a:r>
            <a:r>
              <a:rPr lang="zh-CN" altLang="en-US" sz="2800" dirty="0"/>
              <a:t>子层协议</a:t>
            </a:r>
            <a:endParaRPr lang="zh-CN" altLang="en-US" dirty="0"/>
          </a:p>
        </p:txBody>
      </p:sp>
      <p:sp>
        <p:nvSpPr>
          <p:cNvPr id="3" name="内容占位符 2">
            <a:extLst>
              <a:ext uri="{FF2B5EF4-FFF2-40B4-BE49-F238E27FC236}">
                <a16:creationId xmlns:a16="http://schemas.microsoft.com/office/drawing/2014/main" id="{FFEE573F-13F6-4DDD-AD12-5A0908397AD9}"/>
              </a:ext>
            </a:extLst>
          </p:cNvPr>
          <p:cNvSpPr>
            <a:spLocks noGrp="1"/>
          </p:cNvSpPr>
          <p:nvPr>
            <p:ph idx="1"/>
          </p:nvPr>
        </p:nvSpPr>
        <p:spPr>
          <a:xfrm>
            <a:off x="838200" y="1418158"/>
            <a:ext cx="10515600" cy="1535878"/>
          </a:xfrm>
        </p:spPr>
        <p:txBody>
          <a:bodyPr>
            <a:normAutofit fontScale="92500" lnSpcReduction="20000"/>
          </a:bodyPr>
          <a:lstStyle/>
          <a:p>
            <a:pPr>
              <a:lnSpc>
                <a:spcPct val="150000"/>
              </a:lnSpc>
            </a:pPr>
            <a:r>
              <a:rPr lang="zh-CN" altLang="en-US" sz="2400" dirty="0"/>
              <a:t>源地址后面的两个字节，</a:t>
            </a:r>
            <a:r>
              <a:rPr lang="en-US" altLang="zh-CN" sz="2400" dirty="0"/>
              <a:t>Ethernet V2</a:t>
            </a:r>
            <a:r>
              <a:rPr lang="zh-CN" altLang="en-US" sz="2400" dirty="0"/>
              <a:t>将其视为上一层的</a:t>
            </a:r>
            <a:r>
              <a:rPr lang="zh-CN" altLang="en-US" sz="2400" dirty="0">
                <a:solidFill>
                  <a:srgbClr val="C00000"/>
                </a:solidFill>
              </a:rPr>
              <a:t>协议类型</a:t>
            </a:r>
            <a:r>
              <a:rPr lang="zh-CN" altLang="en-US" sz="2400" dirty="0"/>
              <a:t>，</a:t>
            </a:r>
            <a:r>
              <a:rPr lang="en-US" altLang="zh-CN" sz="2400" dirty="0"/>
              <a:t>IEEE802.3</a:t>
            </a:r>
            <a:r>
              <a:rPr lang="zh-CN" altLang="en-US" sz="2400" dirty="0"/>
              <a:t>将其视为</a:t>
            </a:r>
            <a:r>
              <a:rPr lang="zh-CN" altLang="en-US" sz="2400" dirty="0">
                <a:solidFill>
                  <a:srgbClr val="C00000"/>
                </a:solidFill>
              </a:rPr>
              <a:t>数据长度</a:t>
            </a:r>
            <a:r>
              <a:rPr lang="zh-CN" altLang="en-US" sz="2400" dirty="0"/>
              <a:t>。 </a:t>
            </a:r>
            <a:endParaRPr lang="en-US" altLang="zh-CN" sz="2400" dirty="0"/>
          </a:p>
          <a:p>
            <a:pPr>
              <a:lnSpc>
                <a:spcPct val="150000"/>
              </a:lnSpc>
            </a:pPr>
            <a:r>
              <a:rPr lang="zh-CN" altLang="en-US" sz="2400" dirty="0"/>
              <a:t>可在</a:t>
            </a:r>
            <a:r>
              <a:rPr lang="zh-CN" altLang="en-US" sz="2400" dirty="0">
                <a:hlinkClick r:id="rId3"/>
              </a:rPr>
              <a:t>这里</a:t>
            </a:r>
            <a:r>
              <a:rPr lang="zh-CN" altLang="en-US" sz="2400" dirty="0"/>
              <a:t>查询协议类型（</a:t>
            </a:r>
            <a:r>
              <a:rPr lang="en-US" altLang="zh-CN" sz="2400" dirty="0"/>
              <a:t>Ether Types</a:t>
            </a:r>
            <a:r>
              <a:rPr lang="zh-CN" altLang="en-US" sz="2400" dirty="0"/>
              <a:t>）的值</a:t>
            </a:r>
            <a:endParaRPr lang="en-US" altLang="zh-CN" sz="2400" dirty="0"/>
          </a:p>
          <a:p>
            <a:pPr>
              <a:lnSpc>
                <a:spcPct val="150000"/>
              </a:lnSpc>
            </a:pPr>
            <a:endParaRPr lang="en-US" altLang="zh-CN" sz="2400" dirty="0"/>
          </a:p>
          <a:p>
            <a:pPr>
              <a:lnSpc>
                <a:spcPct val="150000"/>
              </a:lnSpc>
            </a:pPr>
            <a:endParaRPr lang="zh-CN" altLang="en-US" sz="2400" dirty="0"/>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59</a:t>
            </a:fld>
            <a:endParaRPr kumimoji="1" lang="zh-CN" altLang="en-US" dirty="0"/>
          </a:p>
        </p:txBody>
      </p:sp>
      <p:sp>
        <p:nvSpPr>
          <p:cNvPr id="44" name="矩形 43">
            <a:extLst>
              <a:ext uri="{FF2B5EF4-FFF2-40B4-BE49-F238E27FC236}">
                <a16:creationId xmlns:a16="http://schemas.microsoft.com/office/drawing/2014/main" id="{A9C6F9B2-CAD3-427A-B509-0A8E22F5C277}"/>
              </a:ext>
            </a:extLst>
          </p:cNvPr>
          <p:cNvSpPr/>
          <p:nvPr/>
        </p:nvSpPr>
        <p:spPr>
          <a:xfrm>
            <a:off x="4292720" y="3350613"/>
            <a:ext cx="914400" cy="1637024"/>
          </a:xfrm>
          <a:prstGeom prst="rect">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十二角星 5">
            <a:extLst>
              <a:ext uri="{FF2B5EF4-FFF2-40B4-BE49-F238E27FC236}">
                <a16:creationId xmlns:a16="http://schemas.microsoft.com/office/drawing/2014/main" id="{61D25974-E71B-443F-A910-03FC12048311}"/>
              </a:ext>
            </a:extLst>
          </p:cNvPr>
          <p:cNvSpPr/>
          <p:nvPr/>
        </p:nvSpPr>
        <p:spPr>
          <a:xfrm>
            <a:off x="7891221" y="4941863"/>
            <a:ext cx="4288395" cy="1288689"/>
          </a:xfrm>
          <a:prstGeom prst="star12">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rgbClr val="C00000"/>
                </a:solidFill>
                <a:latin typeface="微软雅黑" panose="020B0503020204020204" pitchFamily="34" charset="-122"/>
                <a:ea typeface="微软雅黑" panose="020B0503020204020204" pitchFamily="34" charset="-122"/>
              </a:rPr>
              <a:t>大家来找茬，两种格式哪里不同？</a:t>
            </a:r>
            <a:endParaRPr kumimoji="1"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B584B753-A269-4869-B408-8BD4EE77208B}"/>
              </a:ext>
            </a:extLst>
          </p:cNvPr>
          <p:cNvSpPr txBox="1"/>
          <p:nvPr/>
        </p:nvSpPr>
        <p:spPr>
          <a:xfrm>
            <a:off x="7598187" y="1994448"/>
            <a:ext cx="2110176" cy="1323439"/>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000" dirty="0">
                <a:latin typeface="微软雅黑" panose="020B0503020204020204" pitchFamily="34" charset="-122"/>
                <a:ea typeface="微软雅黑" panose="020B0503020204020204" pitchFamily="34" charset="-122"/>
              </a:rPr>
              <a:t>IPv4:	0x0800</a:t>
            </a:r>
          </a:p>
          <a:p>
            <a:r>
              <a:rPr lang="en-US" altLang="zh-CN" sz="2000" dirty="0">
                <a:latin typeface="微软雅黑" panose="020B0503020204020204" pitchFamily="34" charset="-122"/>
                <a:ea typeface="微软雅黑" panose="020B0503020204020204" pitchFamily="34" charset="-122"/>
              </a:rPr>
              <a:t>ARP:	0x0806</a:t>
            </a:r>
          </a:p>
          <a:p>
            <a:r>
              <a:rPr lang="en-US" altLang="zh-CN" sz="2000" dirty="0" err="1">
                <a:latin typeface="微软雅黑" panose="020B0503020204020204" pitchFamily="34" charset="-122"/>
                <a:ea typeface="微软雅黑" panose="020B0503020204020204" pitchFamily="34" charset="-122"/>
              </a:rPr>
              <a:t>PPPoE</a:t>
            </a:r>
            <a:r>
              <a:rPr lang="en-US" altLang="zh-CN" sz="2000" dirty="0">
                <a:latin typeface="微软雅黑" panose="020B0503020204020204" pitchFamily="34" charset="-122"/>
                <a:ea typeface="微软雅黑" panose="020B0503020204020204" pitchFamily="34" charset="-122"/>
              </a:rPr>
              <a:t>:	0x8864</a:t>
            </a:r>
          </a:p>
          <a:p>
            <a:r>
              <a:rPr lang="en-US" altLang="zh-CN" sz="2000" dirty="0">
                <a:latin typeface="微软雅黑" panose="020B0503020204020204" pitchFamily="34" charset="-122"/>
                <a:ea typeface="微软雅黑" panose="020B0503020204020204" pitchFamily="34" charset="-122"/>
              </a:rPr>
              <a:t>…</a:t>
            </a:r>
          </a:p>
        </p:txBody>
      </p:sp>
      <p:sp>
        <p:nvSpPr>
          <p:cNvPr id="14" name="Rectangle 66">
            <a:extLst>
              <a:ext uri="{FF2B5EF4-FFF2-40B4-BE49-F238E27FC236}">
                <a16:creationId xmlns:a16="http://schemas.microsoft.com/office/drawing/2014/main" id="{7B7EACF2-8C87-44F9-837C-5C4450A5867C}"/>
              </a:ext>
            </a:extLst>
          </p:cNvPr>
          <p:cNvSpPr>
            <a:spLocks noChangeArrowheads="1"/>
          </p:cNvSpPr>
          <p:nvPr/>
        </p:nvSpPr>
        <p:spPr bwMode="auto">
          <a:xfrm>
            <a:off x="2443281" y="3672876"/>
            <a:ext cx="6803069" cy="457200"/>
          </a:xfrm>
          <a:prstGeom prst="rect">
            <a:avLst/>
          </a:prstGeom>
          <a:solidFill>
            <a:srgbClr val="FFCCFF"/>
          </a:solidFill>
          <a:ln w="12700" algn="ctr">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15" name="Line 67">
            <a:extLst>
              <a:ext uri="{FF2B5EF4-FFF2-40B4-BE49-F238E27FC236}">
                <a16:creationId xmlns:a16="http://schemas.microsoft.com/office/drawing/2014/main" id="{7E16B70E-E2BF-4D1C-AD06-71E633D1126E}"/>
              </a:ext>
            </a:extLst>
          </p:cNvPr>
          <p:cNvSpPr>
            <a:spLocks noChangeShapeType="1"/>
          </p:cNvSpPr>
          <p:nvPr/>
        </p:nvSpPr>
        <p:spPr bwMode="auto">
          <a:xfrm>
            <a:off x="3378320" y="3672876"/>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68">
            <a:extLst>
              <a:ext uri="{FF2B5EF4-FFF2-40B4-BE49-F238E27FC236}">
                <a16:creationId xmlns:a16="http://schemas.microsoft.com/office/drawing/2014/main" id="{66CB19E1-F260-48EA-8FF7-C4EA56860E75}"/>
              </a:ext>
            </a:extLst>
          </p:cNvPr>
          <p:cNvSpPr>
            <a:spLocks noChangeShapeType="1"/>
          </p:cNvSpPr>
          <p:nvPr/>
        </p:nvSpPr>
        <p:spPr bwMode="auto">
          <a:xfrm>
            <a:off x="4292720" y="3672876"/>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69">
            <a:extLst>
              <a:ext uri="{FF2B5EF4-FFF2-40B4-BE49-F238E27FC236}">
                <a16:creationId xmlns:a16="http://schemas.microsoft.com/office/drawing/2014/main" id="{F0BD480A-229F-4E11-A254-89D98FBE25D8}"/>
              </a:ext>
            </a:extLst>
          </p:cNvPr>
          <p:cNvSpPr>
            <a:spLocks noChangeShapeType="1"/>
          </p:cNvSpPr>
          <p:nvPr/>
        </p:nvSpPr>
        <p:spPr bwMode="auto">
          <a:xfrm>
            <a:off x="5207120" y="3672876"/>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0">
            <a:extLst>
              <a:ext uri="{FF2B5EF4-FFF2-40B4-BE49-F238E27FC236}">
                <a16:creationId xmlns:a16="http://schemas.microsoft.com/office/drawing/2014/main" id="{4DEE534F-C146-45A3-8654-6DC019835D8F}"/>
              </a:ext>
            </a:extLst>
          </p:cNvPr>
          <p:cNvSpPr>
            <a:spLocks noChangeShapeType="1"/>
          </p:cNvSpPr>
          <p:nvPr/>
        </p:nvSpPr>
        <p:spPr bwMode="auto">
          <a:xfrm>
            <a:off x="8498960" y="3672876"/>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71">
            <a:extLst>
              <a:ext uri="{FF2B5EF4-FFF2-40B4-BE49-F238E27FC236}">
                <a16:creationId xmlns:a16="http://schemas.microsoft.com/office/drawing/2014/main" id="{384EDC16-EA32-4582-8ACC-B16DE8CA323A}"/>
              </a:ext>
            </a:extLst>
          </p:cNvPr>
          <p:cNvSpPr>
            <a:spLocks noChangeArrowheads="1"/>
          </p:cNvSpPr>
          <p:nvPr/>
        </p:nvSpPr>
        <p:spPr bwMode="auto">
          <a:xfrm>
            <a:off x="2373433" y="3718914"/>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目的地址</a:t>
            </a:r>
          </a:p>
        </p:txBody>
      </p:sp>
      <p:sp>
        <p:nvSpPr>
          <p:cNvPr id="20" name="Rectangle 72">
            <a:extLst>
              <a:ext uri="{FF2B5EF4-FFF2-40B4-BE49-F238E27FC236}">
                <a16:creationId xmlns:a16="http://schemas.microsoft.com/office/drawing/2014/main" id="{54D7823F-04A8-4063-B33E-5E43840A9303}"/>
              </a:ext>
            </a:extLst>
          </p:cNvPr>
          <p:cNvSpPr>
            <a:spLocks noChangeArrowheads="1"/>
          </p:cNvSpPr>
          <p:nvPr/>
        </p:nvSpPr>
        <p:spPr bwMode="auto">
          <a:xfrm>
            <a:off x="3381496" y="3718914"/>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源地址</a:t>
            </a:r>
          </a:p>
        </p:txBody>
      </p:sp>
      <p:sp>
        <p:nvSpPr>
          <p:cNvPr id="21" name="Rectangle 73">
            <a:extLst>
              <a:ext uri="{FF2B5EF4-FFF2-40B4-BE49-F238E27FC236}">
                <a16:creationId xmlns:a16="http://schemas.microsoft.com/office/drawing/2014/main" id="{6970D7B2-715A-44B8-8CBB-E78F818738A1}"/>
              </a:ext>
            </a:extLst>
          </p:cNvPr>
          <p:cNvSpPr>
            <a:spLocks noChangeArrowheads="1"/>
          </p:cNvSpPr>
          <p:nvPr/>
        </p:nvSpPr>
        <p:spPr bwMode="auto">
          <a:xfrm>
            <a:off x="4454645" y="3718914"/>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类型</a:t>
            </a:r>
          </a:p>
        </p:txBody>
      </p:sp>
      <p:sp>
        <p:nvSpPr>
          <p:cNvPr id="22" name="Rectangle 74">
            <a:extLst>
              <a:ext uri="{FF2B5EF4-FFF2-40B4-BE49-F238E27FC236}">
                <a16:creationId xmlns:a16="http://schemas.microsoft.com/office/drawing/2014/main" id="{687F6473-72E9-4F5E-9E60-E307662D65FF}"/>
              </a:ext>
            </a:extLst>
          </p:cNvPr>
          <p:cNvSpPr>
            <a:spLocks noChangeArrowheads="1"/>
          </p:cNvSpPr>
          <p:nvPr/>
        </p:nvSpPr>
        <p:spPr bwMode="auto">
          <a:xfrm>
            <a:off x="6304083" y="3718914"/>
            <a:ext cx="11573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数        据</a:t>
            </a:r>
          </a:p>
        </p:txBody>
      </p:sp>
      <p:sp>
        <p:nvSpPr>
          <p:cNvPr id="23" name="Rectangle 75">
            <a:extLst>
              <a:ext uri="{FF2B5EF4-FFF2-40B4-BE49-F238E27FC236}">
                <a16:creationId xmlns:a16="http://schemas.microsoft.com/office/drawing/2014/main" id="{428D1EA8-E30E-49BE-88C1-513F81EFB0DC}"/>
              </a:ext>
            </a:extLst>
          </p:cNvPr>
          <p:cNvSpPr>
            <a:spLocks noChangeArrowheads="1"/>
          </p:cNvSpPr>
          <p:nvPr/>
        </p:nvSpPr>
        <p:spPr bwMode="auto">
          <a:xfrm>
            <a:off x="8439905" y="3718914"/>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校验和</a:t>
            </a:r>
            <a:endParaRPr kumimoji="1" lang="en-US" altLang="zh-CN" dirty="0">
              <a:solidFill>
                <a:srgbClr val="333399"/>
              </a:solidFill>
              <a:latin typeface="Arial" charset="0"/>
              <a:ea typeface="黑体" pitchFamily="2" charset="-122"/>
            </a:endParaRPr>
          </a:p>
        </p:txBody>
      </p:sp>
      <p:sp>
        <p:nvSpPr>
          <p:cNvPr id="24" name="Rectangle 76">
            <a:extLst>
              <a:ext uri="{FF2B5EF4-FFF2-40B4-BE49-F238E27FC236}">
                <a16:creationId xmlns:a16="http://schemas.microsoft.com/office/drawing/2014/main" id="{A42C2CEA-2BB2-4E4C-BBB9-731F1459B683}"/>
              </a:ext>
            </a:extLst>
          </p:cNvPr>
          <p:cNvSpPr>
            <a:spLocks noChangeArrowheads="1"/>
          </p:cNvSpPr>
          <p:nvPr/>
        </p:nvSpPr>
        <p:spPr bwMode="auto">
          <a:xfrm>
            <a:off x="2790946" y="3383952"/>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6</a:t>
            </a:r>
          </a:p>
        </p:txBody>
      </p:sp>
      <p:sp>
        <p:nvSpPr>
          <p:cNvPr id="25" name="Rectangle 77">
            <a:extLst>
              <a:ext uri="{FF2B5EF4-FFF2-40B4-BE49-F238E27FC236}">
                <a16:creationId xmlns:a16="http://schemas.microsoft.com/office/drawing/2014/main" id="{2798CB0C-A363-447B-BD2B-B86EC5545D60}"/>
              </a:ext>
            </a:extLst>
          </p:cNvPr>
          <p:cNvSpPr>
            <a:spLocks noChangeArrowheads="1"/>
          </p:cNvSpPr>
          <p:nvPr/>
        </p:nvSpPr>
        <p:spPr bwMode="auto">
          <a:xfrm>
            <a:off x="3770433" y="3383952"/>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6</a:t>
            </a:r>
          </a:p>
        </p:txBody>
      </p:sp>
      <p:sp>
        <p:nvSpPr>
          <p:cNvPr id="26" name="Rectangle 78">
            <a:extLst>
              <a:ext uri="{FF2B5EF4-FFF2-40B4-BE49-F238E27FC236}">
                <a16:creationId xmlns:a16="http://schemas.microsoft.com/office/drawing/2014/main" id="{28DCC5C5-07D6-44B2-8B36-2FEBAE7BEF4A}"/>
              </a:ext>
            </a:extLst>
          </p:cNvPr>
          <p:cNvSpPr>
            <a:spLocks noChangeArrowheads="1"/>
          </p:cNvSpPr>
          <p:nvPr/>
        </p:nvSpPr>
        <p:spPr bwMode="auto">
          <a:xfrm>
            <a:off x="4673721" y="3383952"/>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2</a:t>
            </a:r>
          </a:p>
        </p:txBody>
      </p:sp>
      <p:sp>
        <p:nvSpPr>
          <p:cNvPr id="27" name="Rectangle 79">
            <a:extLst>
              <a:ext uri="{FF2B5EF4-FFF2-40B4-BE49-F238E27FC236}">
                <a16:creationId xmlns:a16="http://schemas.microsoft.com/office/drawing/2014/main" id="{25308957-59A9-444E-B2A2-BAAB80193BF1}"/>
              </a:ext>
            </a:extLst>
          </p:cNvPr>
          <p:cNvSpPr>
            <a:spLocks noChangeArrowheads="1"/>
          </p:cNvSpPr>
          <p:nvPr/>
        </p:nvSpPr>
        <p:spPr bwMode="auto">
          <a:xfrm>
            <a:off x="8779313" y="3383952"/>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4</a:t>
            </a:r>
          </a:p>
        </p:txBody>
      </p:sp>
      <p:sp>
        <p:nvSpPr>
          <p:cNvPr id="29" name="Text Box 81">
            <a:extLst>
              <a:ext uri="{FF2B5EF4-FFF2-40B4-BE49-F238E27FC236}">
                <a16:creationId xmlns:a16="http://schemas.microsoft.com/office/drawing/2014/main" id="{D2367750-858A-4ADC-BFA7-1BE6C9EF492C}"/>
              </a:ext>
            </a:extLst>
          </p:cNvPr>
          <p:cNvSpPr txBox="1">
            <a:spLocks noChangeArrowheads="1"/>
          </p:cNvSpPr>
          <p:nvPr/>
        </p:nvSpPr>
        <p:spPr bwMode="auto">
          <a:xfrm>
            <a:off x="6327902" y="3350613"/>
            <a:ext cx="1093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1600" dirty="0">
                <a:solidFill>
                  <a:srgbClr val="333399"/>
                </a:solidFill>
                <a:ea typeface="黑体" pitchFamily="2" charset="-122"/>
              </a:rPr>
              <a:t>46 ~ 1500</a:t>
            </a:r>
          </a:p>
        </p:txBody>
      </p:sp>
      <p:sp>
        <p:nvSpPr>
          <p:cNvPr id="32" name="Rectangle 66">
            <a:extLst>
              <a:ext uri="{FF2B5EF4-FFF2-40B4-BE49-F238E27FC236}">
                <a16:creationId xmlns:a16="http://schemas.microsoft.com/office/drawing/2014/main" id="{F8473B5F-5ECD-4434-B540-3399B606303B}"/>
              </a:ext>
            </a:extLst>
          </p:cNvPr>
          <p:cNvSpPr>
            <a:spLocks noChangeArrowheads="1"/>
          </p:cNvSpPr>
          <p:nvPr/>
        </p:nvSpPr>
        <p:spPr bwMode="auto">
          <a:xfrm>
            <a:off x="2438766" y="4394016"/>
            <a:ext cx="6803069" cy="457200"/>
          </a:xfrm>
          <a:prstGeom prst="rect">
            <a:avLst/>
          </a:prstGeom>
          <a:solidFill>
            <a:srgbClr val="FFCCFF"/>
          </a:solidFill>
          <a:ln w="12700" algn="ctr">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33" name="Line 67">
            <a:extLst>
              <a:ext uri="{FF2B5EF4-FFF2-40B4-BE49-F238E27FC236}">
                <a16:creationId xmlns:a16="http://schemas.microsoft.com/office/drawing/2014/main" id="{AE44F871-58BA-4E66-BE04-72EE2503549E}"/>
              </a:ext>
            </a:extLst>
          </p:cNvPr>
          <p:cNvSpPr>
            <a:spLocks noChangeShapeType="1"/>
          </p:cNvSpPr>
          <p:nvPr/>
        </p:nvSpPr>
        <p:spPr bwMode="auto">
          <a:xfrm>
            <a:off x="3373805" y="4394016"/>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68">
            <a:extLst>
              <a:ext uri="{FF2B5EF4-FFF2-40B4-BE49-F238E27FC236}">
                <a16:creationId xmlns:a16="http://schemas.microsoft.com/office/drawing/2014/main" id="{FFE65EFC-6433-4842-81D6-2DE5AE9AB4A6}"/>
              </a:ext>
            </a:extLst>
          </p:cNvPr>
          <p:cNvSpPr>
            <a:spLocks noChangeShapeType="1"/>
          </p:cNvSpPr>
          <p:nvPr/>
        </p:nvSpPr>
        <p:spPr bwMode="auto">
          <a:xfrm>
            <a:off x="4288205" y="4394016"/>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69">
            <a:extLst>
              <a:ext uri="{FF2B5EF4-FFF2-40B4-BE49-F238E27FC236}">
                <a16:creationId xmlns:a16="http://schemas.microsoft.com/office/drawing/2014/main" id="{C56D6DF8-FE5C-4394-ADBC-C2C59B42526B}"/>
              </a:ext>
            </a:extLst>
          </p:cNvPr>
          <p:cNvSpPr>
            <a:spLocks noChangeShapeType="1"/>
          </p:cNvSpPr>
          <p:nvPr/>
        </p:nvSpPr>
        <p:spPr bwMode="auto">
          <a:xfrm>
            <a:off x="5202605" y="4394016"/>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70">
            <a:extLst>
              <a:ext uri="{FF2B5EF4-FFF2-40B4-BE49-F238E27FC236}">
                <a16:creationId xmlns:a16="http://schemas.microsoft.com/office/drawing/2014/main" id="{85F8937B-06B4-40E5-9794-A44F55A11478}"/>
              </a:ext>
            </a:extLst>
          </p:cNvPr>
          <p:cNvSpPr>
            <a:spLocks noChangeShapeType="1"/>
          </p:cNvSpPr>
          <p:nvPr/>
        </p:nvSpPr>
        <p:spPr bwMode="auto">
          <a:xfrm>
            <a:off x="8494445" y="4394016"/>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71">
            <a:extLst>
              <a:ext uri="{FF2B5EF4-FFF2-40B4-BE49-F238E27FC236}">
                <a16:creationId xmlns:a16="http://schemas.microsoft.com/office/drawing/2014/main" id="{323CE6A7-D5CD-4643-8F4C-31B65CD53B70}"/>
              </a:ext>
            </a:extLst>
          </p:cNvPr>
          <p:cNvSpPr>
            <a:spLocks noChangeArrowheads="1"/>
          </p:cNvSpPr>
          <p:nvPr/>
        </p:nvSpPr>
        <p:spPr bwMode="auto">
          <a:xfrm>
            <a:off x="2368918" y="4440054"/>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目的地址</a:t>
            </a:r>
          </a:p>
        </p:txBody>
      </p:sp>
      <p:sp>
        <p:nvSpPr>
          <p:cNvPr id="38" name="Rectangle 72">
            <a:extLst>
              <a:ext uri="{FF2B5EF4-FFF2-40B4-BE49-F238E27FC236}">
                <a16:creationId xmlns:a16="http://schemas.microsoft.com/office/drawing/2014/main" id="{B546A749-9AA7-458F-9115-A3DEF05F29F5}"/>
              </a:ext>
            </a:extLst>
          </p:cNvPr>
          <p:cNvSpPr>
            <a:spLocks noChangeArrowheads="1"/>
          </p:cNvSpPr>
          <p:nvPr/>
        </p:nvSpPr>
        <p:spPr bwMode="auto">
          <a:xfrm>
            <a:off x="3376981" y="4440054"/>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源地址</a:t>
            </a:r>
          </a:p>
        </p:txBody>
      </p:sp>
      <p:sp>
        <p:nvSpPr>
          <p:cNvPr id="39" name="Rectangle 73">
            <a:extLst>
              <a:ext uri="{FF2B5EF4-FFF2-40B4-BE49-F238E27FC236}">
                <a16:creationId xmlns:a16="http://schemas.microsoft.com/office/drawing/2014/main" id="{B5C65C0C-3B87-42FA-AC09-C621FC5D0D44}"/>
              </a:ext>
            </a:extLst>
          </p:cNvPr>
          <p:cNvSpPr>
            <a:spLocks noChangeArrowheads="1"/>
          </p:cNvSpPr>
          <p:nvPr/>
        </p:nvSpPr>
        <p:spPr bwMode="auto">
          <a:xfrm>
            <a:off x="4308845" y="4446734"/>
            <a:ext cx="88806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dirty="0">
                <a:solidFill>
                  <a:srgbClr val="333399"/>
                </a:solidFill>
                <a:latin typeface="Arial" charset="0"/>
                <a:ea typeface="黑体" pitchFamily="2" charset="-122"/>
              </a:rPr>
              <a:t>Length</a:t>
            </a:r>
            <a:endParaRPr kumimoji="1" lang="zh-CN" altLang="en-US" dirty="0">
              <a:solidFill>
                <a:srgbClr val="333399"/>
              </a:solidFill>
              <a:latin typeface="Arial" charset="0"/>
              <a:ea typeface="黑体" pitchFamily="2" charset="-122"/>
            </a:endParaRPr>
          </a:p>
        </p:txBody>
      </p:sp>
      <p:sp>
        <p:nvSpPr>
          <p:cNvPr id="46" name="Rectangle 74">
            <a:extLst>
              <a:ext uri="{FF2B5EF4-FFF2-40B4-BE49-F238E27FC236}">
                <a16:creationId xmlns:a16="http://schemas.microsoft.com/office/drawing/2014/main" id="{26D4FACA-9D40-4890-9649-D12D69FE07E3}"/>
              </a:ext>
            </a:extLst>
          </p:cNvPr>
          <p:cNvSpPr>
            <a:spLocks noChangeArrowheads="1"/>
          </p:cNvSpPr>
          <p:nvPr/>
        </p:nvSpPr>
        <p:spPr bwMode="auto">
          <a:xfrm>
            <a:off x="6299568" y="4440054"/>
            <a:ext cx="11573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数        据</a:t>
            </a:r>
          </a:p>
        </p:txBody>
      </p:sp>
      <p:sp>
        <p:nvSpPr>
          <p:cNvPr id="48" name="Rectangle 75">
            <a:extLst>
              <a:ext uri="{FF2B5EF4-FFF2-40B4-BE49-F238E27FC236}">
                <a16:creationId xmlns:a16="http://schemas.microsoft.com/office/drawing/2014/main" id="{A121164C-CA53-4B41-9259-CCD6FE0A12D4}"/>
              </a:ext>
            </a:extLst>
          </p:cNvPr>
          <p:cNvSpPr>
            <a:spLocks noChangeArrowheads="1"/>
          </p:cNvSpPr>
          <p:nvPr/>
        </p:nvSpPr>
        <p:spPr bwMode="auto">
          <a:xfrm>
            <a:off x="8435390" y="4440054"/>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校验和</a:t>
            </a:r>
            <a:endParaRPr kumimoji="1" lang="en-US" altLang="zh-CN" dirty="0">
              <a:solidFill>
                <a:srgbClr val="333399"/>
              </a:solidFill>
              <a:latin typeface="Arial" charset="0"/>
              <a:ea typeface="黑体" pitchFamily="2" charset="-122"/>
            </a:endParaRPr>
          </a:p>
        </p:txBody>
      </p:sp>
      <p:sp>
        <p:nvSpPr>
          <p:cNvPr id="49" name="文本框 48">
            <a:extLst>
              <a:ext uri="{FF2B5EF4-FFF2-40B4-BE49-F238E27FC236}">
                <a16:creationId xmlns:a16="http://schemas.microsoft.com/office/drawing/2014/main" id="{1AEDD654-48A7-4F80-A0F3-AFDA0D7CBAB8}"/>
              </a:ext>
            </a:extLst>
          </p:cNvPr>
          <p:cNvSpPr txBox="1"/>
          <p:nvPr/>
        </p:nvSpPr>
        <p:spPr>
          <a:xfrm>
            <a:off x="9502901" y="3710551"/>
            <a:ext cx="522900" cy="369332"/>
          </a:xfrm>
          <a:prstGeom prst="rect">
            <a:avLst/>
          </a:prstGeom>
          <a:noFill/>
        </p:spPr>
        <p:txBody>
          <a:bodyPr wrap="none" rtlCol="0">
            <a:spAutoFit/>
          </a:bodyPr>
          <a:lstStyle/>
          <a:p>
            <a:r>
              <a:rPr lang="en-US" altLang="zh-CN" b="1" dirty="0"/>
              <a:t>(a) </a:t>
            </a:r>
            <a:endParaRPr lang="zh-CN" altLang="en-US" b="1" dirty="0"/>
          </a:p>
        </p:txBody>
      </p:sp>
      <p:sp>
        <p:nvSpPr>
          <p:cNvPr id="50" name="文本框 49">
            <a:extLst>
              <a:ext uri="{FF2B5EF4-FFF2-40B4-BE49-F238E27FC236}">
                <a16:creationId xmlns:a16="http://schemas.microsoft.com/office/drawing/2014/main" id="{55032E7A-D198-4002-94BD-26854D1DDA34}"/>
              </a:ext>
            </a:extLst>
          </p:cNvPr>
          <p:cNvSpPr txBox="1"/>
          <p:nvPr/>
        </p:nvSpPr>
        <p:spPr>
          <a:xfrm>
            <a:off x="9493283" y="4446734"/>
            <a:ext cx="542136" cy="369332"/>
          </a:xfrm>
          <a:prstGeom prst="rect">
            <a:avLst/>
          </a:prstGeom>
          <a:noFill/>
        </p:spPr>
        <p:txBody>
          <a:bodyPr wrap="none" rtlCol="0">
            <a:spAutoFit/>
          </a:bodyPr>
          <a:lstStyle/>
          <a:p>
            <a:r>
              <a:rPr lang="en-US" altLang="zh-CN" b="1" dirty="0"/>
              <a:t>(b) </a:t>
            </a:r>
            <a:endParaRPr lang="zh-CN" altLang="en-US" b="1" dirty="0"/>
          </a:p>
        </p:txBody>
      </p:sp>
      <p:sp>
        <p:nvSpPr>
          <p:cNvPr id="51" name="文本框 50">
            <a:extLst>
              <a:ext uri="{FF2B5EF4-FFF2-40B4-BE49-F238E27FC236}">
                <a16:creationId xmlns:a16="http://schemas.microsoft.com/office/drawing/2014/main" id="{92A2E0C8-B850-4A08-8BC1-5D890738B17F}"/>
              </a:ext>
            </a:extLst>
          </p:cNvPr>
          <p:cNvSpPr txBox="1"/>
          <p:nvPr/>
        </p:nvSpPr>
        <p:spPr>
          <a:xfrm>
            <a:off x="3453273" y="5000120"/>
            <a:ext cx="3929281" cy="646331"/>
          </a:xfrm>
          <a:prstGeom prst="rect">
            <a:avLst/>
          </a:prstGeom>
          <a:noFill/>
        </p:spPr>
        <p:txBody>
          <a:bodyPr wrap="none" rtlCol="0">
            <a:spAutoFit/>
          </a:bodyPr>
          <a:lstStyle/>
          <a:p>
            <a:pPr algn="ctr"/>
            <a:r>
              <a:rPr lang="en-US" altLang="zh-CN" b="1" dirty="0"/>
              <a:t>MAC</a:t>
            </a:r>
            <a:r>
              <a:rPr lang="zh-CN" altLang="en-US" b="1" dirty="0"/>
              <a:t>帧格式</a:t>
            </a:r>
            <a:r>
              <a:rPr lang="en-US" altLang="zh-CN" b="1" dirty="0"/>
              <a:t> </a:t>
            </a:r>
          </a:p>
          <a:p>
            <a:pPr algn="ctr"/>
            <a:r>
              <a:rPr lang="en-US" altLang="zh-CN" b="1" dirty="0"/>
              <a:t>(a) DIX Ethernet V2     (b) IEEE 802.3</a:t>
            </a:r>
            <a:endParaRPr lang="zh-CN" altLang="en-US" b="1" dirty="0"/>
          </a:p>
        </p:txBody>
      </p:sp>
      <p:sp>
        <p:nvSpPr>
          <p:cNvPr id="42" name="文本框 41">
            <a:extLst>
              <a:ext uri="{FF2B5EF4-FFF2-40B4-BE49-F238E27FC236}">
                <a16:creationId xmlns:a16="http://schemas.microsoft.com/office/drawing/2014/main" id="{89E06BDA-E56E-4C5C-A201-F20692370D03}"/>
              </a:ext>
            </a:extLst>
          </p:cNvPr>
          <p:cNvSpPr txBox="1"/>
          <p:nvPr/>
        </p:nvSpPr>
        <p:spPr>
          <a:xfrm>
            <a:off x="505336" y="5993582"/>
            <a:ext cx="7557580" cy="400110"/>
          </a:xfrm>
          <a:prstGeom prst="rect">
            <a:avLst/>
          </a:prstGeom>
          <a:noFill/>
          <a:ln w="12700">
            <a:solidFill>
              <a:srgbClr val="C00000"/>
            </a:solid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思考：网卡收到帧如何判断是</a:t>
            </a:r>
            <a:r>
              <a:rPr lang="en-US" altLang="zh-CN" sz="2000" dirty="0">
                <a:latin typeface="微软雅黑" panose="020B0503020204020204" pitchFamily="34" charset="-122"/>
                <a:ea typeface="微软雅黑" panose="020B0503020204020204" pitchFamily="34" charset="-122"/>
              </a:rPr>
              <a:t>Ethernet V2</a:t>
            </a:r>
            <a:r>
              <a:rPr lang="zh-CN" altLang="en-US" sz="2000" dirty="0">
                <a:latin typeface="微软雅黑" panose="020B0503020204020204" pitchFamily="34" charset="-122"/>
                <a:ea typeface="微软雅黑" panose="020B0503020204020204" pitchFamily="34" charset="-122"/>
              </a:rPr>
              <a:t>帧还是</a:t>
            </a:r>
            <a:r>
              <a:rPr lang="en-US" altLang="zh-CN" sz="2000" dirty="0">
                <a:latin typeface="微软雅黑" panose="020B0503020204020204" pitchFamily="34" charset="-122"/>
                <a:ea typeface="微软雅黑" panose="020B0503020204020204" pitchFamily="34" charset="-122"/>
              </a:rPr>
              <a:t>IEEE802.3</a:t>
            </a:r>
            <a:r>
              <a:rPr lang="zh-CN" altLang="en-US" sz="2000" dirty="0">
                <a:latin typeface="微软雅黑" panose="020B0503020204020204" pitchFamily="34" charset="-122"/>
                <a:ea typeface="微软雅黑" panose="020B0503020204020204" pitchFamily="34" charset="-122"/>
              </a:rPr>
              <a:t>帧呢？</a:t>
            </a:r>
          </a:p>
        </p:txBody>
      </p:sp>
      <p:sp>
        <p:nvSpPr>
          <p:cNvPr id="40" name="日期占位符 15">
            <a:extLst>
              <a:ext uri="{FF2B5EF4-FFF2-40B4-BE49-F238E27FC236}">
                <a16:creationId xmlns:a16="http://schemas.microsoft.com/office/drawing/2014/main" id="{21BBBD10-219F-4B22-81C1-686E6809539A}"/>
              </a:ext>
            </a:extLst>
          </p:cNvPr>
          <p:cNvSpPr>
            <a:spLocks noGrp="1"/>
          </p:cNvSpPr>
          <p:nvPr>
            <p:ph type="dt" sz="half" idx="10"/>
          </p:nvPr>
        </p:nvSpPr>
        <p:spPr>
          <a:xfrm>
            <a:off x="197335" y="6489303"/>
            <a:ext cx="1270980"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388732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本章目标</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a:xfrm>
            <a:off x="919316" y="1510758"/>
            <a:ext cx="5329083" cy="4586694"/>
          </a:xfrm>
        </p:spPr>
        <p:txBody>
          <a:bodyPr>
            <a:noAutofit/>
          </a:bodyPr>
          <a:lstStyle/>
          <a:p>
            <a:pPr marL="514350" indent="-514350">
              <a:lnSpc>
                <a:spcPct val="120000"/>
              </a:lnSpc>
              <a:buFont typeface="+mj-lt"/>
              <a:buAutoNum type="arabicPeriod"/>
            </a:pPr>
            <a:r>
              <a:rPr kumimoji="1" lang="zh-CN" altLang="en-US" sz="2200" dirty="0"/>
              <a:t>了解</a:t>
            </a:r>
            <a:r>
              <a:rPr kumimoji="1" lang="en-US" altLang="zh-CN" sz="2200" dirty="0"/>
              <a:t>MAC</a:t>
            </a:r>
            <a:r>
              <a:rPr kumimoji="1" lang="zh-CN" altLang="en-US" sz="2200" dirty="0"/>
              <a:t>子层的位置和功能</a:t>
            </a:r>
            <a:endParaRPr kumimoji="1" lang="en-US" altLang="zh-CN" sz="2200" dirty="0"/>
          </a:p>
          <a:p>
            <a:pPr marL="514350" indent="-514350">
              <a:lnSpc>
                <a:spcPct val="120000"/>
              </a:lnSpc>
              <a:buFont typeface="+mj-lt"/>
              <a:buAutoNum type="arabicPeriod"/>
            </a:pPr>
            <a:r>
              <a:rPr kumimoji="1" lang="zh-CN" altLang="en-US" sz="2200" dirty="0"/>
              <a:t>掌握</a:t>
            </a:r>
            <a:r>
              <a:rPr kumimoji="1" lang="zh-CN" altLang="en-US" sz="2200" dirty="0">
                <a:solidFill>
                  <a:srgbClr val="C00000"/>
                </a:solidFill>
              </a:rPr>
              <a:t>两种</a:t>
            </a:r>
            <a:r>
              <a:rPr kumimoji="1" lang="en-US" altLang="zh-CN" sz="2200" dirty="0">
                <a:solidFill>
                  <a:srgbClr val="C00000"/>
                </a:solidFill>
              </a:rPr>
              <a:t>ALOHA</a:t>
            </a:r>
            <a:r>
              <a:rPr kumimoji="1" lang="zh-CN" altLang="en-US" sz="2200" dirty="0">
                <a:solidFill>
                  <a:srgbClr val="C00000"/>
                </a:solidFill>
              </a:rPr>
              <a:t>协议</a:t>
            </a:r>
            <a:r>
              <a:rPr kumimoji="1" lang="zh-CN" altLang="en-US" sz="2200" dirty="0"/>
              <a:t>的工作原理</a:t>
            </a:r>
            <a:endParaRPr kumimoji="1" lang="en-US" altLang="zh-CN" sz="2200" dirty="0"/>
          </a:p>
          <a:p>
            <a:pPr marL="514350" indent="-514350">
              <a:lnSpc>
                <a:spcPct val="120000"/>
              </a:lnSpc>
              <a:buFont typeface="+mj-lt"/>
              <a:buAutoNum type="arabicPeriod"/>
            </a:pPr>
            <a:r>
              <a:rPr kumimoji="1" lang="zh-CN" altLang="en-US" sz="2200" dirty="0"/>
              <a:t>了解两种</a:t>
            </a:r>
            <a:r>
              <a:rPr kumimoji="1" lang="en-US" altLang="zh-CN" sz="2200" dirty="0"/>
              <a:t>ALOHA</a:t>
            </a:r>
            <a:r>
              <a:rPr kumimoji="1" lang="zh-CN" altLang="en-US" sz="2200" dirty="0"/>
              <a:t>协议的性能</a:t>
            </a:r>
            <a:endParaRPr kumimoji="1" lang="en-US" altLang="zh-CN" sz="2200" dirty="0"/>
          </a:p>
          <a:p>
            <a:pPr marL="514350" indent="-514350">
              <a:lnSpc>
                <a:spcPct val="120000"/>
              </a:lnSpc>
              <a:buFont typeface="+mj-lt"/>
              <a:buAutoNum type="arabicPeriod"/>
            </a:pPr>
            <a:r>
              <a:rPr kumimoji="1" lang="zh-CN" altLang="en-US" sz="2200" dirty="0"/>
              <a:t>掌握</a:t>
            </a:r>
            <a:r>
              <a:rPr kumimoji="1" lang="en-US" altLang="zh-CN" sz="2200" dirty="0">
                <a:solidFill>
                  <a:srgbClr val="C00000"/>
                </a:solidFill>
              </a:rPr>
              <a:t>CSMA</a:t>
            </a:r>
            <a:r>
              <a:rPr kumimoji="1" lang="zh-CN" altLang="en-US" sz="2200" dirty="0">
                <a:solidFill>
                  <a:srgbClr val="C00000"/>
                </a:solidFill>
              </a:rPr>
              <a:t>工作原理</a:t>
            </a:r>
            <a:r>
              <a:rPr kumimoji="1" lang="zh-CN" altLang="en-US" sz="2200" dirty="0"/>
              <a:t>及核心所在</a:t>
            </a:r>
            <a:endParaRPr kumimoji="1" lang="en-US" altLang="zh-CN" sz="2200" dirty="0"/>
          </a:p>
          <a:p>
            <a:pPr marL="514350" indent="-514350">
              <a:lnSpc>
                <a:spcPct val="120000"/>
              </a:lnSpc>
              <a:buFont typeface="+mj-lt"/>
              <a:buAutoNum type="arabicPeriod"/>
            </a:pPr>
            <a:r>
              <a:rPr kumimoji="1" lang="zh-CN" altLang="en-US" sz="2200" dirty="0"/>
              <a:t>了解各种类型的</a:t>
            </a:r>
            <a:r>
              <a:rPr kumimoji="1" lang="en-US" altLang="zh-CN" sz="2200" dirty="0"/>
              <a:t>CSMA</a:t>
            </a:r>
            <a:r>
              <a:rPr kumimoji="1" lang="zh-CN" altLang="en-US" sz="2200" dirty="0"/>
              <a:t>的性能和区别</a:t>
            </a:r>
            <a:endParaRPr kumimoji="1" lang="en-US" altLang="zh-CN" sz="2200" dirty="0"/>
          </a:p>
          <a:p>
            <a:pPr marL="514350" indent="-514350">
              <a:lnSpc>
                <a:spcPct val="120000"/>
              </a:lnSpc>
              <a:buFont typeface="+mj-lt"/>
              <a:buAutoNum type="arabicPeriod"/>
            </a:pPr>
            <a:r>
              <a:rPr kumimoji="1" lang="zh-CN" altLang="en-US" sz="2200" dirty="0"/>
              <a:t>了解以太网的发展历史</a:t>
            </a:r>
            <a:endParaRPr kumimoji="1" lang="en-US" altLang="zh-CN" sz="2200" dirty="0"/>
          </a:p>
          <a:p>
            <a:pPr marL="514350" indent="-514350">
              <a:lnSpc>
                <a:spcPct val="120000"/>
              </a:lnSpc>
              <a:buFont typeface="+mj-lt"/>
              <a:buAutoNum type="arabicPeriod"/>
            </a:pPr>
            <a:r>
              <a:rPr kumimoji="1" lang="zh-CN" altLang="en-US" sz="2200" dirty="0"/>
              <a:t>掌握经典以太网的</a:t>
            </a:r>
            <a:r>
              <a:rPr kumimoji="1" lang="zh-CN" altLang="en-US" sz="2200" dirty="0">
                <a:solidFill>
                  <a:srgbClr val="C00000"/>
                </a:solidFill>
              </a:rPr>
              <a:t>拓扑</a:t>
            </a:r>
            <a:endParaRPr kumimoji="1" lang="en-US" altLang="zh-CN" sz="2200" dirty="0"/>
          </a:p>
          <a:p>
            <a:pPr marL="514350" indent="-514350">
              <a:lnSpc>
                <a:spcPct val="120000"/>
              </a:lnSpc>
              <a:buFont typeface="+mj-lt"/>
              <a:buAutoNum type="arabicPeriod"/>
            </a:pPr>
            <a:endParaRPr kumimoji="1" lang="en-US" altLang="zh-CN" sz="2200" dirty="0"/>
          </a:p>
          <a:p>
            <a:pPr marL="514350" indent="-514350">
              <a:lnSpc>
                <a:spcPct val="120000"/>
              </a:lnSpc>
              <a:buFont typeface="+mj-lt"/>
              <a:buAutoNum type="arabicPeriod"/>
            </a:pPr>
            <a:endParaRPr kumimoji="1" lang="en-US" altLang="zh-CN" sz="2200" dirty="0">
              <a:solidFill>
                <a:srgbClr val="C00000"/>
              </a:solidFill>
            </a:endParaRPr>
          </a:p>
          <a:p>
            <a:pPr marL="514350" indent="-514350">
              <a:lnSpc>
                <a:spcPct val="120000"/>
              </a:lnSpc>
              <a:buFont typeface="+mj-lt"/>
              <a:buAutoNum type="arabicPeriod"/>
            </a:pPr>
            <a:endParaRPr kumimoji="1" lang="en-US" altLang="zh-CN" sz="2200" dirty="0"/>
          </a:p>
          <a:p>
            <a:pPr marL="514350" indent="-514350">
              <a:lnSpc>
                <a:spcPct val="120000"/>
              </a:lnSpc>
              <a:buFont typeface="+mj-lt"/>
              <a:buAutoNum type="arabicPeriod"/>
            </a:pPr>
            <a:endParaRPr kumimoji="1" lang="en-US" altLang="zh-CN" sz="2200" dirty="0"/>
          </a:p>
          <a:p>
            <a:pPr marL="514350" indent="-514350">
              <a:lnSpc>
                <a:spcPct val="120000"/>
              </a:lnSpc>
              <a:buFont typeface="+mj-lt"/>
              <a:buAutoNum type="arabicPeriod"/>
            </a:pPr>
            <a:endParaRPr kumimoji="1" lang="zh-CN" altLang="en-US" sz="2200" dirty="0"/>
          </a:p>
        </p:txBody>
      </p:sp>
      <p:sp>
        <p:nvSpPr>
          <p:cNvPr id="10" name="灯片编号占位符 9">
            <a:extLst>
              <a:ext uri="{FF2B5EF4-FFF2-40B4-BE49-F238E27FC236}">
                <a16:creationId xmlns:a16="http://schemas.microsoft.com/office/drawing/2014/main" id="{E4DA8857-A0B9-004B-97F3-80764C9D31C3}"/>
              </a:ext>
            </a:extLst>
          </p:cNvPr>
          <p:cNvSpPr>
            <a:spLocks noGrp="1"/>
          </p:cNvSpPr>
          <p:nvPr>
            <p:ph type="sldNum" sz="quarter" idx="12"/>
          </p:nvPr>
        </p:nvSpPr>
        <p:spPr/>
        <p:txBody>
          <a:bodyPr/>
          <a:lstStyle/>
          <a:p>
            <a:fld id="{8D4D1E41-7A09-AB4A-A4E1-09765ADA2698}" type="slidenum">
              <a:rPr kumimoji="1" lang="zh-CN" altLang="en-US" smtClean="0"/>
              <a:t>6</a:t>
            </a:fld>
            <a:endParaRPr kumimoji="1" lang="zh-CN" altLang="en-US" dirty="0"/>
          </a:p>
        </p:txBody>
      </p:sp>
      <p:sp>
        <p:nvSpPr>
          <p:cNvPr id="6" name="内容占位符 2">
            <a:extLst>
              <a:ext uri="{FF2B5EF4-FFF2-40B4-BE49-F238E27FC236}">
                <a16:creationId xmlns:a16="http://schemas.microsoft.com/office/drawing/2014/main" id="{ED1732F0-50F7-8947-81D6-CBBAE8232DE9}"/>
              </a:ext>
            </a:extLst>
          </p:cNvPr>
          <p:cNvSpPr txBox="1">
            <a:spLocks/>
          </p:cNvSpPr>
          <p:nvPr/>
        </p:nvSpPr>
        <p:spPr>
          <a:xfrm>
            <a:off x="6319683" y="1510758"/>
            <a:ext cx="5316143" cy="4586694"/>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20000"/>
              </a:lnSpc>
              <a:buFont typeface="+mj-lt"/>
              <a:buAutoNum type="arabicPeriod" startAt="8"/>
            </a:pPr>
            <a:r>
              <a:rPr kumimoji="1" lang="zh-CN" altLang="en-US" sz="2200" dirty="0"/>
              <a:t>掌握经典以太网的</a:t>
            </a:r>
            <a:r>
              <a:rPr kumimoji="1" lang="zh-CN" altLang="en-US" sz="2200" dirty="0">
                <a:solidFill>
                  <a:srgbClr val="C00000"/>
                </a:solidFill>
              </a:rPr>
              <a:t>帧结构</a:t>
            </a:r>
            <a:endParaRPr kumimoji="1" lang="en-US" altLang="zh-CN" sz="2200" dirty="0">
              <a:solidFill>
                <a:srgbClr val="C00000"/>
              </a:solidFill>
            </a:endParaRPr>
          </a:p>
          <a:p>
            <a:pPr marL="514350" indent="-514350">
              <a:lnSpc>
                <a:spcPct val="120000"/>
              </a:lnSpc>
              <a:buFont typeface="+mj-lt"/>
              <a:buAutoNum type="arabicPeriod" startAt="8"/>
            </a:pPr>
            <a:r>
              <a:rPr kumimoji="1" lang="zh-CN" altLang="en-US" sz="2200" dirty="0"/>
              <a:t>掌握</a:t>
            </a:r>
            <a:r>
              <a:rPr kumimoji="1" lang="zh-CN" altLang="en-US" sz="2200" dirty="0">
                <a:solidFill>
                  <a:srgbClr val="C00000"/>
                </a:solidFill>
              </a:rPr>
              <a:t>交换式以太网</a:t>
            </a:r>
            <a:r>
              <a:rPr kumimoji="1" lang="zh-CN" altLang="en-US" sz="2200" dirty="0"/>
              <a:t>的特征</a:t>
            </a:r>
            <a:endParaRPr kumimoji="1" lang="en-US" altLang="zh-CN" sz="2200" dirty="0"/>
          </a:p>
          <a:p>
            <a:pPr marL="514350" indent="-514350">
              <a:lnSpc>
                <a:spcPct val="120000"/>
              </a:lnSpc>
              <a:buFont typeface="+mj-lt"/>
              <a:buAutoNum type="arabicPeriod" startAt="8"/>
            </a:pPr>
            <a:r>
              <a:rPr kumimoji="1" lang="zh-CN" altLang="en-US" sz="2200" dirty="0"/>
              <a:t>了解以太网顽强向前的原因</a:t>
            </a:r>
            <a:endParaRPr kumimoji="1" lang="en-US" altLang="zh-CN" sz="2200" dirty="0"/>
          </a:p>
          <a:p>
            <a:pPr marL="514350" indent="-514350">
              <a:lnSpc>
                <a:spcPct val="120000"/>
              </a:lnSpc>
              <a:buFont typeface="+mj-lt"/>
              <a:buAutoNum type="arabicPeriod" startAt="8"/>
            </a:pPr>
            <a:r>
              <a:rPr kumimoji="1" lang="zh-CN" altLang="en-US" sz="2200" dirty="0"/>
              <a:t>掌握</a:t>
            </a:r>
            <a:r>
              <a:rPr kumimoji="1" lang="zh-CN" altLang="en-US" sz="2200" dirty="0">
                <a:solidFill>
                  <a:srgbClr val="C00000"/>
                </a:solidFill>
              </a:rPr>
              <a:t>数据链路层交换的原理</a:t>
            </a:r>
            <a:endParaRPr kumimoji="1" lang="en-US" altLang="zh-CN" sz="2200" dirty="0">
              <a:solidFill>
                <a:srgbClr val="C00000"/>
              </a:solidFill>
            </a:endParaRPr>
          </a:p>
          <a:p>
            <a:pPr marL="514350" indent="-514350">
              <a:lnSpc>
                <a:spcPct val="120000"/>
              </a:lnSpc>
              <a:buFont typeface="+mj-lt"/>
              <a:buAutoNum type="arabicPeriod" startAt="8"/>
            </a:pPr>
            <a:r>
              <a:rPr kumimoji="1" lang="zh-CN" altLang="en-US" sz="2200" dirty="0"/>
              <a:t>掌握</a:t>
            </a:r>
            <a:r>
              <a:rPr kumimoji="1" lang="en-US" altLang="zh-CN" sz="2200" dirty="0">
                <a:solidFill>
                  <a:srgbClr val="C00000"/>
                </a:solidFill>
              </a:rPr>
              <a:t>MAC</a:t>
            </a:r>
            <a:r>
              <a:rPr kumimoji="1" lang="zh-CN" altLang="en-US" sz="2200" dirty="0">
                <a:solidFill>
                  <a:srgbClr val="C00000"/>
                </a:solidFill>
              </a:rPr>
              <a:t>地址表的维护</a:t>
            </a:r>
            <a:endParaRPr kumimoji="1" lang="en-US" altLang="zh-CN" sz="2200" dirty="0">
              <a:solidFill>
                <a:srgbClr val="C00000"/>
              </a:solidFill>
            </a:endParaRPr>
          </a:p>
          <a:p>
            <a:pPr marL="514350" indent="-514350">
              <a:lnSpc>
                <a:spcPct val="120000"/>
              </a:lnSpc>
              <a:buFont typeface="+mj-lt"/>
              <a:buAutoNum type="arabicPeriod" startAt="8"/>
            </a:pPr>
            <a:r>
              <a:rPr kumimoji="1" lang="zh-CN" altLang="en-US" sz="2200" dirty="0"/>
              <a:t>了解无线网络的拓扑和组织方式</a:t>
            </a:r>
            <a:endParaRPr kumimoji="1" lang="en-US" altLang="zh-CN" sz="2200" dirty="0"/>
          </a:p>
          <a:p>
            <a:pPr marL="514350" indent="-514350">
              <a:lnSpc>
                <a:spcPct val="120000"/>
              </a:lnSpc>
              <a:buFont typeface="+mj-lt"/>
              <a:buAutoNum type="arabicPeriod" startAt="8"/>
            </a:pPr>
            <a:r>
              <a:rPr kumimoji="1" lang="zh-CN" altLang="en-US" sz="2200" dirty="0"/>
              <a:t>了解</a:t>
            </a:r>
            <a:r>
              <a:rPr kumimoji="1" lang="en-US" altLang="zh-CN" sz="2200" dirty="0">
                <a:solidFill>
                  <a:srgbClr val="C00000"/>
                </a:solidFill>
              </a:rPr>
              <a:t>CSMA/CA</a:t>
            </a:r>
          </a:p>
          <a:p>
            <a:pPr marL="514350" indent="-514350">
              <a:lnSpc>
                <a:spcPct val="120000"/>
              </a:lnSpc>
              <a:buFont typeface="+mj-lt"/>
              <a:buAutoNum type="arabicPeriod" startAt="8"/>
            </a:pPr>
            <a:endParaRPr kumimoji="1" lang="en-US" altLang="zh-CN" sz="2200" dirty="0"/>
          </a:p>
          <a:p>
            <a:pPr marL="514350" indent="-514350">
              <a:lnSpc>
                <a:spcPct val="120000"/>
              </a:lnSpc>
              <a:buFont typeface="+mj-lt"/>
              <a:buAutoNum type="arabicPeriod" startAt="8"/>
            </a:pPr>
            <a:endParaRPr kumimoji="1" lang="en-US" altLang="zh-CN" sz="2200" dirty="0">
              <a:solidFill>
                <a:srgbClr val="C00000"/>
              </a:solidFill>
            </a:endParaRPr>
          </a:p>
          <a:p>
            <a:pPr marL="514350" indent="-514350">
              <a:lnSpc>
                <a:spcPct val="120000"/>
              </a:lnSpc>
              <a:buFont typeface="+mj-lt"/>
              <a:buAutoNum type="arabicPeriod" startAt="8"/>
            </a:pPr>
            <a:endParaRPr kumimoji="1" lang="en-US" altLang="zh-CN" sz="2200" dirty="0"/>
          </a:p>
          <a:p>
            <a:pPr marL="514350" indent="-514350">
              <a:lnSpc>
                <a:spcPct val="120000"/>
              </a:lnSpc>
              <a:buFont typeface="+mj-lt"/>
              <a:buAutoNum type="arabicPeriod" startAt="8"/>
            </a:pPr>
            <a:endParaRPr kumimoji="1" lang="en-US" altLang="zh-CN" sz="2200" dirty="0"/>
          </a:p>
          <a:p>
            <a:pPr marL="514350" indent="-514350">
              <a:lnSpc>
                <a:spcPct val="120000"/>
              </a:lnSpc>
              <a:buFont typeface="+mj-lt"/>
              <a:buAutoNum type="arabicPeriod" startAt="8"/>
            </a:pPr>
            <a:endParaRPr kumimoji="1" lang="zh-CN" altLang="en-US" sz="2200" dirty="0"/>
          </a:p>
        </p:txBody>
      </p:sp>
    </p:spTree>
    <p:extLst>
      <p:ext uri="{BB962C8B-B14F-4D97-AF65-F5344CB8AC3E}">
        <p14:creationId xmlns:p14="http://schemas.microsoft.com/office/powerpoint/2010/main" val="134262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40B945F0-D48D-454F-BFE0-AB7B5F539C96}"/>
              </a:ext>
            </a:extLst>
          </p:cNvPr>
          <p:cNvPicPr>
            <a:picLocks noChangeAspect="1"/>
          </p:cNvPicPr>
          <p:nvPr/>
        </p:nvPicPr>
        <p:blipFill>
          <a:blip r:embed="rId3"/>
          <a:stretch>
            <a:fillRect/>
          </a:stretch>
        </p:blipFill>
        <p:spPr>
          <a:xfrm>
            <a:off x="3282400" y="3806867"/>
            <a:ext cx="7878521" cy="2765015"/>
          </a:xfrm>
          <a:prstGeom prst="rect">
            <a:avLst/>
          </a:prstGeom>
        </p:spPr>
        <p:style>
          <a:lnRef idx="0">
            <a:schemeClr val="accent2"/>
          </a:lnRef>
          <a:fillRef idx="3">
            <a:schemeClr val="accent2"/>
          </a:fillRef>
          <a:effectRef idx="3">
            <a:schemeClr val="accent2"/>
          </a:effectRef>
          <a:fontRef idx="minor">
            <a:schemeClr val="lt1"/>
          </a:fontRef>
        </p:style>
      </p:pic>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经典以太网 </a:t>
            </a:r>
            <a:r>
              <a:rPr lang="en-US" altLang="zh-CN" dirty="0"/>
              <a:t>- </a:t>
            </a:r>
            <a:r>
              <a:rPr lang="en-US" altLang="zh-CN" sz="2800" dirty="0"/>
              <a:t>MAC</a:t>
            </a:r>
            <a:r>
              <a:rPr lang="zh-CN" altLang="en-US" sz="2800" dirty="0"/>
              <a:t>子层协议</a:t>
            </a:r>
            <a:endParaRPr lang="zh-CN" altLang="en-US" dirty="0"/>
          </a:p>
        </p:txBody>
      </p:sp>
      <p:sp>
        <p:nvSpPr>
          <p:cNvPr id="3" name="内容占位符 2">
            <a:extLst>
              <a:ext uri="{FF2B5EF4-FFF2-40B4-BE49-F238E27FC236}">
                <a16:creationId xmlns:a16="http://schemas.microsoft.com/office/drawing/2014/main" id="{FFEE573F-13F6-4DDD-AD12-5A0908397AD9}"/>
              </a:ext>
            </a:extLst>
          </p:cNvPr>
          <p:cNvSpPr>
            <a:spLocks noGrp="1"/>
          </p:cNvSpPr>
          <p:nvPr>
            <p:ph idx="1"/>
          </p:nvPr>
        </p:nvSpPr>
        <p:spPr>
          <a:xfrm>
            <a:off x="838200" y="1516284"/>
            <a:ext cx="10515600" cy="4581167"/>
          </a:xfrm>
        </p:spPr>
        <p:txBody>
          <a:bodyPr>
            <a:normAutofit/>
          </a:bodyPr>
          <a:lstStyle/>
          <a:p>
            <a:pPr>
              <a:lnSpc>
                <a:spcPct val="120000"/>
              </a:lnSpc>
            </a:pPr>
            <a:r>
              <a:rPr lang="zh-CN" altLang="en-US" sz="2000" dirty="0"/>
              <a:t>数据字段</a:t>
            </a:r>
            <a:endParaRPr lang="en-US" altLang="zh-CN" sz="2000" dirty="0"/>
          </a:p>
          <a:p>
            <a:pPr lvl="1">
              <a:lnSpc>
                <a:spcPct val="120000"/>
              </a:lnSpc>
            </a:pPr>
            <a:r>
              <a:rPr lang="en-US" altLang="zh-CN" sz="2000" dirty="0">
                <a:solidFill>
                  <a:srgbClr val="0070C0"/>
                </a:solidFill>
              </a:rPr>
              <a:t>46 ~ 1500</a:t>
            </a:r>
            <a:r>
              <a:rPr lang="zh-CN" altLang="en-US" sz="2000" dirty="0">
                <a:solidFill>
                  <a:srgbClr val="0070C0"/>
                </a:solidFill>
              </a:rPr>
              <a:t>字节</a:t>
            </a:r>
            <a:endParaRPr lang="en-US" altLang="zh-CN" sz="2000" dirty="0">
              <a:solidFill>
                <a:srgbClr val="0070C0"/>
              </a:solidFill>
            </a:endParaRPr>
          </a:p>
          <a:p>
            <a:pPr lvl="1">
              <a:lnSpc>
                <a:spcPct val="120000"/>
              </a:lnSpc>
            </a:pPr>
            <a:r>
              <a:rPr lang="zh-CN" altLang="en-US" sz="2000" dirty="0">
                <a:solidFill>
                  <a:srgbClr val="C00000"/>
                </a:solidFill>
              </a:rPr>
              <a:t>最小帧长 </a:t>
            </a:r>
            <a:r>
              <a:rPr lang="en-US" altLang="zh-CN" sz="2000" dirty="0"/>
              <a:t>= 46+18 = </a:t>
            </a:r>
            <a:r>
              <a:rPr lang="en-US" altLang="zh-CN" sz="2000" dirty="0">
                <a:solidFill>
                  <a:srgbClr val="C00000"/>
                </a:solidFill>
              </a:rPr>
              <a:t>64B</a:t>
            </a:r>
          </a:p>
          <a:p>
            <a:pPr lvl="1">
              <a:lnSpc>
                <a:spcPct val="120000"/>
              </a:lnSpc>
            </a:pPr>
            <a:r>
              <a:rPr lang="zh-CN" altLang="en-US" sz="2000" dirty="0">
                <a:solidFill>
                  <a:srgbClr val="C00000"/>
                </a:solidFill>
              </a:rPr>
              <a:t>最大帧长</a:t>
            </a:r>
            <a:r>
              <a:rPr lang="zh-CN" altLang="en-US" sz="2000" dirty="0"/>
              <a:t> </a:t>
            </a:r>
            <a:r>
              <a:rPr lang="en-US" altLang="zh-CN" sz="2000" dirty="0"/>
              <a:t>= 1500+18 = </a:t>
            </a:r>
            <a:r>
              <a:rPr lang="en-US" altLang="zh-CN" sz="2000" dirty="0">
                <a:solidFill>
                  <a:srgbClr val="C00000"/>
                </a:solidFill>
              </a:rPr>
              <a:t>1518B</a:t>
            </a:r>
            <a:r>
              <a:rPr lang="en-US" altLang="zh-CN" sz="2000" dirty="0"/>
              <a:t> </a:t>
            </a:r>
            <a:r>
              <a:rPr lang="zh-CN" altLang="en-US" sz="2000" dirty="0"/>
              <a:t>（</a:t>
            </a:r>
            <a:r>
              <a:rPr lang="en-US" altLang="zh-CN" sz="2000" dirty="0"/>
              <a:t>MTU</a:t>
            </a:r>
            <a:r>
              <a:rPr lang="zh-CN" altLang="en-US" sz="2000" dirty="0"/>
              <a:t>：</a:t>
            </a:r>
            <a:r>
              <a:rPr lang="en-US" altLang="zh-CN" sz="2000" dirty="0"/>
              <a:t>1500B</a:t>
            </a:r>
            <a:r>
              <a:rPr lang="zh-CN" altLang="en-US" sz="2000" dirty="0"/>
              <a:t>）</a:t>
            </a:r>
            <a:endParaRPr lang="en-US" altLang="zh-CN" sz="2000" dirty="0"/>
          </a:p>
          <a:p>
            <a:pPr>
              <a:lnSpc>
                <a:spcPct val="150000"/>
              </a:lnSpc>
              <a:spcBef>
                <a:spcPts val="0"/>
              </a:spcBef>
            </a:pPr>
            <a:r>
              <a:rPr lang="zh-CN" altLang="en-US" sz="2000" dirty="0"/>
              <a:t>数据字段不足</a:t>
            </a:r>
            <a:r>
              <a:rPr lang="en-US" altLang="zh-CN" sz="2000" dirty="0"/>
              <a:t>46</a:t>
            </a:r>
            <a:r>
              <a:rPr lang="zh-CN" altLang="en-US" sz="2000" dirty="0"/>
              <a:t>字节，需要填充整数字节（</a:t>
            </a:r>
            <a:r>
              <a:rPr lang="en-US" altLang="zh-CN" sz="2000" dirty="0">
                <a:solidFill>
                  <a:srgbClr val="7030A0"/>
                </a:solidFill>
              </a:rPr>
              <a:t>Padding</a:t>
            </a:r>
            <a:r>
              <a:rPr lang="zh-CN" altLang="en-US" sz="2000" dirty="0"/>
              <a:t>）至</a:t>
            </a:r>
            <a:r>
              <a:rPr lang="en-US" altLang="zh-CN" sz="2000" dirty="0"/>
              <a:t>46</a:t>
            </a:r>
            <a:r>
              <a:rPr lang="zh-CN" altLang="en-US" sz="2000" dirty="0"/>
              <a:t>字节，以保证以太网</a:t>
            </a:r>
            <a:r>
              <a:rPr lang="en-US" altLang="zh-CN" sz="2000" dirty="0"/>
              <a:t>MAC</a:t>
            </a:r>
            <a:r>
              <a:rPr lang="zh-CN" altLang="en-US" sz="2000" dirty="0"/>
              <a:t>帧不小于</a:t>
            </a:r>
            <a:r>
              <a:rPr lang="en-US" altLang="zh-CN" sz="2000" dirty="0"/>
              <a:t>64</a:t>
            </a:r>
            <a:r>
              <a:rPr lang="zh-CN" altLang="en-US" sz="2000" dirty="0"/>
              <a:t>字节。</a:t>
            </a:r>
            <a:endParaRPr lang="en-US" altLang="zh-CN" sz="2000" dirty="0"/>
          </a:p>
          <a:p>
            <a:pPr lvl="1"/>
            <a:endParaRPr lang="zh-CN" altLang="en-US" sz="2000" dirty="0"/>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60</a:t>
            </a:fld>
            <a:endParaRPr kumimoji="1" lang="zh-CN" altLang="en-US" dirty="0"/>
          </a:p>
        </p:txBody>
      </p:sp>
      <p:grpSp>
        <p:nvGrpSpPr>
          <p:cNvPr id="25" name="组合 24">
            <a:extLst>
              <a:ext uri="{FF2B5EF4-FFF2-40B4-BE49-F238E27FC236}">
                <a16:creationId xmlns:a16="http://schemas.microsoft.com/office/drawing/2014/main" id="{10C0BA6E-C345-461A-9847-801E95EAD508}"/>
              </a:ext>
            </a:extLst>
          </p:cNvPr>
          <p:cNvGrpSpPr/>
          <p:nvPr/>
        </p:nvGrpSpPr>
        <p:grpSpPr>
          <a:xfrm>
            <a:off x="4215723" y="1421473"/>
            <a:ext cx="6941713" cy="779463"/>
            <a:chOff x="4412087" y="1683834"/>
            <a:chExt cx="6941713" cy="779463"/>
          </a:xfrm>
        </p:grpSpPr>
        <p:sp>
          <p:nvSpPr>
            <p:cNvPr id="6" name="Rectangle 66">
              <a:extLst>
                <a:ext uri="{FF2B5EF4-FFF2-40B4-BE49-F238E27FC236}">
                  <a16:creationId xmlns:a16="http://schemas.microsoft.com/office/drawing/2014/main" id="{E8CCFE84-8437-43DB-9645-1FAD8F8B98AA}"/>
                </a:ext>
              </a:extLst>
            </p:cNvPr>
            <p:cNvSpPr>
              <a:spLocks noChangeArrowheads="1"/>
            </p:cNvSpPr>
            <p:nvPr/>
          </p:nvSpPr>
          <p:spPr bwMode="auto">
            <a:xfrm>
              <a:off x="4481935" y="2006097"/>
              <a:ext cx="6803069" cy="457200"/>
            </a:xfrm>
            <a:prstGeom prst="rect">
              <a:avLst/>
            </a:prstGeom>
            <a:solidFill>
              <a:srgbClr val="FFCCFF"/>
            </a:solidFill>
            <a:ln w="12700" algn="ctr">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 name="Line 67">
              <a:extLst>
                <a:ext uri="{FF2B5EF4-FFF2-40B4-BE49-F238E27FC236}">
                  <a16:creationId xmlns:a16="http://schemas.microsoft.com/office/drawing/2014/main" id="{9461D440-B37A-44FE-9A16-C4A3B5784750}"/>
                </a:ext>
              </a:extLst>
            </p:cNvPr>
            <p:cNvSpPr>
              <a:spLocks noChangeShapeType="1"/>
            </p:cNvSpPr>
            <p:nvPr/>
          </p:nvSpPr>
          <p:spPr bwMode="auto">
            <a:xfrm>
              <a:off x="541697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8">
              <a:extLst>
                <a:ext uri="{FF2B5EF4-FFF2-40B4-BE49-F238E27FC236}">
                  <a16:creationId xmlns:a16="http://schemas.microsoft.com/office/drawing/2014/main" id="{688AAFE0-514F-4FA6-8A3E-C84237A4C464}"/>
                </a:ext>
              </a:extLst>
            </p:cNvPr>
            <p:cNvSpPr>
              <a:spLocks noChangeShapeType="1"/>
            </p:cNvSpPr>
            <p:nvPr/>
          </p:nvSpPr>
          <p:spPr bwMode="auto">
            <a:xfrm>
              <a:off x="633137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9">
              <a:extLst>
                <a:ext uri="{FF2B5EF4-FFF2-40B4-BE49-F238E27FC236}">
                  <a16:creationId xmlns:a16="http://schemas.microsoft.com/office/drawing/2014/main" id="{42DA512C-92C9-4742-972D-E2B135F1CBE6}"/>
                </a:ext>
              </a:extLst>
            </p:cNvPr>
            <p:cNvSpPr>
              <a:spLocks noChangeShapeType="1"/>
            </p:cNvSpPr>
            <p:nvPr/>
          </p:nvSpPr>
          <p:spPr bwMode="auto">
            <a:xfrm>
              <a:off x="724577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70">
              <a:extLst>
                <a:ext uri="{FF2B5EF4-FFF2-40B4-BE49-F238E27FC236}">
                  <a16:creationId xmlns:a16="http://schemas.microsoft.com/office/drawing/2014/main" id="{772C4EC7-7618-4F49-90AE-8DA17709E584}"/>
                </a:ext>
              </a:extLst>
            </p:cNvPr>
            <p:cNvSpPr>
              <a:spLocks noChangeShapeType="1"/>
            </p:cNvSpPr>
            <p:nvPr/>
          </p:nvSpPr>
          <p:spPr bwMode="auto">
            <a:xfrm>
              <a:off x="1053761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71">
              <a:extLst>
                <a:ext uri="{FF2B5EF4-FFF2-40B4-BE49-F238E27FC236}">
                  <a16:creationId xmlns:a16="http://schemas.microsoft.com/office/drawing/2014/main" id="{06F3F064-FC69-4E7F-B586-CCE67FDBBBC7}"/>
                </a:ext>
              </a:extLst>
            </p:cNvPr>
            <p:cNvSpPr>
              <a:spLocks noChangeArrowheads="1"/>
            </p:cNvSpPr>
            <p:nvPr/>
          </p:nvSpPr>
          <p:spPr bwMode="auto">
            <a:xfrm>
              <a:off x="4412087" y="2052135"/>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目的地址</a:t>
              </a:r>
            </a:p>
          </p:txBody>
        </p:sp>
        <p:sp>
          <p:nvSpPr>
            <p:cNvPr id="12" name="Rectangle 72">
              <a:extLst>
                <a:ext uri="{FF2B5EF4-FFF2-40B4-BE49-F238E27FC236}">
                  <a16:creationId xmlns:a16="http://schemas.microsoft.com/office/drawing/2014/main" id="{1F870935-2D46-4190-BE2D-4A722A4475BD}"/>
                </a:ext>
              </a:extLst>
            </p:cNvPr>
            <p:cNvSpPr>
              <a:spLocks noChangeArrowheads="1"/>
            </p:cNvSpPr>
            <p:nvPr/>
          </p:nvSpPr>
          <p:spPr bwMode="auto">
            <a:xfrm>
              <a:off x="5420150" y="2052135"/>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源地址</a:t>
              </a:r>
            </a:p>
          </p:txBody>
        </p:sp>
        <p:sp>
          <p:nvSpPr>
            <p:cNvPr id="13" name="Rectangle 73">
              <a:extLst>
                <a:ext uri="{FF2B5EF4-FFF2-40B4-BE49-F238E27FC236}">
                  <a16:creationId xmlns:a16="http://schemas.microsoft.com/office/drawing/2014/main" id="{D477F81E-0236-4E6A-B78C-26C294641D17}"/>
                </a:ext>
              </a:extLst>
            </p:cNvPr>
            <p:cNvSpPr>
              <a:spLocks noChangeArrowheads="1"/>
            </p:cNvSpPr>
            <p:nvPr/>
          </p:nvSpPr>
          <p:spPr bwMode="auto">
            <a:xfrm>
              <a:off x="6493299" y="2052135"/>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类型</a:t>
              </a:r>
            </a:p>
          </p:txBody>
        </p:sp>
        <p:sp>
          <p:nvSpPr>
            <p:cNvPr id="14" name="Rectangle 74">
              <a:extLst>
                <a:ext uri="{FF2B5EF4-FFF2-40B4-BE49-F238E27FC236}">
                  <a16:creationId xmlns:a16="http://schemas.microsoft.com/office/drawing/2014/main" id="{49FD384D-9DD2-4AA2-81BB-5AD5F749BDB9}"/>
                </a:ext>
              </a:extLst>
            </p:cNvPr>
            <p:cNvSpPr>
              <a:spLocks noChangeArrowheads="1"/>
            </p:cNvSpPr>
            <p:nvPr/>
          </p:nvSpPr>
          <p:spPr bwMode="auto">
            <a:xfrm>
              <a:off x="8342737" y="2052135"/>
              <a:ext cx="11573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C00000"/>
                  </a:solidFill>
                  <a:latin typeface="Arial" charset="0"/>
                  <a:ea typeface="黑体" pitchFamily="2" charset="-122"/>
                </a:rPr>
                <a:t>数        据</a:t>
              </a:r>
            </a:p>
          </p:txBody>
        </p:sp>
        <p:sp>
          <p:nvSpPr>
            <p:cNvPr id="15" name="Rectangle 75">
              <a:extLst>
                <a:ext uri="{FF2B5EF4-FFF2-40B4-BE49-F238E27FC236}">
                  <a16:creationId xmlns:a16="http://schemas.microsoft.com/office/drawing/2014/main" id="{172CAD3A-851F-4A2A-994E-30220EE9DFBB}"/>
                </a:ext>
              </a:extLst>
            </p:cNvPr>
            <p:cNvSpPr>
              <a:spLocks noChangeArrowheads="1"/>
            </p:cNvSpPr>
            <p:nvPr/>
          </p:nvSpPr>
          <p:spPr bwMode="auto">
            <a:xfrm>
              <a:off x="10478559" y="2052135"/>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校验和</a:t>
              </a:r>
              <a:endParaRPr kumimoji="1" lang="en-US" altLang="zh-CN" dirty="0">
                <a:solidFill>
                  <a:srgbClr val="333399"/>
                </a:solidFill>
                <a:latin typeface="Arial" charset="0"/>
                <a:ea typeface="黑体" pitchFamily="2" charset="-122"/>
              </a:endParaRPr>
            </a:p>
          </p:txBody>
        </p:sp>
        <p:sp>
          <p:nvSpPr>
            <p:cNvPr id="16" name="Rectangle 76">
              <a:extLst>
                <a:ext uri="{FF2B5EF4-FFF2-40B4-BE49-F238E27FC236}">
                  <a16:creationId xmlns:a16="http://schemas.microsoft.com/office/drawing/2014/main" id="{BF0C587A-A775-4CE3-A9E2-3E227292DC87}"/>
                </a:ext>
              </a:extLst>
            </p:cNvPr>
            <p:cNvSpPr>
              <a:spLocks noChangeArrowheads="1"/>
            </p:cNvSpPr>
            <p:nvPr/>
          </p:nvSpPr>
          <p:spPr bwMode="auto">
            <a:xfrm>
              <a:off x="4829600"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6</a:t>
              </a:r>
            </a:p>
          </p:txBody>
        </p:sp>
        <p:sp>
          <p:nvSpPr>
            <p:cNvPr id="17" name="Rectangle 77">
              <a:extLst>
                <a:ext uri="{FF2B5EF4-FFF2-40B4-BE49-F238E27FC236}">
                  <a16:creationId xmlns:a16="http://schemas.microsoft.com/office/drawing/2014/main" id="{FFB78896-C25F-4D9F-AC62-E38AC296752C}"/>
                </a:ext>
              </a:extLst>
            </p:cNvPr>
            <p:cNvSpPr>
              <a:spLocks noChangeArrowheads="1"/>
            </p:cNvSpPr>
            <p:nvPr/>
          </p:nvSpPr>
          <p:spPr bwMode="auto">
            <a:xfrm>
              <a:off x="5809087"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6</a:t>
              </a:r>
            </a:p>
          </p:txBody>
        </p:sp>
        <p:sp>
          <p:nvSpPr>
            <p:cNvPr id="18" name="Rectangle 78">
              <a:extLst>
                <a:ext uri="{FF2B5EF4-FFF2-40B4-BE49-F238E27FC236}">
                  <a16:creationId xmlns:a16="http://schemas.microsoft.com/office/drawing/2014/main" id="{F918F567-F8AF-4CD0-BC6D-37F5A02E3A9B}"/>
                </a:ext>
              </a:extLst>
            </p:cNvPr>
            <p:cNvSpPr>
              <a:spLocks noChangeArrowheads="1"/>
            </p:cNvSpPr>
            <p:nvPr/>
          </p:nvSpPr>
          <p:spPr bwMode="auto">
            <a:xfrm>
              <a:off x="6712375"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2</a:t>
              </a:r>
            </a:p>
          </p:txBody>
        </p:sp>
        <p:sp>
          <p:nvSpPr>
            <p:cNvPr id="19" name="Rectangle 79">
              <a:extLst>
                <a:ext uri="{FF2B5EF4-FFF2-40B4-BE49-F238E27FC236}">
                  <a16:creationId xmlns:a16="http://schemas.microsoft.com/office/drawing/2014/main" id="{C35949FB-8CD9-43C1-95AB-D5810609F8C0}"/>
                </a:ext>
              </a:extLst>
            </p:cNvPr>
            <p:cNvSpPr>
              <a:spLocks noChangeArrowheads="1"/>
            </p:cNvSpPr>
            <p:nvPr/>
          </p:nvSpPr>
          <p:spPr bwMode="auto">
            <a:xfrm>
              <a:off x="10817967"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4</a:t>
              </a:r>
            </a:p>
          </p:txBody>
        </p:sp>
        <p:sp>
          <p:nvSpPr>
            <p:cNvPr id="21" name="Text Box 81">
              <a:extLst>
                <a:ext uri="{FF2B5EF4-FFF2-40B4-BE49-F238E27FC236}">
                  <a16:creationId xmlns:a16="http://schemas.microsoft.com/office/drawing/2014/main" id="{5229FC0C-0B8D-4589-91F3-0438FAE6A0FD}"/>
                </a:ext>
              </a:extLst>
            </p:cNvPr>
            <p:cNvSpPr txBox="1">
              <a:spLocks noChangeArrowheads="1"/>
            </p:cNvSpPr>
            <p:nvPr/>
          </p:nvSpPr>
          <p:spPr bwMode="auto">
            <a:xfrm>
              <a:off x="8366556" y="1683834"/>
              <a:ext cx="1093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1600" dirty="0">
                  <a:solidFill>
                    <a:srgbClr val="333399"/>
                  </a:solidFill>
                  <a:ea typeface="黑体" pitchFamily="2" charset="-122"/>
                </a:rPr>
                <a:t>46 ~ 1500</a:t>
              </a:r>
            </a:p>
          </p:txBody>
        </p:sp>
      </p:grpSp>
      <p:sp>
        <p:nvSpPr>
          <p:cNvPr id="23" name="日期占位符 15">
            <a:extLst>
              <a:ext uri="{FF2B5EF4-FFF2-40B4-BE49-F238E27FC236}">
                <a16:creationId xmlns:a16="http://schemas.microsoft.com/office/drawing/2014/main" id="{FCF16DAB-43D2-4551-AE77-69015EA7AD8E}"/>
              </a:ext>
            </a:extLst>
          </p:cNvPr>
          <p:cNvSpPr>
            <a:spLocks noGrp="1"/>
          </p:cNvSpPr>
          <p:nvPr>
            <p:ph type="dt" sz="half" idx="10"/>
          </p:nvPr>
        </p:nvSpPr>
        <p:spPr>
          <a:xfrm>
            <a:off x="197335" y="6489303"/>
            <a:ext cx="1429242"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300481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ABE4656-0538-48A0-8E69-CB27C37AD610}"/>
              </a:ext>
            </a:extLst>
          </p:cNvPr>
          <p:cNvPicPr>
            <a:picLocks noChangeAspect="1"/>
          </p:cNvPicPr>
          <p:nvPr/>
        </p:nvPicPr>
        <p:blipFill rotWithShape="1">
          <a:blip r:embed="rId3"/>
          <a:srcRect b="13226"/>
          <a:stretch/>
        </p:blipFill>
        <p:spPr>
          <a:xfrm>
            <a:off x="4396836" y="3512895"/>
            <a:ext cx="7609644" cy="2985654"/>
          </a:xfrm>
          <a:prstGeom prst="rect">
            <a:avLst/>
          </a:prstGeom>
        </p:spPr>
      </p:pic>
      <p:sp>
        <p:nvSpPr>
          <p:cNvPr id="2" name="标题 1">
            <a:extLst>
              <a:ext uri="{FF2B5EF4-FFF2-40B4-BE49-F238E27FC236}">
                <a16:creationId xmlns:a16="http://schemas.microsoft.com/office/drawing/2014/main" id="{18D5F5FB-70BC-4F93-9D9A-CD701B7C4839}"/>
              </a:ext>
            </a:extLst>
          </p:cNvPr>
          <p:cNvSpPr>
            <a:spLocks noGrp="1"/>
          </p:cNvSpPr>
          <p:nvPr>
            <p:ph type="title"/>
          </p:nvPr>
        </p:nvSpPr>
        <p:spPr/>
        <p:txBody>
          <a:bodyPr>
            <a:normAutofit/>
          </a:bodyPr>
          <a:lstStyle/>
          <a:p>
            <a:r>
              <a:rPr lang="zh-CN" altLang="en-US" dirty="0"/>
              <a:t>经典以太网 </a:t>
            </a:r>
            <a:r>
              <a:rPr lang="en-US" altLang="zh-CN" dirty="0"/>
              <a:t>- </a:t>
            </a:r>
            <a:r>
              <a:rPr lang="en-US" altLang="zh-CN" sz="2800" dirty="0"/>
              <a:t>MAC</a:t>
            </a:r>
            <a:r>
              <a:rPr lang="zh-CN" altLang="en-US" sz="2800" dirty="0"/>
              <a:t>子层协议</a:t>
            </a:r>
            <a:endParaRPr lang="zh-CN" altLang="en-US" dirty="0"/>
          </a:p>
        </p:txBody>
      </p:sp>
      <p:sp>
        <p:nvSpPr>
          <p:cNvPr id="3" name="内容占位符 2">
            <a:extLst>
              <a:ext uri="{FF2B5EF4-FFF2-40B4-BE49-F238E27FC236}">
                <a16:creationId xmlns:a16="http://schemas.microsoft.com/office/drawing/2014/main" id="{0E1AABB2-F00A-43D4-9DD8-EE91F71EFE4F}"/>
              </a:ext>
            </a:extLst>
          </p:cNvPr>
          <p:cNvSpPr>
            <a:spLocks noGrp="1"/>
          </p:cNvSpPr>
          <p:nvPr>
            <p:ph idx="1"/>
          </p:nvPr>
        </p:nvSpPr>
        <p:spPr>
          <a:xfrm>
            <a:off x="838200" y="1510757"/>
            <a:ext cx="10515600" cy="3206715"/>
          </a:xfrm>
        </p:spPr>
        <p:txBody>
          <a:bodyPr/>
          <a:lstStyle/>
          <a:p>
            <a:pPr>
              <a:lnSpc>
                <a:spcPct val="120000"/>
              </a:lnSpc>
            </a:pPr>
            <a:r>
              <a:rPr lang="zh-CN" altLang="en-US" sz="2200" dirty="0"/>
              <a:t>以太网规定</a:t>
            </a:r>
            <a:r>
              <a:rPr lang="zh-CN" altLang="en-US" sz="2200" dirty="0">
                <a:solidFill>
                  <a:srgbClr val="C00000"/>
                </a:solidFill>
              </a:rPr>
              <a:t>最短有效帧长为 </a:t>
            </a:r>
            <a:r>
              <a:rPr lang="en-US" altLang="zh-CN" sz="2200" dirty="0">
                <a:solidFill>
                  <a:srgbClr val="C00000"/>
                </a:solidFill>
              </a:rPr>
              <a:t>64 </a:t>
            </a:r>
            <a:r>
              <a:rPr lang="zh-CN" altLang="en-US" sz="2200" dirty="0">
                <a:solidFill>
                  <a:srgbClr val="C00000"/>
                </a:solidFill>
              </a:rPr>
              <a:t>字节</a:t>
            </a:r>
            <a:r>
              <a:rPr lang="zh-CN" altLang="en-US" sz="2200" dirty="0"/>
              <a:t>，凡长度小于 </a:t>
            </a:r>
            <a:r>
              <a:rPr lang="en-US" altLang="zh-CN" sz="2200" dirty="0"/>
              <a:t>64 </a:t>
            </a:r>
            <a:r>
              <a:rPr lang="zh-CN" altLang="en-US" sz="2200" dirty="0"/>
              <a:t>字节的帧都是由于冲突而异常中止的</a:t>
            </a:r>
            <a:r>
              <a:rPr lang="zh-CN" altLang="en-US" sz="2200" dirty="0">
                <a:solidFill>
                  <a:srgbClr val="0070C0"/>
                </a:solidFill>
              </a:rPr>
              <a:t>无效帧</a:t>
            </a:r>
            <a:r>
              <a:rPr lang="zh-CN" altLang="en-US" sz="2200" dirty="0"/>
              <a:t>。 </a:t>
            </a:r>
            <a:endParaRPr lang="en-US" altLang="zh-CN" sz="2200" dirty="0"/>
          </a:p>
          <a:p>
            <a:pPr lvl="1">
              <a:lnSpc>
                <a:spcPct val="120000"/>
              </a:lnSpc>
            </a:pPr>
            <a:r>
              <a:rPr lang="zh-CN" altLang="en-US" sz="2000" dirty="0"/>
              <a:t>如果发生冲突，就一定是在发送的前 </a:t>
            </a:r>
            <a:r>
              <a:rPr lang="en-US" altLang="zh-CN" sz="2000" dirty="0"/>
              <a:t>64 </a:t>
            </a:r>
            <a:r>
              <a:rPr lang="zh-CN" altLang="en-US" sz="2000" dirty="0"/>
              <a:t>字节之内 </a:t>
            </a:r>
          </a:p>
          <a:p>
            <a:pPr lvl="1">
              <a:lnSpc>
                <a:spcPct val="120000"/>
              </a:lnSpc>
            </a:pPr>
            <a:r>
              <a:rPr lang="zh-CN" altLang="en-US" sz="2000" dirty="0"/>
              <a:t>由于一检测到冲突就立即中止发送，这时已经发送出去的数据一定小于 </a:t>
            </a:r>
            <a:r>
              <a:rPr lang="en-US" altLang="zh-CN" sz="2000" dirty="0"/>
              <a:t>64 </a:t>
            </a:r>
            <a:r>
              <a:rPr lang="zh-CN" altLang="en-US" sz="2000" dirty="0"/>
              <a:t>字节 </a:t>
            </a:r>
            <a:endParaRPr lang="en-US" altLang="zh-CN" sz="2000" dirty="0"/>
          </a:p>
          <a:p>
            <a:pPr lvl="1">
              <a:lnSpc>
                <a:spcPct val="120000"/>
              </a:lnSpc>
            </a:pPr>
            <a:r>
              <a:rPr lang="en-US" altLang="zh-CN" dirty="0">
                <a:solidFill>
                  <a:srgbClr val="7030A0"/>
                </a:solidFill>
              </a:rPr>
              <a:t>So</a:t>
            </a:r>
            <a:r>
              <a:rPr lang="zh-CN" altLang="en-US" dirty="0">
                <a:solidFill>
                  <a:srgbClr val="7030A0"/>
                </a:solidFill>
              </a:rPr>
              <a:t>，</a:t>
            </a:r>
            <a:r>
              <a:rPr lang="en-US" altLang="zh-CN" dirty="0">
                <a:solidFill>
                  <a:srgbClr val="7030A0"/>
                </a:solidFill>
              </a:rPr>
              <a:t>why 64B </a:t>
            </a:r>
            <a:r>
              <a:rPr lang="zh-CN" altLang="en-US" dirty="0">
                <a:solidFill>
                  <a:srgbClr val="7030A0"/>
                </a:solidFill>
              </a:rPr>
              <a:t>？</a:t>
            </a:r>
          </a:p>
        </p:txBody>
      </p:sp>
      <p:sp>
        <p:nvSpPr>
          <p:cNvPr id="4" name="灯片编号占位符 3">
            <a:extLst>
              <a:ext uri="{FF2B5EF4-FFF2-40B4-BE49-F238E27FC236}">
                <a16:creationId xmlns:a16="http://schemas.microsoft.com/office/drawing/2014/main" id="{7AF745BC-DB4D-4854-94F9-7D4881123CCA}"/>
              </a:ext>
            </a:extLst>
          </p:cNvPr>
          <p:cNvSpPr>
            <a:spLocks noGrp="1"/>
          </p:cNvSpPr>
          <p:nvPr>
            <p:ph type="sldNum" sz="quarter" idx="12"/>
          </p:nvPr>
        </p:nvSpPr>
        <p:spPr/>
        <p:txBody>
          <a:bodyPr/>
          <a:lstStyle/>
          <a:p>
            <a:fld id="{8D4D1E41-7A09-AB4A-A4E1-09765ADA2698}" type="slidenum">
              <a:rPr kumimoji="1" lang="zh-CN" altLang="en-US" smtClean="0"/>
              <a:t>61</a:t>
            </a:fld>
            <a:endParaRPr kumimoji="1" lang="zh-CN" altLang="en-US" dirty="0"/>
          </a:p>
        </p:txBody>
      </p:sp>
      <p:grpSp>
        <p:nvGrpSpPr>
          <p:cNvPr id="9" name="组合 8">
            <a:extLst>
              <a:ext uri="{FF2B5EF4-FFF2-40B4-BE49-F238E27FC236}">
                <a16:creationId xmlns:a16="http://schemas.microsoft.com/office/drawing/2014/main" id="{0FBA93F7-E65B-4BF5-9A0C-12DF4BA47DA1}"/>
              </a:ext>
            </a:extLst>
          </p:cNvPr>
          <p:cNvGrpSpPr/>
          <p:nvPr/>
        </p:nvGrpSpPr>
        <p:grpSpPr>
          <a:xfrm>
            <a:off x="3442597" y="6575687"/>
            <a:ext cx="5099987" cy="254887"/>
            <a:chOff x="-214926" y="6517848"/>
            <a:chExt cx="5099987" cy="460463"/>
          </a:xfrm>
        </p:grpSpPr>
        <p:grpSp>
          <p:nvGrpSpPr>
            <p:cNvPr id="10" name="组合 9">
              <a:extLst>
                <a:ext uri="{FF2B5EF4-FFF2-40B4-BE49-F238E27FC236}">
                  <a16:creationId xmlns:a16="http://schemas.microsoft.com/office/drawing/2014/main" id="{E90DC9C7-8D5C-41C3-B2B3-DF5FF105896F}"/>
                </a:ext>
              </a:extLst>
            </p:cNvPr>
            <p:cNvGrpSpPr/>
            <p:nvPr/>
          </p:nvGrpSpPr>
          <p:grpSpPr>
            <a:xfrm>
              <a:off x="-134143" y="6517848"/>
              <a:ext cx="5019204" cy="444808"/>
              <a:chOff x="-134143" y="6326763"/>
              <a:chExt cx="5019204" cy="444808"/>
            </a:xfrm>
          </p:grpSpPr>
          <p:cxnSp>
            <p:nvCxnSpPr>
              <p:cNvPr id="12" name="直接连接符 11">
                <a:extLst>
                  <a:ext uri="{FF2B5EF4-FFF2-40B4-BE49-F238E27FC236}">
                    <a16:creationId xmlns:a16="http://schemas.microsoft.com/office/drawing/2014/main" id="{A8E7F5B0-7ED0-4665-91BA-87F9BBEBE2C6}"/>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905E5E7-00CB-49B0-A380-A3E35EE38347}"/>
                  </a:ext>
                </a:extLst>
              </p:cNvPr>
              <p:cNvSpPr txBox="1"/>
              <p:nvPr/>
            </p:nvSpPr>
            <p:spPr>
              <a:xfrm>
                <a:off x="466864" y="6326763"/>
                <a:ext cx="4418197"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Andrew </a:t>
                </a:r>
                <a:r>
                  <a:rPr lang="en-US" altLang="zh-CN" sz="1000" dirty="0" err="1">
                    <a:solidFill>
                      <a:schemeClr val="bg1">
                        <a:lumMod val="50000"/>
                      </a:schemeClr>
                    </a:solidFill>
                    <a:latin typeface="微软雅黑" panose="020B0503020204020204" pitchFamily="34" charset="-122"/>
                    <a:ea typeface="微软雅黑" panose="020B0503020204020204" pitchFamily="34" charset="-122"/>
                  </a:rPr>
                  <a:t>S.Tanenbaum</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潘爱民</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计算机网络</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[M].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清华大学出版社</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2012.</a:t>
                </a:r>
              </a:p>
            </p:txBody>
          </p:sp>
        </p:grpSp>
        <p:sp>
          <p:nvSpPr>
            <p:cNvPr id="11" name="文本框 10">
              <a:extLst>
                <a:ext uri="{FF2B5EF4-FFF2-40B4-BE49-F238E27FC236}">
                  <a16:creationId xmlns:a16="http://schemas.microsoft.com/office/drawing/2014/main" id="{FF18EB5A-1900-4F65-BA75-FC8E6A079629}"/>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
        <p:nvSpPr>
          <p:cNvPr id="14" name="对话气泡: 矩形 13">
            <a:extLst>
              <a:ext uri="{FF2B5EF4-FFF2-40B4-BE49-F238E27FC236}">
                <a16:creationId xmlns:a16="http://schemas.microsoft.com/office/drawing/2014/main" id="{C5388016-4CE5-4938-A70D-E3D7BFB40DFA}"/>
              </a:ext>
            </a:extLst>
          </p:cNvPr>
          <p:cNvSpPr/>
          <p:nvPr/>
        </p:nvSpPr>
        <p:spPr>
          <a:xfrm>
            <a:off x="370114" y="4032586"/>
            <a:ext cx="3913127" cy="2019872"/>
          </a:xfrm>
          <a:prstGeom prst="wedgeRectCallout">
            <a:avLst>
              <a:gd name="adj1" fmla="val -10632"/>
              <a:gd name="adj2" fmla="val -58551"/>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latin typeface="微软雅黑" panose="020B0503020204020204" pitchFamily="34" charset="-122"/>
                <a:ea typeface="微软雅黑" panose="020B0503020204020204" pitchFamily="34" charset="-122"/>
              </a:rPr>
              <a:t>802.3</a:t>
            </a:r>
            <a:r>
              <a:rPr lang="zh-CN" altLang="en-US" sz="2000" dirty="0">
                <a:latin typeface="微软雅黑" panose="020B0503020204020204" pitchFamily="34" charset="-122"/>
                <a:ea typeface="微软雅黑" panose="020B0503020204020204" pitchFamily="34" charset="-122"/>
              </a:rPr>
              <a:t>规范中的</a:t>
            </a:r>
            <a:r>
              <a:rPr lang="en-US" altLang="zh-CN" sz="2000" dirty="0">
                <a:latin typeface="微软雅黑" panose="020B0503020204020204" pitchFamily="34" charset="-122"/>
                <a:ea typeface="微软雅黑" panose="020B0503020204020204" pitchFamily="34" charset="-122"/>
              </a:rPr>
              <a:t>10Mbps</a:t>
            </a:r>
            <a:r>
              <a:rPr lang="zh-CN" altLang="en-US" sz="2000" dirty="0">
                <a:latin typeface="微软雅黑" panose="020B0503020204020204" pitchFamily="34" charset="-122"/>
                <a:ea typeface="微软雅黑" panose="020B0503020204020204" pitchFamily="34" charset="-122"/>
              </a:rPr>
              <a:t>以太网，最大长度为</a:t>
            </a:r>
            <a:r>
              <a:rPr lang="en-US" altLang="zh-CN" sz="2000" dirty="0">
                <a:latin typeface="微软雅黑" panose="020B0503020204020204" pitchFamily="34" charset="-122"/>
                <a:ea typeface="微软雅黑" panose="020B0503020204020204" pitchFamily="34" charset="-122"/>
              </a:rPr>
              <a:t>2500</a:t>
            </a:r>
            <a:r>
              <a:rPr lang="zh-CN" altLang="en-US" sz="2000" dirty="0">
                <a:latin typeface="微软雅黑" panose="020B0503020204020204" pitchFamily="34" charset="-122"/>
                <a:ea typeface="微软雅黑" panose="020B0503020204020204" pitchFamily="34" charset="-122"/>
              </a:rPr>
              <a:t>米，具有</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个中继器，在最差情况下往返一次时间大约是</a:t>
            </a:r>
            <a:r>
              <a:rPr lang="en-US" altLang="zh-CN" sz="2000" dirty="0">
                <a:latin typeface="微软雅黑" panose="020B0503020204020204" pitchFamily="34" charset="-122"/>
                <a:ea typeface="微软雅黑" panose="020B0503020204020204" pitchFamily="34" charset="-122"/>
              </a:rPr>
              <a:t>50</a:t>
            </a:r>
            <a:r>
              <a:rPr lang="zh-CN" altLang="en-US" sz="2000" dirty="0">
                <a:latin typeface="微软雅黑" panose="020B0503020204020204" pitchFamily="34" charset="-122"/>
                <a:ea typeface="微软雅黑" panose="020B0503020204020204" pitchFamily="34" charset="-122"/>
              </a:rPr>
              <a:t>微秒，在这个时间内能发送</a:t>
            </a:r>
            <a:r>
              <a:rPr lang="en-US" altLang="zh-CN" sz="2000" dirty="0">
                <a:latin typeface="微软雅黑" panose="020B0503020204020204" pitchFamily="34" charset="-122"/>
                <a:ea typeface="微软雅黑" panose="020B0503020204020204" pitchFamily="34" charset="-122"/>
              </a:rPr>
              <a:t>500bit</a:t>
            </a:r>
            <a:r>
              <a:rPr lang="zh-CN" altLang="en-US" sz="2000" dirty="0">
                <a:latin typeface="微软雅黑" panose="020B0503020204020204" pitchFamily="34" charset="-122"/>
                <a:ea typeface="微软雅黑" panose="020B0503020204020204" pitchFamily="34" charset="-122"/>
              </a:rPr>
              <a:t>，加上安全余量增加至</a:t>
            </a:r>
            <a:r>
              <a:rPr lang="en-US" altLang="zh-CN" sz="2000" dirty="0">
                <a:latin typeface="微软雅黑" panose="020B0503020204020204" pitchFamily="34" charset="-122"/>
                <a:ea typeface="微软雅黑" panose="020B0503020204020204" pitchFamily="34" charset="-122"/>
              </a:rPr>
              <a:t>51bit</a:t>
            </a:r>
            <a:r>
              <a:rPr lang="zh-CN" altLang="en-US" sz="2000" dirty="0">
                <a:latin typeface="微软雅黑" panose="020B0503020204020204" pitchFamily="34" charset="-122"/>
                <a:ea typeface="微软雅黑" panose="020B0503020204020204" pitchFamily="34" charset="-122"/>
              </a:rPr>
              <a:t>，即</a:t>
            </a:r>
            <a:r>
              <a:rPr lang="en-US" altLang="zh-CN" sz="2000" dirty="0">
                <a:latin typeface="微软雅黑" panose="020B0503020204020204" pitchFamily="34" charset="-122"/>
                <a:ea typeface="微软雅黑" panose="020B0503020204020204" pitchFamily="34" charset="-122"/>
              </a:rPr>
              <a:t>64Bytes</a:t>
            </a:r>
            <a:r>
              <a:rPr lang="zh-CN" altLang="en-US" sz="2000" dirty="0">
                <a:latin typeface="微软雅黑" panose="020B0503020204020204" pitchFamily="34" charset="-122"/>
                <a:ea typeface="微软雅黑" panose="020B0503020204020204" pitchFamily="34" charset="-122"/>
              </a:rPr>
              <a:t>。</a:t>
            </a:r>
          </a:p>
        </p:txBody>
      </p:sp>
      <p:sp>
        <p:nvSpPr>
          <p:cNvPr id="15" name="日期占位符 15">
            <a:extLst>
              <a:ext uri="{FF2B5EF4-FFF2-40B4-BE49-F238E27FC236}">
                <a16:creationId xmlns:a16="http://schemas.microsoft.com/office/drawing/2014/main" id="{A3E25E4C-6972-2146-9AA9-1DDB9D153F30}"/>
              </a:ext>
            </a:extLst>
          </p:cNvPr>
          <p:cNvSpPr>
            <a:spLocks noGrp="1"/>
          </p:cNvSpPr>
          <p:nvPr>
            <p:ph type="dt" sz="half" idx="10"/>
          </p:nvPr>
        </p:nvSpPr>
        <p:spPr>
          <a:xfrm>
            <a:off x="197335" y="6489303"/>
            <a:ext cx="1411657" cy="33260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47787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经典以太网 </a:t>
            </a:r>
            <a:r>
              <a:rPr lang="en-US" altLang="zh-CN" dirty="0"/>
              <a:t>- </a:t>
            </a:r>
            <a:r>
              <a:rPr lang="en-US" altLang="zh-CN" sz="2800" dirty="0"/>
              <a:t>MAC</a:t>
            </a:r>
            <a:r>
              <a:rPr lang="zh-CN" altLang="en-US" sz="2800" dirty="0"/>
              <a:t>子层协议</a:t>
            </a:r>
            <a:endParaRPr lang="zh-CN" altLang="en-US" dirty="0"/>
          </a:p>
        </p:txBody>
      </p:sp>
      <p:sp>
        <p:nvSpPr>
          <p:cNvPr id="3" name="内容占位符 2">
            <a:extLst>
              <a:ext uri="{FF2B5EF4-FFF2-40B4-BE49-F238E27FC236}">
                <a16:creationId xmlns:a16="http://schemas.microsoft.com/office/drawing/2014/main" id="{FFEE573F-13F6-4DDD-AD12-5A0908397AD9}"/>
              </a:ext>
            </a:extLst>
          </p:cNvPr>
          <p:cNvSpPr>
            <a:spLocks noGrp="1"/>
          </p:cNvSpPr>
          <p:nvPr>
            <p:ph idx="1"/>
          </p:nvPr>
        </p:nvSpPr>
        <p:spPr>
          <a:xfrm>
            <a:off x="838200" y="1976770"/>
            <a:ext cx="10515600" cy="4516103"/>
          </a:xfrm>
        </p:spPr>
        <p:txBody>
          <a:bodyPr>
            <a:normAutofit/>
          </a:bodyPr>
          <a:lstStyle/>
          <a:p>
            <a:r>
              <a:rPr lang="zh-CN" altLang="en-US" sz="2200" dirty="0"/>
              <a:t>校验和</a:t>
            </a:r>
            <a:endParaRPr lang="en-US" altLang="zh-CN" sz="2200" dirty="0"/>
          </a:p>
          <a:p>
            <a:pPr lvl="1">
              <a:spcBef>
                <a:spcPts val="1200"/>
              </a:spcBef>
              <a:spcAft>
                <a:spcPts val="600"/>
              </a:spcAft>
            </a:pPr>
            <a:r>
              <a:rPr lang="en-US" altLang="zh-CN" sz="2000" dirty="0">
                <a:solidFill>
                  <a:srgbClr val="C00000"/>
                </a:solidFill>
              </a:rPr>
              <a:t>FCS</a:t>
            </a:r>
            <a:r>
              <a:rPr lang="en-US" altLang="zh-CN" sz="2000" dirty="0"/>
              <a:t>, Frame Check Sequence</a:t>
            </a:r>
          </a:p>
          <a:p>
            <a:pPr lvl="1">
              <a:spcAft>
                <a:spcPts val="600"/>
              </a:spcAft>
            </a:pPr>
            <a:r>
              <a:rPr lang="zh-CN" altLang="en-US" sz="2000" dirty="0"/>
              <a:t>使用</a:t>
            </a:r>
            <a:r>
              <a:rPr lang="en-US" altLang="zh-CN" sz="2000" dirty="0">
                <a:solidFill>
                  <a:srgbClr val="C00000"/>
                </a:solidFill>
              </a:rPr>
              <a:t>CRC32</a:t>
            </a:r>
            <a:r>
              <a:rPr lang="zh-CN" altLang="en-US" sz="2000" dirty="0"/>
              <a:t>计算除了校验和以外的其他字段</a:t>
            </a:r>
            <a:endParaRPr lang="en-US" altLang="zh-CN" sz="2000" dirty="0"/>
          </a:p>
          <a:p>
            <a:pPr>
              <a:lnSpc>
                <a:spcPct val="150000"/>
              </a:lnSpc>
            </a:pPr>
            <a:r>
              <a:rPr lang="zh-CN" altLang="en-US" sz="2200" dirty="0"/>
              <a:t>对于检查出的</a:t>
            </a:r>
            <a:r>
              <a:rPr lang="zh-CN" altLang="en-US" sz="2200" dirty="0">
                <a:solidFill>
                  <a:srgbClr val="C00000"/>
                </a:solidFill>
              </a:rPr>
              <a:t>无效 </a:t>
            </a:r>
            <a:r>
              <a:rPr lang="en-US" altLang="zh-CN" sz="2200" dirty="0">
                <a:solidFill>
                  <a:srgbClr val="C00000"/>
                </a:solidFill>
              </a:rPr>
              <a:t>MAC </a:t>
            </a:r>
            <a:r>
              <a:rPr lang="zh-CN" altLang="en-US" sz="2200" dirty="0">
                <a:solidFill>
                  <a:srgbClr val="C00000"/>
                </a:solidFill>
              </a:rPr>
              <a:t>帧</a:t>
            </a:r>
            <a:r>
              <a:rPr lang="zh-CN" altLang="en-US" sz="2200" dirty="0"/>
              <a:t>就简单地丢弃。以太网不负责重传丢弃的帧。 </a:t>
            </a:r>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62</a:t>
            </a:fld>
            <a:endParaRPr kumimoji="1" lang="zh-CN" altLang="en-US" dirty="0"/>
          </a:p>
        </p:txBody>
      </p:sp>
      <p:grpSp>
        <p:nvGrpSpPr>
          <p:cNvPr id="5" name="组合 4">
            <a:extLst>
              <a:ext uri="{FF2B5EF4-FFF2-40B4-BE49-F238E27FC236}">
                <a16:creationId xmlns:a16="http://schemas.microsoft.com/office/drawing/2014/main" id="{0D761078-07FF-447A-8F45-DDAD1816FE17}"/>
              </a:ext>
            </a:extLst>
          </p:cNvPr>
          <p:cNvGrpSpPr/>
          <p:nvPr/>
        </p:nvGrpSpPr>
        <p:grpSpPr>
          <a:xfrm>
            <a:off x="4436340" y="1409158"/>
            <a:ext cx="6941713" cy="779463"/>
            <a:chOff x="4412087" y="1683834"/>
            <a:chExt cx="6941713" cy="779463"/>
          </a:xfrm>
        </p:grpSpPr>
        <p:sp>
          <p:nvSpPr>
            <p:cNvPr id="6" name="Rectangle 66">
              <a:extLst>
                <a:ext uri="{FF2B5EF4-FFF2-40B4-BE49-F238E27FC236}">
                  <a16:creationId xmlns:a16="http://schemas.microsoft.com/office/drawing/2014/main" id="{E497A193-45C8-494B-B5A4-5FA948E645E7}"/>
                </a:ext>
              </a:extLst>
            </p:cNvPr>
            <p:cNvSpPr>
              <a:spLocks noChangeArrowheads="1"/>
            </p:cNvSpPr>
            <p:nvPr/>
          </p:nvSpPr>
          <p:spPr bwMode="auto">
            <a:xfrm>
              <a:off x="4481935" y="2006097"/>
              <a:ext cx="6803069" cy="457200"/>
            </a:xfrm>
            <a:prstGeom prst="rect">
              <a:avLst/>
            </a:prstGeom>
            <a:solidFill>
              <a:srgbClr val="FFCCFF"/>
            </a:solidFill>
            <a:ln w="12700" algn="ctr">
              <a:solidFill>
                <a:schemeClr val="folHlink"/>
              </a:solidFill>
              <a:miter lim="800000"/>
              <a:headEnd/>
              <a:tailEnd/>
            </a:ln>
            <a:effectLst>
              <a:outerShdw dist="35921" dir="2700000" algn="ctr" rotWithShape="0">
                <a:schemeClr val="bg2"/>
              </a:outerShdw>
            </a:effectLst>
          </p:spPr>
          <p:txBody>
            <a:bodyPr wrap="none" anchor="ctr"/>
            <a:lstStyle/>
            <a:p>
              <a:endParaRPr lang="zh-CN" altLang="en-US"/>
            </a:p>
          </p:txBody>
        </p:sp>
        <p:sp>
          <p:nvSpPr>
            <p:cNvPr id="7" name="Line 67">
              <a:extLst>
                <a:ext uri="{FF2B5EF4-FFF2-40B4-BE49-F238E27FC236}">
                  <a16:creationId xmlns:a16="http://schemas.microsoft.com/office/drawing/2014/main" id="{BF1D37AC-7298-4345-9AD7-7408B3F0A4A1}"/>
                </a:ext>
              </a:extLst>
            </p:cNvPr>
            <p:cNvSpPr>
              <a:spLocks noChangeShapeType="1"/>
            </p:cNvSpPr>
            <p:nvPr/>
          </p:nvSpPr>
          <p:spPr bwMode="auto">
            <a:xfrm>
              <a:off x="541697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8">
              <a:extLst>
                <a:ext uri="{FF2B5EF4-FFF2-40B4-BE49-F238E27FC236}">
                  <a16:creationId xmlns:a16="http://schemas.microsoft.com/office/drawing/2014/main" id="{580200E6-ED3E-4867-93F4-31C5C08845B3}"/>
                </a:ext>
              </a:extLst>
            </p:cNvPr>
            <p:cNvSpPr>
              <a:spLocks noChangeShapeType="1"/>
            </p:cNvSpPr>
            <p:nvPr/>
          </p:nvSpPr>
          <p:spPr bwMode="auto">
            <a:xfrm>
              <a:off x="633137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9">
              <a:extLst>
                <a:ext uri="{FF2B5EF4-FFF2-40B4-BE49-F238E27FC236}">
                  <a16:creationId xmlns:a16="http://schemas.microsoft.com/office/drawing/2014/main" id="{AA1525B9-A337-4A0B-9C13-B354829C1613}"/>
                </a:ext>
              </a:extLst>
            </p:cNvPr>
            <p:cNvSpPr>
              <a:spLocks noChangeShapeType="1"/>
            </p:cNvSpPr>
            <p:nvPr/>
          </p:nvSpPr>
          <p:spPr bwMode="auto">
            <a:xfrm>
              <a:off x="724577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70">
              <a:extLst>
                <a:ext uri="{FF2B5EF4-FFF2-40B4-BE49-F238E27FC236}">
                  <a16:creationId xmlns:a16="http://schemas.microsoft.com/office/drawing/2014/main" id="{EBC64F9B-4655-439E-8C8F-015EF35DB867}"/>
                </a:ext>
              </a:extLst>
            </p:cNvPr>
            <p:cNvSpPr>
              <a:spLocks noChangeShapeType="1"/>
            </p:cNvSpPr>
            <p:nvPr/>
          </p:nvSpPr>
          <p:spPr bwMode="auto">
            <a:xfrm>
              <a:off x="10537614" y="2006097"/>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71">
              <a:extLst>
                <a:ext uri="{FF2B5EF4-FFF2-40B4-BE49-F238E27FC236}">
                  <a16:creationId xmlns:a16="http://schemas.microsoft.com/office/drawing/2014/main" id="{42223779-AE56-4B1E-8EB8-4C1DD1BD2768}"/>
                </a:ext>
              </a:extLst>
            </p:cNvPr>
            <p:cNvSpPr>
              <a:spLocks noChangeArrowheads="1"/>
            </p:cNvSpPr>
            <p:nvPr/>
          </p:nvSpPr>
          <p:spPr bwMode="auto">
            <a:xfrm>
              <a:off x="4412087" y="2052135"/>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目的地址</a:t>
              </a:r>
            </a:p>
          </p:txBody>
        </p:sp>
        <p:sp>
          <p:nvSpPr>
            <p:cNvPr id="12" name="Rectangle 72">
              <a:extLst>
                <a:ext uri="{FF2B5EF4-FFF2-40B4-BE49-F238E27FC236}">
                  <a16:creationId xmlns:a16="http://schemas.microsoft.com/office/drawing/2014/main" id="{02939BB0-2686-41E0-AC83-DDF7CE6077E1}"/>
                </a:ext>
              </a:extLst>
            </p:cNvPr>
            <p:cNvSpPr>
              <a:spLocks noChangeArrowheads="1"/>
            </p:cNvSpPr>
            <p:nvPr/>
          </p:nvSpPr>
          <p:spPr bwMode="auto">
            <a:xfrm>
              <a:off x="5420150" y="2052135"/>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a:solidFill>
                    <a:srgbClr val="333399"/>
                  </a:solidFill>
                  <a:latin typeface="Arial" charset="0"/>
                  <a:ea typeface="黑体" pitchFamily="2" charset="-122"/>
                </a:rPr>
                <a:t>源地址</a:t>
              </a:r>
            </a:p>
          </p:txBody>
        </p:sp>
        <p:sp>
          <p:nvSpPr>
            <p:cNvPr id="13" name="Rectangle 73">
              <a:extLst>
                <a:ext uri="{FF2B5EF4-FFF2-40B4-BE49-F238E27FC236}">
                  <a16:creationId xmlns:a16="http://schemas.microsoft.com/office/drawing/2014/main" id="{FBCAD0D2-462B-4F52-905D-25C3CCB45878}"/>
                </a:ext>
              </a:extLst>
            </p:cNvPr>
            <p:cNvSpPr>
              <a:spLocks noChangeArrowheads="1"/>
            </p:cNvSpPr>
            <p:nvPr/>
          </p:nvSpPr>
          <p:spPr bwMode="auto">
            <a:xfrm>
              <a:off x="6493299" y="2052135"/>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类型</a:t>
              </a:r>
            </a:p>
          </p:txBody>
        </p:sp>
        <p:sp>
          <p:nvSpPr>
            <p:cNvPr id="14" name="Rectangle 74">
              <a:extLst>
                <a:ext uri="{FF2B5EF4-FFF2-40B4-BE49-F238E27FC236}">
                  <a16:creationId xmlns:a16="http://schemas.microsoft.com/office/drawing/2014/main" id="{F5364B2E-BEA2-43A6-B6F6-46B7925D1A93}"/>
                </a:ext>
              </a:extLst>
            </p:cNvPr>
            <p:cNvSpPr>
              <a:spLocks noChangeArrowheads="1"/>
            </p:cNvSpPr>
            <p:nvPr/>
          </p:nvSpPr>
          <p:spPr bwMode="auto">
            <a:xfrm>
              <a:off x="8342737" y="2052135"/>
              <a:ext cx="11573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333399"/>
                  </a:solidFill>
                  <a:latin typeface="Arial" charset="0"/>
                  <a:ea typeface="黑体" pitchFamily="2" charset="-122"/>
                </a:rPr>
                <a:t>数        据</a:t>
              </a:r>
            </a:p>
          </p:txBody>
        </p:sp>
        <p:sp>
          <p:nvSpPr>
            <p:cNvPr id="15" name="Rectangle 75">
              <a:extLst>
                <a:ext uri="{FF2B5EF4-FFF2-40B4-BE49-F238E27FC236}">
                  <a16:creationId xmlns:a16="http://schemas.microsoft.com/office/drawing/2014/main" id="{F2E356B4-1312-46DB-8C56-DE2DC5E1434A}"/>
                </a:ext>
              </a:extLst>
            </p:cNvPr>
            <p:cNvSpPr>
              <a:spLocks noChangeArrowheads="1"/>
            </p:cNvSpPr>
            <p:nvPr/>
          </p:nvSpPr>
          <p:spPr bwMode="auto">
            <a:xfrm>
              <a:off x="10478559" y="2052135"/>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dirty="0">
                  <a:solidFill>
                    <a:srgbClr val="C00000"/>
                  </a:solidFill>
                  <a:latin typeface="Arial" charset="0"/>
                  <a:ea typeface="黑体" pitchFamily="2" charset="-122"/>
                </a:rPr>
                <a:t>校验和</a:t>
              </a:r>
              <a:endParaRPr kumimoji="1" lang="en-US" altLang="zh-CN" dirty="0">
                <a:solidFill>
                  <a:srgbClr val="C00000"/>
                </a:solidFill>
                <a:latin typeface="Arial" charset="0"/>
                <a:ea typeface="黑体" pitchFamily="2" charset="-122"/>
              </a:endParaRPr>
            </a:p>
          </p:txBody>
        </p:sp>
        <p:sp>
          <p:nvSpPr>
            <p:cNvPr id="16" name="Rectangle 76">
              <a:extLst>
                <a:ext uri="{FF2B5EF4-FFF2-40B4-BE49-F238E27FC236}">
                  <a16:creationId xmlns:a16="http://schemas.microsoft.com/office/drawing/2014/main" id="{35D931B8-C5F1-4976-A3F6-5F305413A8A4}"/>
                </a:ext>
              </a:extLst>
            </p:cNvPr>
            <p:cNvSpPr>
              <a:spLocks noChangeArrowheads="1"/>
            </p:cNvSpPr>
            <p:nvPr/>
          </p:nvSpPr>
          <p:spPr bwMode="auto">
            <a:xfrm>
              <a:off x="4829600"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6</a:t>
              </a:r>
            </a:p>
          </p:txBody>
        </p:sp>
        <p:sp>
          <p:nvSpPr>
            <p:cNvPr id="17" name="Rectangle 77">
              <a:extLst>
                <a:ext uri="{FF2B5EF4-FFF2-40B4-BE49-F238E27FC236}">
                  <a16:creationId xmlns:a16="http://schemas.microsoft.com/office/drawing/2014/main" id="{86F93918-8F76-4C6F-A2B9-4F45033ACA90}"/>
                </a:ext>
              </a:extLst>
            </p:cNvPr>
            <p:cNvSpPr>
              <a:spLocks noChangeArrowheads="1"/>
            </p:cNvSpPr>
            <p:nvPr/>
          </p:nvSpPr>
          <p:spPr bwMode="auto">
            <a:xfrm>
              <a:off x="5809087"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6</a:t>
              </a:r>
            </a:p>
          </p:txBody>
        </p:sp>
        <p:sp>
          <p:nvSpPr>
            <p:cNvPr id="18" name="Rectangle 78">
              <a:extLst>
                <a:ext uri="{FF2B5EF4-FFF2-40B4-BE49-F238E27FC236}">
                  <a16:creationId xmlns:a16="http://schemas.microsoft.com/office/drawing/2014/main" id="{E6190D20-D334-46F3-A91E-C96D6CDDD1AF}"/>
                </a:ext>
              </a:extLst>
            </p:cNvPr>
            <p:cNvSpPr>
              <a:spLocks noChangeArrowheads="1"/>
            </p:cNvSpPr>
            <p:nvPr/>
          </p:nvSpPr>
          <p:spPr bwMode="auto">
            <a:xfrm>
              <a:off x="6712375"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a:solidFill>
                    <a:srgbClr val="333399"/>
                  </a:solidFill>
                  <a:latin typeface="Arial" charset="0"/>
                  <a:ea typeface="黑体" pitchFamily="2" charset="-122"/>
                </a:rPr>
                <a:t>2</a:t>
              </a:r>
            </a:p>
          </p:txBody>
        </p:sp>
        <p:sp>
          <p:nvSpPr>
            <p:cNvPr id="19" name="Rectangle 79">
              <a:extLst>
                <a:ext uri="{FF2B5EF4-FFF2-40B4-BE49-F238E27FC236}">
                  <a16:creationId xmlns:a16="http://schemas.microsoft.com/office/drawing/2014/main" id="{7336398F-8FCF-4BF9-8E2C-4C38B7962233}"/>
                </a:ext>
              </a:extLst>
            </p:cNvPr>
            <p:cNvSpPr>
              <a:spLocks noChangeArrowheads="1"/>
            </p:cNvSpPr>
            <p:nvPr/>
          </p:nvSpPr>
          <p:spPr bwMode="auto">
            <a:xfrm>
              <a:off x="10817967" y="1717173"/>
              <a:ext cx="29655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dirty="0">
                  <a:solidFill>
                    <a:srgbClr val="333399"/>
                  </a:solidFill>
                  <a:latin typeface="Arial" charset="0"/>
                  <a:ea typeface="黑体" pitchFamily="2" charset="-122"/>
                </a:rPr>
                <a:t>4</a:t>
              </a:r>
            </a:p>
          </p:txBody>
        </p:sp>
        <p:sp>
          <p:nvSpPr>
            <p:cNvPr id="20" name="Text Box 81">
              <a:extLst>
                <a:ext uri="{FF2B5EF4-FFF2-40B4-BE49-F238E27FC236}">
                  <a16:creationId xmlns:a16="http://schemas.microsoft.com/office/drawing/2014/main" id="{4FB14CF0-89EC-4C99-8119-719B4A42B760}"/>
                </a:ext>
              </a:extLst>
            </p:cNvPr>
            <p:cNvSpPr txBox="1">
              <a:spLocks noChangeArrowheads="1"/>
            </p:cNvSpPr>
            <p:nvPr/>
          </p:nvSpPr>
          <p:spPr bwMode="auto">
            <a:xfrm>
              <a:off x="8366556" y="1683834"/>
              <a:ext cx="1093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1600" dirty="0">
                  <a:solidFill>
                    <a:srgbClr val="333399"/>
                  </a:solidFill>
                  <a:ea typeface="黑体" pitchFamily="2" charset="-122"/>
                </a:rPr>
                <a:t>46 ~ 1500</a:t>
              </a:r>
            </a:p>
          </p:txBody>
        </p:sp>
      </p:grpSp>
      <p:sp>
        <p:nvSpPr>
          <p:cNvPr id="22" name="对话气泡: 矩形 21">
            <a:extLst>
              <a:ext uri="{FF2B5EF4-FFF2-40B4-BE49-F238E27FC236}">
                <a16:creationId xmlns:a16="http://schemas.microsoft.com/office/drawing/2014/main" id="{5F637504-D210-4065-9357-397E0A9A6450}"/>
              </a:ext>
            </a:extLst>
          </p:cNvPr>
          <p:cNvSpPr/>
          <p:nvPr/>
        </p:nvSpPr>
        <p:spPr>
          <a:xfrm>
            <a:off x="3553860" y="4408773"/>
            <a:ext cx="5531568" cy="1847921"/>
          </a:xfrm>
          <a:prstGeom prst="wedgeRectCallout">
            <a:avLst>
              <a:gd name="adj1" fmla="val -41339"/>
              <a:gd name="adj2" fmla="val -75905"/>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lvl="1">
              <a:lnSpc>
                <a:spcPct val="150000"/>
              </a:lnSpc>
              <a:spcBef>
                <a:spcPts val="600"/>
              </a:spcBef>
            </a:pPr>
            <a:endParaRPr lang="en-US" altLang="zh-CN" sz="2000" dirty="0">
              <a:latin typeface="微软雅黑" panose="020B0503020204020204" pitchFamily="34" charset="-122"/>
              <a:ea typeface="微软雅黑" panose="020B0503020204020204" pitchFamily="34" charset="-122"/>
            </a:endParaRPr>
          </a:p>
          <a:p>
            <a:pPr marL="360000" lvl="1" indent="-342900">
              <a:spcBef>
                <a:spcPts val="600"/>
              </a:spcBef>
              <a:spcAft>
                <a:spcPts val="6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数据字段的长度与长度字段的值不一致；</a:t>
            </a:r>
          </a:p>
          <a:p>
            <a:pPr marL="360000" lvl="1" indent="-342900">
              <a:spcBef>
                <a:spcPts val="600"/>
              </a:spcBef>
              <a:spcAft>
                <a:spcPts val="6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帧的长度不是整数个字节；</a:t>
            </a:r>
          </a:p>
          <a:p>
            <a:pPr marL="360000" lvl="1" indent="-342900">
              <a:spcBef>
                <a:spcPts val="600"/>
              </a:spcBef>
              <a:spcAft>
                <a:spcPts val="6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用收到的帧检验序列 </a:t>
            </a:r>
            <a:r>
              <a:rPr lang="en-US" altLang="zh-CN" sz="2000" dirty="0">
                <a:latin typeface="微软雅黑" panose="020B0503020204020204" pitchFamily="34" charset="-122"/>
                <a:ea typeface="微软雅黑" panose="020B0503020204020204" pitchFamily="34" charset="-122"/>
              </a:rPr>
              <a:t>FCS </a:t>
            </a:r>
            <a:r>
              <a:rPr lang="zh-CN" altLang="en-US" sz="2000" dirty="0">
                <a:latin typeface="微软雅黑" panose="020B0503020204020204" pitchFamily="34" charset="-122"/>
                <a:ea typeface="微软雅黑" panose="020B0503020204020204" pitchFamily="34" charset="-122"/>
              </a:rPr>
              <a:t>查出有差错；</a:t>
            </a:r>
          </a:p>
          <a:p>
            <a:pPr marL="360000" lvl="1" indent="-342900">
              <a:spcBef>
                <a:spcPts val="600"/>
              </a:spcBef>
              <a:spcAft>
                <a:spcPts val="6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数据字段的长度不在 </a:t>
            </a:r>
            <a:r>
              <a:rPr lang="en-US" altLang="zh-CN" sz="2000" dirty="0">
                <a:latin typeface="微软雅黑" panose="020B0503020204020204" pitchFamily="34" charset="-122"/>
                <a:ea typeface="微软雅黑" panose="020B0503020204020204" pitchFamily="34" charset="-122"/>
              </a:rPr>
              <a:t>46 ~ 1500 </a:t>
            </a:r>
            <a:r>
              <a:rPr lang="zh-CN" altLang="en-US" sz="2000" dirty="0">
                <a:latin typeface="微软雅黑" panose="020B0503020204020204" pitchFamily="34" charset="-122"/>
                <a:ea typeface="微软雅黑" panose="020B0503020204020204" pitchFamily="34" charset="-122"/>
              </a:rPr>
              <a:t>字节之间。</a:t>
            </a:r>
          </a:p>
          <a:p>
            <a:pPr algn="ctr">
              <a:spcBef>
                <a:spcPts val="600"/>
              </a:spcBef>
            </a:pPr>
            <a:endParaRPr lang="zh-CN" altLang="en-US" sz="2000" dirty="0">
              <a:latin typeface="微软雅黑" panose="020B0503020204020204" pitchFamily="34" charset="-122"/>
              <a:ea typeface="微软雅黑" panose="020B0503020204020204" pitchFamily="34" charset="-122"/>
            </a:endParaRPr>
          </a:p>
        </p:txBody>
      </p:sp>
      <p:sp>
        <p:nvSpPr>
          <p:cNvPr id="24" name="日期占位符 15">
            <a:extLst>
              <a:ext uri="{FF2B5EF4-FFF2-40B4-BE49-F238E27FC236}">
                <a16:creationId xmlns:a16="http://schemas.microsoft.com/office/drawing/2014/main" id="{6C0766EA-85FE-4F7C-8454-CDCBEF934C1A}"/>
              </a:ext>
            </a:extLst>
          </p:cNvPr>
          <p:cNvSpPr>
            <a:spLocks noGrp="1"/>
          </p:cNvSpPr>
          <p:nvPr>
            <p:ph type="dt" sz="half" idx="10"/>
          </p:nvPr>
        </p:nvSpPr>
        <p:spPr>
          <a:xfrm>
            <a:off x="197335" y="6492873"/>
            <a:ext cx="1525957" cy="36155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25" name="组合 24">
            <a:extLst>
              <a:ext uri="{FF2B5EF4-FFF2-40B4-BE49-F238E27FC236}">
                <a16:creationId xmlns:a16="http://schemas.microsoft.com/office/drawing/2014/main" id="{DF158D31-4258-4C88-BAED-95BC660B5507}"/>
              </a:ext>
            </a:extLst>
          </p:cNvPr>
          <p:cNvGrpSpPr/>
          <p:nvPr/>
        </p:nvGrpSpPr>
        <p:grpSpPr>
          <a:xfrm>
            <a:off x="3442597" y="6575687"/>
            <a:ext cx="4306500" cy="254887"/>
            <a:chOff x="-214926" y="6517848"/>
            <a:chExt cx="4306500" cy="460463"/>
          </a:xfrm>
        </p:grpSpPr>
        <p:grpSp>
          <p:nvGrpSpPr>
            <p:cNvPr id="26" name="组合 25">
              <a:extLst>
                <a:ext uri="{FF2B5EF4-FFF2-40B4-BE49-F238E27FC236}">
                  <a16:creationId xmlns:a16="http://schemas.microsoft.com/office/drawing/2014/main" id="{0925D90D-270E-4C35-AE77-73A6976F0811}"/>
                </a:ext>
              </a:extLst>
            </p:cNvPr>
            <p:cNvGrpSpPr/>
            <p:nvPr/>
          </p:nvGrpSpPr>
          <p:grpSpPr>
            <a:xfrm>
              <a:off x="-134143" y="6517848"/>
              <a:ext cx="4225717" cy="444808"/>
              <a:chOff x="-134143" y="6326763"/>
              <a:chExt cx="4225717" cy="444808"/>
            </a:xfrm>
          </p:grpSpPr>
          <p:cxnSp>
            <p:nvCxnSpPr>
              <p:cNvPr id="28" name="直接连接符 27">
                <a:extLst>
                  <a:ext uri="{FF2B5EF4-FFF2-40B4-BE49-F238E27FC236}">
                    <a16:creationId xmlns:a16="http://schemas.microsoft.com/office/drawing/2014/main" id="{B6A544A4-5DA4-4E7C-B282-F3F1F267D494}"/>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7DA88A6-5F0B-4881-BDA2-DCD73227EEE3}"/>
                  </a:ext>
                </a:extLst>
              </p:cNvPr>
              <p:cNvSpPr txBox="1"/>
              <p:nvPr/>
            </p:nvSpPr>
            <p:spPr>
              <a:xfrm>
                <a:off x="466864" y="6326763"/>
                <a:ext cx="3624710"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https://ethernetalliance.org/technology/2020-roadmap/</a:t>
                </a:r>
              </a:p>
            </p:txBody>
          </p:sp>
        </p:grpSp>
        <p:sp>
          <p:nvSpPr>
            <p:cNvPr id="27" name="文本框 26">
              <a:extLst>
                <a:ext uri="{FF2B5EF4-FFF2-40B4-BE49-F238E27FC236}">
                  <a16:creationId xmlns:a16="http://schemas.microsoft.com/office/drawing/2014/main" id="{5288709D-3262-4CB6-B0B7-5D2046E61629}"/>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335810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经典以太网 </a:t>
            </a:r>
            <a:r>
              <a:rPr lang="en-US" altLang="zh-CN" dirty="0"/>
              <a:t>- </a:t>
            </a:r>
            <a:r>
              <a:rPr lang="en-US" altLang="zh-CN" sz="2800" dirty="0"/>
              <a:t>MAC</a:t>
            </a:r>
            <a:r>
              <a:rPr lang="zh-CN" altLang="en-US" sz="2800" dirty="0"/>
              <a:t>子层协议</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EE573F-13F6-4DDD-AD12-5A0908397AD9}"/>
                  </a:ext>
                </a:extLst>
              </p:cNvPr>
              <p:cNvSpPr>
                <a:spLocks noGrp="1"/>
              </p:cNvSpPr>
              <p:nvPr>
                <p:ph idx="1"/>
              </p:nvPr>
            </p:nvSpPr>
            <p:spPr>
              <a:xfrm>
                <a:off x="634999" y="1828079"/>
                <a:ext cx="11088077" cy="4586694"/>
              </a:xfrm>
            </p:spPr>
            <p:txBody>
              <a:bodyPr>
                <a:normAutofit/>
              </a:bodyPr>
              <a:lstStyle/>
              <a:p>
                <a:pPr>
                  <a:lnSpc>
                    <a:spcPct val="125000"/>
                  </a:lnSpc>
                </a:pPr>
                <a:r>
                  <a:rPr lang="zh-CN" altLang="en-US" sz="2200" dirty="0"/>
                  <a:t>使用</a:t>
                </a:r>
                <a:r>
                  <a:rPr lang="en-US" altLang="zh-CN" sz="2200" dirty="0"/>
                  <a:t>CSMA/CD</a:t>
                </a:r>
                <a:r>
                  <a:rPr lang="zh-CN" altLang="en-US" sz="2200" dirty="0"/>
                  <a:t>的经典以太网检测到冲突后，会立即中止传输，并发出一个短冲突加强信号，在等待一段</a:t>
                </a:r>
                <a:r>
                  <a:rPr lang="zh-CN" altLang="en-US" sz="2200" dirty="0">
                    <a:solidFill>
                      <a:srgbClr val="C00000"/>
                    </a:solidFill>
                  </a:rPr>
                  <a:t>随机时间</a:t>
                </a:r>
                <a:r>
                  <a:rPr lang="zh-CN" altLang="en-US" sz="2200" dirty="0"/>
                  <a:t>后重发。</a:t>
                </a:r>
                <a:endParaRPr lang="en-US" altLang="zh-CN" sz="2200" dirty="0"/>
              </a:p>
              <a:p>
                <a:pPr>
                  <a:lnSpc>
                    <a:spcPct val="125000"/>
                  </a:lnSpc>
                </a:pPr>
                <a:r>
                  <a:rPr lang="zh-CN" altLang="en-US" sz="2200" dirty="0">
                    <a:solidFill>
                      <a:srgbClr val="C00000"/>
                    </a:solidFill>
                  </a:rPr>
                  <a:t>二进制指数后退</a:t>
                </a:r>
                <a:r>
                  <a:rPr lang="en-US" altLang="zh-CN" sz="2200" dirty="0"/>
                  <a:t>( </a:t>
                </a:r>
                <a:r>
                  <a:rPr lang="en-US" altLang="zh-CN" sz="2200" dirty="0">
                    <a:solidFill>
                      <a:srgbClr val="7030A0"/>
                    </a:solidFill>
                  </a:rPr>
                  <a:t>Binary exponential backoff </a:t>
                </a:r>
                <a:r>
                  <a:rPr lang="en-US" altLang="zh-CN" sz="2200" dirty="0"/>
                  <a:t>)</a:t>
                </a:r>
                <a:r>
                  <a:rPr lang="zh-CN" altLang="en-US" sz="2200" dirty="0"/>
                  <a:t>的</a:t>
                </a:r>
                <a:r>
                  <a:rPr lang="en-US" altLang="zh-CN" sz="2200" dirty="0"/>
                  <a:t>CSMA/CD</a:t>
                </a:r>
              </a:p>
              <a:p>
                <a:pPr lvl="1">
                  <a:lnSpc>
                    <a:spcPct val="125000"/>
                  </a:lnSpc>
                </a:pPr>
                <a:r>
                  <a:rPr lang="zh-CN" altLang="en-US" sz="2000" dirty="0">
                    <a:latin typeface="微软雅黑" panose="020B0503020204020204" pitchFamily="34" charset="-122"/>
                    <a:ea typeface="微软雅黑" panose="020B0503020204020204" pitchFamily="34" charset="-122"/>
                  </a:rPr>
                  <a:t>确定基本退避时间槽，其长度为以太介质上往返传播时间</a:t>
                </a:r>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0" dirty="0" smtClean="0">
                        <a:solidFill>
                          <a:srgbClr val="C00000"/>
                        </a:solidFill>
                        <a:latin typeface="Cambria Math" panose="02040503050406030204" pitchFamily="18" charset="0"/>
                        <a:ea typeface="Cambria Math" panose="02040503050406030204" pitchFamily="18" charset="0"/>
                      </a:rPr>
                      <m:t>2</m:t>
                    </m:r>
                    <m:r>
                      <a:rPr lang="zh-CN" altLang="en-US" sz="2000" b="0" i="1" dirty="0" smtClean="0">
                        <a:solidFill>
                          <a:srgbClr val="C00000"/>
                        </a:solidFill>
                        <a:latin typeface="Cambria Math" panose="02040503050406030204" pitchFamily="18" charset="0"/>
                        <a:ea typeface="Cambria Math" panose="02040503050406030204" pitchFamily="18" charset="0"/>
                      </a:rPr>
                      <m:t>𝜏</m:t>
                    </m:r>
                  </m:oMath>
                </a14:m>
                <a:r>
                  <a:rPr lang="en-US" altLang="zh-CN" sz="2000" dirty="0">
                    <a:latin typeface="微软雅黑" panose="020B0503020204020204" pitchFamily="34" charset="-122"/>
                    <a:ea typeface="微软雅黑" panose="020B0503020204020204" pitchFamily="34" charset="-122"/>
                  </a:rPr>
                  <a:t>) </a:t>
                </a:r>
                <a:r>
                  <a:rPr lang="zh-CN" altLang="en-US" sz="2000" i="1" dirty="0">
                    <a:solidFill>
                      <a:srgbClr val="333399"/>
                    </a:solidFill>
                    <a:latin typeface="微软雅黑" panose="020B0503020204020204" pitchFamily="34" charset="-122"/>
                    <a:ea typeface="微软雅黑" panose="020B0503020204020204" pitchFamily="34" charset="-122"/>
                    <a:sym typeface="Symbol" pitchFamily="18" charset="2"/>
                  </a:rPr>
                  <a:t>，</a:t>
                </a:r>
                <a:r>
                  <a:rPr lang="zh-CN" altLang="en-US" sz="2000" dirty="0">
                    <a:latin typeface="微软雅黑" panose="020B0503020204020204" pitchFamily="34" charset="-122"/>
                    <a:ea typeface="微软雅黑" panose="020B0503020204020204" pitchFamily="34" charset="-122"/>
                    <a:sym typeface="Symbol" pitchFamily="18" charset="2"/>
                  </a:rPr>
                  <a:t>以太网中设为</a:t>
                </a:r>
                <a:r>
                  <a:rPr lang="en-US" altLang="zh-CN" sz="2000" dirty="0">
                    <a:solidFill>
                      <a:srgbClr val="C00000"/>
                    </a:solidFill>
                  </a:rPr>
                  <a:t>512</a:t>
                </a:r>
                <a:r>
                  <a:rPr lang="zh-CN" altLang="en-US" sz="2000" dirty="0">
                    <a:solidFill>
                      <a:srgbClr val="C00000"/>
                    </a:solidFill>
                  </a:rPr>
                  <a:t>比特时间</a:t>
                </a:r>
                <a:endParaRPr lang="zh-CN" altLang="en-US" sz="2000" dirty="0">
                  <a:solidFill>
                    <a:srgbClr val="C00000"/>
                  </a:solidFill>
                  <a:latin typeface="微软雅黑" panose="020B0503020204020204" pitchFamily="34" charset="-122"/>
                  <a:ea typeface="微软雅黑" panose="020B0503020204020204" pitchFamily="34" charset="-122"/>
                </a:endParaRPr>
              </a:p>
              <a:p>
                <a:pPr lvl="1">
                  <a:lnSpc>
                    <a:spcPct val="125000"/>
                  </a:lnSpc>
                </a:pPr>
                <a:r>
                  <a:rPr lang="zh-CN" altLang="en-US" sz="2000" dirty="0">
                    <a:latin typeface="微软雅黑" panose="020B0503020204020204" pitchFamily="34" charset="-122"/>
                    <a:ea typeface="微软雅黑" panose="020B0503020204020204" pitchFamily="34" charset="-122"/>
                  </a:rPr>
                  <a:t>定义重传次数 </a:t>
                </a:r>
                <a:r>
                  <a:rPr lang="en-US" altLang="zh-CN" sz="2000" i="1" dirty="0">
                    <a:latin typeface="微软雅黑" panose="020B0503020204020204" pitchFamily="34" charset="-122"/>
                    <a:ea typeface="微软雅黑" panose="020B0503020204020204" pitchFamily="34" charset="-122"/>
                  </a:rPr>
                  <a:t>k</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k </a:t>
                </a:r>
                <a:r>
                  <a:rPr lang="en-US" altLang="zh-CN" sz="2000" dirty="0">
                    <a:latin typeface="微软雅黑" panose="020B0503020204020204" pitchFamily="34" charset="-122"/>
                    <a:ea typeface="微软雅黑" panose="020B0503020204020204" pitchFamily="34" charset="-122"/>
                    <a:sym typeface="Symbol" pitchFamily="18" charset="2"/>
                  </a:rPr>
                  <a:t> </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，即</a:t>
                </a:r>
              </a:p>
              <a:p>
                <a:pPr lvl="1">
                  <a:lnSpc>
                    <a:spcPct val="125000"/>
                  </a:lnSpc>
                  <a:buFont typeface="Wingdings" pitchFamily="2" charset="2"/>
                  <a:buNone/>
                </a:pPr>
                <a:r>
                  <a:rPr lang="zh-CN" altLang="en-US" sz="2000" dirty="0">
                    <a:solidFill>
                      <a:srgbClr val="333399"/>
                    </a:solidFill>
                    <a:latin typeface="微软雅黑" panose="020B0503020204020204" pitchFamily="34" charset="-122"/>
                    <a:ea typeface="微软雅黑" panose="020B0503020204020204" pitchFamily="34" charset="-122"/>
                  </a:rPr>
                  <a:t>                 </a:t>
                </a:r>
                <a:r>
                  <a:rPr lang="en-US" altLang="zh-CN" sz="2000" i="1" dirty="0">
                    <a:solidFill>
                      <a:srgbClr val="C00000"/>
                    </a:solidFill>
                    <a:latin typeface="微软雅黑" panose="020B0503020204020204" pitchFamily="34" charset="-122"/>
                    <a:ea typeface="微软雅黑" panose="020B0503020204020204" pitchFamily="34" charset="-122"/>
                  </a:rPr>
                  <a:t>k</a:t>
                </a:r>
                <a:r>
                  <a:rPr lang="en-US" altLang="zh-CN" sz="2000" dirty="0">
                    <a:solidFill>
                      <a:srgbClr val="C00000"/>
                    </a:solidFill>
                    <a:latin typeface="微软雅黑" panose="020B0503020204020204" pitchFamily="34" charset="-122"/>
                    <a:ea typeface="微软雅黑" panose="020B0503020204020204" pitchFamily="34" charset="-122"/>
                  </a:rPr>
                  <a:t> = min[ </a:t>
                </a:r>
                <a:r>
                  <a:rPr lang="zh-CN" altLang="en-US" sz="2000" dirty="0">
                    <a:solidFill>
                      <a:srgbClr val="C00000"/>
                    </a:solidFill>
                    <a:latin typeface="微软雅黑" panose="020B0503020204020204" pitchFamily="34" charset="-122"/>
                    <a:ea typeface="微软雅黑" panose="020B0503020204020204" pitchFamily="34" charset="-122"/>
                  </a:rPr>
                  <a:t>重传次数 </a:t>
                </a:r>
                <a:r>
                  <a:rPr lang="en-US" altLang="zh-CN" sz="2000" dirty="0">
                    <a:solidFill>
                      <a:srgbClr val="C00000"/>
                    </a:solidFill>
                    <a:latin typeface="微软雅黑" panose="020B0503020204020204" pitchFamily="34" charset="-122"/>
                    <a:ea typeface="微软雅黑" panose="020B0503020204020204" pitchFamily="34" charset="-122"/>
                  </a:rPr>
                  <a:t>, 10 ]</a:t>
                </a:r>
              </a:p>
              <a:p>
                <a:pPr lvl="1">
                  <a:lnSpc>
                    <a:spcPct val="125000"/>
                  </a:lnSpc>
                </a:pPr>
                <a:r>
                  <a:rPr lang="zh-CN" altLang="en-US" sz="2000" dirty="0">
                    <a:latin typeface="微软雅黑" panose="020B0503020204020204" pitchFamily="34" charset="-122"/>
                    <a:ea typeface="微软雅黑" panose="020B0503020204020204" pitchFamily="34" charset="-122"/>
                  </a:rPr>
                  <a:t>从整数集合</a:t>
                </a:r>
                <a:r>
                  <a:rPr lang="en-US" altLang="zh-CN" sz="2000" dirty="0">
                    <a:solidFill>
                      <a:srgbClr val="C00000"/>
                    </a:solidFill>
                    <a:latin typeface="微软雅黑" panose="020B0503020204020204" pitchFamily="34" charset="-122"/>
                    <a:ea typeface="微软雅黑" panose="020B0503020204020204" pitchFamily="34" charset="-122"/>
                  </a:rPr>
                  <a:t>[0,1,…, (2</a:t>
                </a:r>
                <a:r>
                  <a:rPr lang="en-US" altLang="zh-CN" sz="2000" i="1" baseline="30000" dirty="0">
                    <a:solidFill>
                      <a:srgbClr val="C00000"/>
                    </a:solidFill>
                    <a:latin typeface="微软雅黑" panose="020B0503020204020204" pitchFamily="34" charset="-122"/>
                    <a:ea typeface="微软雅黑" panose="020B0503020204020204" pitchFamily="34" charset="-122"/>
                  </a:rPr>
                  <a:t>k</a:t>
                </a:r>
                <a:r>
                  <a:rPr lang="en-US" altLang="zh-CN" sz="2000" i="1" dirty="0">
                    <a:solidFill>
                      <a:srgbClr val="C00000"/>
                    </a:solidFill>
                    <a:latin typeface="微软雅黑" panose="020B0503020204020204" pitchFamily="34" charset="-122"/>
                    <a:ea typeface="微软雅黑" panose="020B0503020204020204" pitchFamily="34" charset="-122"/>
                  </a:rPr>
                  <a:t> </a:t>
                </a:r>
                <a:r>
                  <a:rPr lang="en-US" altLang="zh-CN" sz="2000" dirty="0">
                    <a:solidFill>
                      <a:srgbClr val="C00000"/>
                    </a:solidFill>
                    <a:latin typeface="微软雅黑" panose="020B0503020204020204" pitchFamily="34" charset="-122"/>
                    <a:ea typeface="微软雅黑" panose="020B0503020204020204" pitchFamily="34" charset="-122"/>
                    <a:sym typeface="Symbol" pitchFamily="18" charset="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中随机地取出一个数，记为 </a:t>
                </a:r>
                <a:r>
                  <a:rPr lang="en-US" altLang="zh-CN" sz="2000" i="1" dirty="0">
                    <a:latin typeface="微软雅黑" panose="020B0503020204020204" pitchFamily="34" charset="-122"/>
                    <a:ea typeface="微软雅黑" panose="020B0503020204020204" pitchFamily="34" charset="-122"/>
                  </a:rPr>
                  <a:t>r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25000"/>
                  </a:lnSpc>
                </a:pPr>
                <a:r>
                  <a:rPr lang="zh-CN" altLang="en-US" sz="2000" dirty="0">
                    <a:latin typeface="微软雅黑" panose="020B0503020204020204" pitchFamily="34" charset="-122"/>
                    <a:ea typeface="微软雅黑" panose="020B0503020204020204" pitchFamily="34" charset="-122"/>
                  </a:rPr>
                  <a:t>重传所需的时延就是 </a:t>
                </a:r>
                <a:r>
                  <a:rPr lang="en-US" altLang="zh-CN" sz="2000" i="1" dirty="0">
                    <a:solidFill>
                      <a:srgbClr val="C00000"/>
                    </a:solidFill>
                    <a:latin typeface="微软雅黑" panose="020B0503020204020204" pitchFamily="34" charset="-122"/>
                    <a:ea typeface="微软雅黑" panose="020B0503020204020204" pitchFamily="34" charset="-122"/>
                  </a:rPr>
                  <a:t>r </a:t>
                </a:r>
                <a:r>
                  <a:rPr lang="zh-CN" altLang="en-US" sz="2000" dirty="0">
                    <a:solidFill>
                      <a:srgbClr val="C00000"/>
                    </a:solidFill>
                    <a:latin typeface="微软雅黑" panose="020B0503020204020204" pitchFamily="34" charset="-122"/>
                    <a:ea typeface="微软雅黑" panose="020B0503020204020204" pitchFamily="34" charset="-122"/>
                  </a:rPr>
                  <a:t>倍的时间槽</a:t>
                </a:r>
                <a14:m>
                  <m:oMath xmlns:m="http://schemas.openxmlformats.org/officeDocument/2006/math">
                    <m:r>
                      <a:rPr lang="en-US" altLang="zh-CN" sz="2000" b="0" i="0" dirty="0" smtClean="0">
                        <a:solidFill>
                          <a:srgbClr val="C00000"/>
                        </a:solidFill>
                        <a:latin typeface="Cambria Math" panose="02040503050406030204" pitchFamily="18" charset="0"/>
                        <a:ea typeface="Cambria Math" panose="02040503050406030204" pitchFamily="18" charset="0"/>
                      </a:rPr>
                      <m:t>2</m:t>
                    </m:r>
                    <m:r>
                      <a:rPr lang="zh-CN" altLang="en-US" sz="2000" b="0" i="1" dirty="0" smtClean="0">
                        <a:solidFill>
                          <a:srgbClr val="C00000"/>
                        </a:solidFill>
                        <a:latin typeface="Cambria Math" panose="02040503050406030204" pitchFamily="18" charset="0"/>
                        <a:ea typeface="Cambria Math" panose="02040503050406030204" pitchFamily="18" charset="0"/>
                      </a:rPr>
                      <m:t>𝜏</m:t>
                    </m:r>
                  </m:oMath>
                </a14:m>
                <a:r>
                  <a:rPr lang="zh-CN" altLang="en-US" sz="2000" dirty="0">
                    <a:latin typeface="微软雅黑" panose="020B0503020204020204" pitchFamily="34" charset="-122"/>
                    <a:ea typeface="微软雅黑" panose="020B0503020204020204" pitchFamily="34" charset="-122"/>
                  </a:rPr>
                  <a:t>；</a:t>
                </a:r>
              </a:p>
              <a:p>
                <a:pPr lvl="1">
                  <a:lnSpc>
                    <a:spcPct val="125000"/>
                  </a:lnSpc>
                </a:pPr>
                <a:r>
                  <a:rPr lang="zh-CN" altLang="en-US" sz="2000" dirty="0">
                    <a:latin typeface="微软雅黑" panose="020B0503020204020204" pitchFamily="34" charset="-122"/>
                    <a:ea typeface="微软雅黑" panose="020B0503020204020204" pitchFamily="34" charset="-122"/>
                  </a:rPr>
                  <a:t>当重传达 </a:t>
                </a:r>
                <a:r>
                  <a:rPr lang="en-US" altLang="zh-CN" sz="2000" dirty="0">
                    <a:latin typeface="微软雅黑" panose="020B0503020204020204" pitchFamily="34" charset="-122"/>
                    <a:ea typeface="微软雅黑" panose="020B0503020204020204" pitchFamily="34" charset="-122"/>
                  </a:rPr>
                  <a:t>16 </a:t>
                </a:r>
                <a:r>
                  <a:rPr lang="zh-CN" altLang="en-US" sz="2000" dirty="0">
                    <a:latin typeface="微软雅黑" panose="020B0503020204020204" pitchFamily="34" charset="-122"/>
                    <a:ea typeface="微软雅黑" panose="020B0503020204020204" pitchFamily="34" charset="-122"/>
                  </a:rPr>
                  <a:t>次仍不能成功时即丢弃该帧，并向高层报告。 </a:t>
                </a:r>
              </a:p>
              <a:p>
                <a:pPr lvl="1"/>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FFEE573F-13F6-4DDD-AD12-5A0908397AD9}"/>
                  </a:ext>
                </a:extLst>
              </p:cNvPr>
              <p:cNvSpPr>
                <a:spLocks noGrp="1" noRot="1" noChangeAspect="1" noMove="1" noResize="1" noEditPoints="1" noAdjustHandles="1" noChangeArrowheads="1" noChangeShapeType="1" noTextEdit="1"/>
              </p:cNvSpPr>
              <p:nvPr>
                <p:ph idx="1"/>
              </p:nvPr>
            </p:nvSpPr>
            <p:spPr>
              <a:xfrm>
                <a:off x="634999" y="1828079"/>
                <a:ext cx="11088077" cy="4586694"/>
              </a:xfrm>
              <a:blipFill>
                <a:blip r:embed="rId3"/>
                <a:stretch>
                  <a:fillRect l="-60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63</a:t>
            </a:fld>
            <a:endParaRPr kumimoji="1" lang="zh-CN" altLang="en-US" dirty="0"/>
          </a:p>
        </p:txBody>
      </p:sp>
      <p:sp>
        <p:nvSpPr>
          <p:cNvPr id="5" name="标注: 线形 4">
            <a:extLst>
              <a:ext uri="{FF2B5EF4-FFF2-40B4-BE49-F238E27FC236}">
                <a16:creationId xmlns:a16="http://schemas.microsoft.com/office/drawing/2014/main" id="{86FCA86A-C698-447A-8CDB-C5DDDFA2DDE8}"/>
              </a:ext>
            </a:extLst>
          </p:cNvPr>
          <p:cNvSpPr/>
          <p:nvPr/>
        </p:nvSpPr>
        <p:spPr>
          <a:xfrm>
            <a:off x="4959217" y="1298888"/>
            <a:ext cx="1645920" cy="494789"/>
          </a:xfrm>
          <a:prstGeom prst="borderCallout1">
            <a:avLst>
              <a:gd name="adj1" fmla="val 71099"/>
              <a:gd name="adj2" fmla="val -6481"/>
              <a:gd name="adj3" fmla="val 204989"/>
              <a:gd name="adj4" fmla="val -45058"/>
            </a:avLst>
          </a:prstGeom>
          <a:solidFill>
            <a:srgbClr val="7030A0"/>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solidFill>
                  <a:schemeClr val="bg1"/>
                </a:solidFill>
              </a:rPr>
              <a:t>怎么确定？</a:t>
            </a:r>
          </a:p>
        </p:txBody>
      </p:sp>
      <p:sp>
        <p:nvSpPr>
          <p:cNvPr id="7" name="日期占位符 15">
            <a:extLst>
              <a:ext uri="{FF2B5EF4-FFF2-40B4-BE49-F238E27FC236}">
                <a16:creationId xmlns:a16="http://schemas.microsoft.com/office/drawing/2014/main" id="{49896247-DC07-4A39-BE77-90CEBA2ADC04}"/>
              </a:ext>
            </a:extLst>
          </p:cNvPr>
          <p:cNvSpPr>
            <a:spLocks noGrp="1"/>
          </p:cNvSpPr>
          <p:nvPr>
            <p:ph type="dt" sz="half" idx="10"/>
          </p:nvPr>
        </p:nvSpPr>
        <p:spPr>
          <a:xfrm>
            <a:off x="197335" y="6489303"/>
            <a:ext cx="1358903"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8" name="组合 7">
            <a:extLst>
              <a:ext uri="{FF2B5EF4-FFF2-40B4-BE49-F238E27FC236}">
                <a16:creationId xmlns:a16="http://schemas.microsoft.com/office/drawing/2014/main" id="{3987DFEE-DE52-4B54-9993-D5436C31CCD6}"/>
              </a:ext>
            </a:extLst>
          </p:cNvPr>
          <p:cNvGrpSpPr/>
          <p:nvPr/>
        </p:nvGrpSpPr>
        <p:grpSpPr>
          <a:xfrm>
            <a:off x="3442597" y="6575687"/>
            <a:ext cx="4306500" cy="254887"/>
            <a:chOff x="-214926" y="6517848"/>
            <a:chExt cx="4306500" cy="460463"/>
          </a:xfrm>
        </p:grpSpPr>
        <p:grpSp>
          <p:nvGrpSpPr>
            <p:cNvPr id="9" name="组合 8">
              <a:extLst>
                <a:ext uri="{FF2B5EF4-FFF2-40B4-BE49-F238E27FC236}">
                  <a16:creationId xmlns:a16="http://schemas.microsoft.com/office/drawing/2014/main" id="{775F33CF-3FB0-4F3C-9A26-2997AFCCE6DA}"/>
                </a:ext>
              </a:extLst>
            </p:cNvPr>
            <p:cNvGrpSpPr/>
            <p:nvPr/>
          </p:nvGrpSpPr>
          <p:grpSpPr>
            <a:xfrm>
              <a:off x="-134143" y="6517848"/>
              <a:ext cx="4225717" cy="444808"/>
              <a:chOff x="-134143" y="6326763"/>
              <a:chExt cx="4225717" cy="444808"/>
            </a:xfrm>
          </p:grpSpPr>
          <p:cxnSp>
            <p:nvCxnSpPr>
              <p:cNvPr id="11" name="直接连接符 10">
                <a:extLst>
                  <a:ext uri="{FF2B5EF4-FFF2-40B4-BE49-F238E27FC236}">
                    <a16:creationId xmlns:a16="http://schemas.microsoft.com/office/drawing/2014/main" id="{B2397EA8-6025-4955-AEFA-DED8CEC32D7A}"/>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07CF4CD-C55F-4B67-BACB-0171404621F3}"/>
                  </a:ext>
                </a:extLst>
              </p:cNvPr>
              <p:cNvSpPr txBox="1"/>
              <p:nvPr/>
            </p:nvSpPr>
            <p:spPr>
              <a:xfrm>
                <a:off x="466864" y="6326763"/>
                <a:ext cx="3624710"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https://ethernetalliance.org/technology/2020-roadmap/</a:t>
                </a:r>
              </a:p>
            </p:txBody>
          </p:sp>
        </p:grpSp>
        <p:sp>
          <p:nvSpPr>
            <p:cNvPr id="10" name="文本框 9">
              <a:extLst>
                <a:ext uri="{FF2B5EF4-FFF2-40B4-BE49-F238E27FC236}">
                  <a16:creationId xmlns:a16="http://schemas.microsoft.com/office/drawing/2014/main" id="{5E2AE284-B5E4-4470-B88B-3CC568918D93}"/>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342435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以太网性能</a:t>
            </a:r>
          </a:p>
        </p:txBody>
      </p:sp>
      <p:sp>
        <p:nvSpPr>
          <p:cNvPr id="3" name="内容占位符 2">
            <a:extLst>
              <a:ext uri="{FF2B5EF4-FFF2-40B4-BE49-F238E27FC236}">
                <a16:creationId xmlns:a16="http://schemas.microsoft.com/office/drawing/2014/main" id="{FFEE573F-13F6-4DDD-AD12-5A0908397AD9}"/>
              </a:ext>
            </a:extLst>
          </p:cNvPr>
          <p:cNvSpPr>
            <a:spLocks noGrp="1"/>
          </p:cNvSpPr>
          <p:nvPr>
            <p:ph idx="1"/>
          </p:nvPr>
        </p:nvSpPr>
        <p:spPr>
          <a:xfrm>
            <a:off x="838200" y="1360359"/>
            <a:ext cx="8887691" cy="516480"/>
          </a:xfrm>
        </p:spPr>
        <p:txBody>
          <a:bodyPr>
            <a:normAutofit/>
          </a:bodyPr>
          <a:lstStyle/>
          <a:p>
            <a:r>
              <a:rPr lang="zh-CN" altLang="en-US" sz="2200" dirty="0"/>
              <a:t>使用二进制指数后退算法的</a:t>
            </a:r>
            <a:r>
              <a:rPr lang="en-US" altLang="zh-CN" sz="2200" dirty="0"/>
              <a:t>CSMA/CD</a:t>
            </a:r>
            <a:r>
              <a:rPr lang="zh-CN" altLang="en-US" sz="2200" dirty="0"/>
              <a:t>方法，以太网的性能？</a:t>
            </a:r>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64</a:t>
            </a:fld>
            <a:endParaRPr kumimoji="1" lang="zh-CN" altLang="en-US" dirty="0"/>
          </a:p>
        </p:txBody>
      </p:sp>
      <p:grpSp>
        <p:nvGrpSpPr>
          <p:cNvPr id="8" name="组合 7">
            <a:extLst>
              <a:ext uri="{FF2B5EF4-FFF2-40B4-BE49-F238E27FC236}">
                <a16:creationId xmlns:a16="http://schemas.microsoft.com/office/drawing/2014/main" id="{70FE3E72-449B-4741-AE40-FC4CD2AA85C9}"/>
              </a:ext>
            </a:extLst>
          </p:cNvPr>
          <p:cNvGrpSpPr/>
          <p:nvPr/>
        </p:nvGrpSpPr>
        <p:grpSpPr>
          <a:xfrm>
            <a:off x="3757718" y="3090916"/>
            <a:ext cx="4535677" cy="3502223"/>
            <a:chOff x="3286336" y="2624616"/>
            <a:chExt cx="5619328" cy="4415632"/>
          </a:xfrm>
        </p:grpSpPr>
        <p:pic>
          <p:nvPicPr>
            <p:cNvPr id="6" name="图片 5">
              <a:extLst>
                <a:ext uri="{FF2B5EF4-FFF2-40B4-BE49-F238E27FC236}">
                  <a16:creationId xmlns:a16="http://schemas.microsoft.com/office/drawing/2014/main" id="{4CB3AF38-EEB6-485F-8701-B839F0464ABE}"/>
                </a:ext>
              </a:extLst>
            </p:cNvPr>
            <p:cNvPicPr>
              <a:picLocks noChangeAspect="1"/>
            </p:cNvPicPr>
            <p:nvPr/>
          </p:nvPicPr>
          <p:blipFill>
            <a:blip r:embed="rId3"/>
            <a:stretch>
              <a:fillRect/>
            </a:stretch>
          </p:blipFill>
          <p:spPr>
            <a:xfrm>
              <a:off x="3286336" y="2624616"/>
              <a:ext cx="5619328" cy="3914296"/>
            </a:xfrm>
            <a:prstGeom prst="rect">
              <a:avLst/>
            </a:prstGeom>
          </p:spPr>
          <p:style>
            <a:lnRef idx="0">
              <a:schemeClr val="accent2"/>
            </a:lnRef>
            <a:fillRef idx="3">
              <a:schemeClr val="accent2"/>
            </a:fillRef>
            <a:effectRef idx="3">
              <a:schemeClr val="accent2"/>
            </a:effectRef>
            <a:fontRef idx="minor">
              <a:schemeClr val="lt1"/>
            </a:fontRef>
          </p:style>
        </p:pic>
        <p:sp>
          <p:nvSpPr>
            <p:cNvPr id="7" name="文本框 6">
              <a:extLst>
                <a:ext uri="{FF2B5EF4-FFF2-40B4-BE49-F238E27FC236}">
                  <a16:creationId xmlns:a16="http://schemas.microsoft.com/office/drawing/2014/main" id="{AD90D33B-5E75-4492-A681-000C5BB523F0}"/>
                </a:ext>
              </a:extLst>
            </p:cNvPr>
            <p:cNvSpPr txBox="1"/>
            <p:nvPr/>
          </p:nvSpPr>
          <p:spPr>
            <a:xfrm>
              <a:off x="3352017" y="6574591"/>
              <a:ext cx="5553647" cy="46565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zh-CN" altLang="en-US" dirty="0">
                  <a:solidFill>
                    <a:schemeClr val="tx1"/>
                  </a:solidFill>
                  <a:latin typeface="微软雅黑" panose="020B0503020204020204" pitchFamily="34" charset="-122"/>
                  <a:ea typeface="微软雅黑" panose="020B0503020204020204" pitchFamily="34" charset="-122"/>
                </a:rPr>
                <a:t>具有</a:t>
              </a:r>
              <a:r>
                <a:rPr lang="en-US" altLang="zh-CN" dirty="0">
                  <a:solidFill>
                    <a:schemeClr val="tx1"/>
                  </a:solidFill>
                  <a:latin typeface="微软雅黑" panose="020B0503020204020204" pitchFamily="34" charset="-122"/>
                  <a:ea typeface="微软雅黑" panose="020B0503020204020204" pitchFamily="34" charset="-122"/>
                </a:rPr>
                <a:t>512bit</a:t>
              </a:r>
              <a:r>
                <a:rPr lang="zh-CN" altLang="en-US" dirty="0">
                  <a:solidFill>
                    <a:schemeClr val="tx1"/>
                  </a:solidFill>
                  <a:latin typeface="微软雅黑" panose="020B0503020204020204" pitchFamily="34" charset="-122"/>
                  <a:ea typeface="微软雅黑" panose="020B0503020204020204" pitchFamily="34" charset="-122"/>
                </a:rPr>
                <a:t>时间槽的</a:t>
              </a:r>
              <a:r>
                <a:rPr lang="en-US" altLang="zh-CN" dirty="0">
                  <a:solidFill>
                    <a:schemeClr val="tx1"/>
                  </a:solidFill>
                  <a:latin typeface="微软雅黑" panose="020B0503020204020204" pitchFamily="34" charset="-122"/>
                  <a:ea typeface="微软雅黑" panose="020B0503020204020204" pitchFamily="34" charset="-122"/>
                </a:rPr>
                <a:t>10Mbps</a:t>
              </a:r>
              <a:r>
                <a:rPr lang="zh-CN" altLang="en-US" dirty="0">
                  <a:solidFill>
                    <a:schemeClr val="tx1"/>
                  </a:solidFill>
                  <a:latin typeface="微软雅黑" panose="020B0503020204020204" pitchFamily="34" charset="-122"/>
                  <a:ea typeface="微软雅黑" panose="020B0503020204020204" pitchFamily="34" charset="-122"/>
                </a:rPr>
                <a:t>以太网效率</a:t>
              </a:r>
            </a:p>
          </p:txBody>
        </p:sp>
      </p:gr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CDD987D9-B5BF-4F8D-B812-EB8D8143C563}"/>
                  </a:ext>
                </a:extLst>
              </p:cNvPr>
              <p:cNvSpPr txBox="1">
                <a:spLocks/>
              </p:cNvSpPr>
              <p:nvPr/>
            </p:nvSpPr>
            <p:spPr>
              <a:xfrm>
                <a:off x="701100" y="3222770"/>
                <a:ext cx="2942197" cy="32583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传送一帧平均需要</a:t>
                </a:r>
                <a:r>
                  <a:rPr lang="en-US" altLang="zh-CN" sz="2000" dirty="0">
                    <a:solidFill>
                      <a:srgbClr val="C00000"/>
                    </a:solidFill>
                  </a:rPr>
                  <a:t>P</a:t>
                </a:r>
                <a:r>
                  <a:rPr lang="zh-CN" altLang="en-US" sz="2000" dirty="0">
                    <a:solidFill>
                      <a:srgbClr val="C00000"/>
                    </a:solidFill>
                  </a:rPr>
                  <a:t>秒</a:t>
                </a:r>
                <a:r>
                  <a:rPr lang="zh-CN" altLang="en-US" sz="2000" dirty="0"/>
                  <a:t>，某个站获得信道的概率为</a:t>
                </a:r>
                <a:r>
                  <a:rPr lang="en-US" altLang="zh-CN" sz="2000" dirty="0">
                    <a:solidFill>
                      <a:srgbClr val="C00000"/>
                    </a:solidFill>
                  </a:rPr>
                  <a:t>A</a:t>
                </a:r>
                <a:r>
                  <a:rPr lang="zh-CN" altLang="en-US" sz="2000" dirty="0">
                    <a:solidFill>
                      <a:srgbClr val="C00000"/>
                    </a:solidFill>
                  </a:rPr>
                  <a:t>，</a:t>
                </a:r>
                <a14:m>
                  <m:oMath xmlns:m="http://schemas.openxmlformats.org/officeDocument/2006/math">
                    <m:r>
                      <a:rPr lang="en-US" altLang="zh-CN" sz="2000" dirty="0" smtClean="0">
                        <a:solidFill>
                          <a:srgbClr val="C00000"/>
                        </a:solidFill>
                        <a:latin typeface="Cambria Math" panose="02040503050406030204" pitchFamily="18" charset="0"/>
                        <a:ea typeface="Cambria Math" panose="02040503050406030204" pitchFamily="18" charset="0"/>
                      </a:rPr>
                      <m:t>2</m:t>
                    </m:r>
                    <m:r>
                      <a:rPr lang="zh-CN" altLang="en-US" sz="2000" i="1" dirty="0">
                        <a:solidFill>
                          <a:srgbClr val="C00000"/>
                        </a:solidFill>
                        <a:latin typeface="Cambria Math" panose="02040503050406030204" pitchFamily="18" charset="0"/>
                        <a:ea typeface="Cambria Math" panose="02040503050406030204" pitchFamily="18" charset="0"/>
                      </a:rPr>
                      <m:t>𝜏</m:t>
                    </m:r>
                  </m:oMath>
                </a14:m>
                <a:r>
                  <a:rPr lang="zh-CN" altLang="en-US" sz="2000" dirty="0"/>
                  <a:t>为时间槽。</a:t>
                </a:r>
                <a:endParaRPr lang="en-US" altLang="zh-CN" sz="2000" dirty="0"/>
              </a:p>
              <a:p>
                <a:pPr>
                  <a:lnSpc>
                    <a:spcPct val="150000"/>
                  </a:lnSpc>
                </a:pPr>
                <a:r>
                  <a:rPr lang="zh-CN" altLang="en-US" sz="2000" dirty="0"/>
                  <a:t>电缆越长，</a:t>
                </a:r>
                <a:r>
                  <a:rPr lang="el-GR" altLang="zh-CN" sz="2000" dirty="0"/>
                  <a:t>τ</a:t>
                </a:r>
                <a:r>
                  <a:rPr lang="zh-CN" altLang="en-US" sz="2000" dirty="0"/>
                  <a:t>越大，</a:t>
                </a:r>
                <a:r>
                  <a:rPr lang="zh-CN" altLang="en-US" sz="2000" dirty="0">
                    <a:solidFill>
                      <a:srgbClr val="C00000"/>
                    </a:solidFill>
                  </a:rPr>
                  <a:t>任何两个站之间的最大电缆距离会影响性能。</a:t>
                </a:r>
                <a:endParaRPr lang="zh-CN" altLang="en-US" sz="2000" dirty="0"/>
              </a:p>
            </p:txBody>
          </p:sp>
        </mc:Choice>
        <mc:Fallback xmlns="">
          <p:sp>
            <p:nvSpPr>
              <p:cNvPr id="13" name="内容占位符 2">
                <a:extLst>
                  <a:ext uri="{FF2B5EF4-FFF2-40B4-BE49-F238E27FC236}">
                    <a16:creationId xmlns:a16="http://schemas.microsoft.com/office/drawing/2014/main" id="{CDD987D9-B5BF-4F8D-B812-EB8D8143C563}"/>
                  </a:ext>
                </a:extLst>
              </p:cNvPr>
              <p:cNvSpPr txBox="1">
                <a:spLocks noRot="1" noChangeAspect="1" noMove="1" noResize="1" noEditPoints="1" noAdjustHandles="1" noChangeArrowheads="1" noChangeShapeType="1" noTextEdit="1"/>
              </p:cNvSpPr>
              <p:nvPr/>
            </p:nvSpPr>
            <p:spPr>
              <a:xfrm>
                <a:off x="701100" y="3222770"/>
                <a:ext cx="2942197" cy="3258344"/>
              </a:xfrm>
              <a:prstGeom prst="rect">
                <a:avLst/>
              </a:prstGeom>
              <a:blipFill>
                <a:blip r:embed="rId4"/>
                <a:stretch>
                  <a:fillRect l="-1863" r="-7867"/>
                </a:stretch>
              </a:blipFill>
            </p:spPr>
            <p:txBody>
              <a:bodyPr/>
              <a:lstStyle/>
              <a:p>
                <a:r>
                  <a:rPr lang="zh-CN" altLang="en-US">
                    <a:noFill/>
                  </a:rPr>
                  <a:t> </a:t>
                </a:r>
              </a:p>
            </p:txBody>
          </p:sp>
        </mc:Fallback>
      </mc:AlternateContent>
      <p:sp>
        <p:nvSpPr>
          <p:cNvPr id="14" name="箭头: 下 13">
            <a:extLst>
              <a:ext uri="{FF2B5EF4-FFF2-40B4-BE49-F238E27FC236}">
                <a16:creationId xmlns:a16="http://schemas.microsoft.com/office/drawing/2014/main" id="{D3715F06-25A7-4D88-BEBD-FED92B24188A}"/>
              </a:ext>
            </a:extLst>
          </p:cNvPr>
          <p:cNvSpPr/>
          <p:nvPr/>
        </p:nvSpPr>
        <p:spPr>
          <a:xfrm rot="16200000">
            <a:off x="5907883" y="665199"/>
            <a:ext cx="208375" cy="4399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97FFA4F-A476-4B96-9702-0B5E10DC05BA}"/>
              </a:ext>
            </a:extLst>
          </p:cNvPr>
          <p:cNvSpPr txBox="1"/>
          <p:nvPr/>
        </p:nvSpPr>
        <p:spPr>
          <a:xfrm>
            <a:off x="3757718" y="1811288"/>
            <a:ext cx="4497930" cy="1015663"/>
          </a:xfrm>
          <a:prstGeom prst="rect">
            <a:avLst/>
          </a:prstGeom>
          <a:noFill/>
        </p:spPr>
        <p:txBody>
          <a:bodyPr wrap="square">
            <a:spAutoFit/>
          </a:bodyPr>
          <a:lstStyle/>
          <a:p>
            <a:pPr algn="ctr"/>
            <a:r>
              <a:rPr lang="en-US" altLang="zh-CN" sz="2000" dirty="0">
                <a:solidFill>
                  <a:srgbClr val="C00000"/>
                </a:solidFill>
                <a:latin typeface="微软雅黑" panose="020B0503020204020204" pitchFamily="34" charset="-122"/>
                <a:ea typeface="微软雅黑" panose="020B0503020204020204" pitchFamily="34" charset="-122"/>
              </a:rPr>
              <a:t>P=F/B</a:t>
            </a:r>
            <a:r>
              <a:rPr lang="zh-CN" altLang="en-US" sz="2000" dirty="0">
                <a:latin typeface="微软雅黑" panose="020B0503020204020204" pitchFamily="34" charset="-122"/>
                <a:ea typeface="微软雅黑" panose="020B0503020204020204" pitchFamily="34" charset="-122"/>
              </a:rPr>
              <a:t>，</a:t>
            </a:r>
            <a:r>
              <a:rPr lang="en-US" altLang="zh-CN" sz="2000" dirty="0">
                <a:solidFill>
                  <a:srgbClr val="7030A0"/>
                </a:solidFill>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为帧长，</a:t>
            </a:r>
            <a:r>
              <a:rPr lang="en-US" altLang="zh-CN" sz="2000" dirty="0">
                <a:solidFill>
                  <a:srgbClr val="7030A0"/>
                </a:solidFill>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为带宽；</a:t>
            </a:r>
            <a:endParaRPr lang="en-US" altLang="zh-CN" sz="2000" dirty="0">
              <a:latin typeface="微软雅黑" panose="020B0503020204020204" pitchFamily="34" charset="-122"/>
              <a:ea typeface="微软雅黑" panose="020B0503020204020204" pitchFamily="34" charset="-122"/>
            </a:endParaRPr>
          </a:p>
          <a:p>
            <a:pPr algn="ctr"/>
            <a:r>
              <a:rPr lang="en-US" altLang="zh-CN" sz="2000" dirty="0">
                <a:solidFill>
                  <a:srgbClr val="7030A0"/>
                </a:solidFill>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为电缆长度，</a:t>
            </a:r>
            <a:r>
              <a:rPr lang="en-US" altLang="zh-CN" sz="2000" dirty="0">
                <a:solidFill>
                  <a:srgbClr val="7030A0"/>
                </a:solidFill>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为信号传播速度；</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假设每帧</a:t>
            </a:r>
            <a:r>
              <a:rPr lang="en-US" altLang="zh-CN" sz="2000" dirty="0">
                <a:solidFill>
                  <a:srgbClr val="7030A0"/>
                </a:solidFill>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个竞争时间槽</a:t>
            </a:r>
            <a:endParaRPr lang="en-US" altLang="zh-CN" sz="2000" dirty="0">
              <a:latin typeface="微软雅黑" panose="020B0503020204020204" pitchFamily="34" charset="-122"/>
              <a:ea typeface="微软雅黑" panose="020B0503020204020204" pitchFamily="34" charset="-122"/>
            </a:endParaRPr>
          </a:p>
        </p:txBody>
      </p:sp>
      <p:sp>
        <p:nvSpPr>
          <p:cNvPr id="19" name="内容占位符 2">
            <a:extLst>
              <a:ext uri="{FF2B5EF4-FFF2-40B4-BE49-F238E27FC236}">
                <a16:creationId xmlns:a16="http://schemas.microsoft.com/office/drawing/2014/main" id="{C80A8819-077F-4650-B07E-006F0F3A3663}"/>
              </a:ext>
            </a:extLst>
          </p:cNvPr>
          <p:cNvSpPr txBox="1">
            <a:spLocks/>
          </p:cNvSpPr>
          <p:nvPr/>
        </p:nvSpPr>
        <p:spPr>
          <a:xfrm>
            <a:off x="8610600" y="3233491"/>
            <a:ext cx="2880300" cy="297461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在给定帧长的情况下，</a:t>
            </a:r>
            <a:r>
              <a:rPr lang="zh-CN" altLang="en-US" sz="2000" dirty="0">
                <a:solidFill>
                  <a:srgbClr val="C00000"/>
                </a:solidFill>
              </a:rPr>
              <a:t>增加带宽或距离会降低网络效率。</a:t>
            </a:r>
            <a:endParaRPr lang="en-US" altLang="zh-CN" sz="2000" dirty="0">
              <a:solidFill>
                <a:srgbClr val="C00000"/>
              </a:solidFill>
            </a:endParaRPr>
          </a:p>
          <a:p>
            <a:pPr>
              <a:lnSpc>
                <a:spcPct val="150000"/>
              </a:lnSpc>
            </a:pPr>
            <a:r>
              <a:rPr lang="zh-CN" altLang="en-US" sz="2000" dirty="0"/>
              <a:t>然而网络发展的</a:t>
            </a:r>
            <a:r>
              <a:rPr lang="zh-CN" altLang="en-US" sz="2000" dirty="0">
                <a:solidFill>
                  <a:srgbClr val="7030A0"/>
                </a:solidFill>
              </a:rPr>
              <a:t>目标总是在长距离上拥有高带宽！</a:t>
            </a:r>
            <a:endParaRPr lang="en-US" altLang="zh-CN" sz="2000" dirty="0">
              <a:solidFill>
                <a:srgbClr val="7030A0"/>
              </a:solidFill>
            </a:endParaRPr>
          </a:p>
          <a:p>
            <a:pPr>
              <a:lnSpc>
                <a:spcPct val="150000"/>
              </a:lnSpc>
            </a:pPr>
            <a:endParaRPr lang="zh-CN" altLang="en-US" sz="200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90C695D-B533-423F-8E83-DD0C1A7793B4}"/>
                  </a:ext>
                </a:extLst>
              </p:cNvPr>
              <p:cNvSpPr txBox="1"/>
              <p:nvPr/>
            </p:nvSpPr>
            <p:spPr>
              <a:xfrm>
                <a:off x="903131" y="2413948"/>
                <a:ext cx="2434064" cy="628057"/>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i="1" dirty="0">
                          <a:latin typeface="Cambria Math" panose="02040503050406030204" pitchFamily="18" charset="0"/>
                          <a:ea typeface="Cambria Math" panose="02040503050406030204" pitchFamily="18" charset="0"/>
                        </a:rPr>
                        <m:t>信道</m:t>
                      </m:r>
                      <m:r>
                        <a:rPr lang="zh-CN" altLang="en-US" sz="2000" i="1" dirty="0" smtClean="0">
                          <a:latin typeface="Cambria Math" panose="02040503050406030204" pitchFamily="18" charset="0"/>
                          <a:ea typeface="Cambria Math" panose="02040503050406030204" pitchFamily="18" charset="0"/>
                        </a:rPr>
                        <m:t>效率</m:t>
                      </m:r>
                      <m:r>
                        <a:rPr lang="en-US" altLang="zh-CN" sz="2000" i="1" dirty="0" smtClean="0">
                          <a:latin typeface="Cambria Math" panose="02040503050406030204" pitchFamily="18" charset="0"/>
                          <a:ea typeface="Cambria Math" panose="02040503050406030204" pitchFamily="18" charset="0"/>
                        </a:rPr>
                        <m:t>=</m:t>
                      </m:r>
                      <m:f>
                        <m:fPr>
                          <m:ctrlPr>
                            <a:rPr lang="en-US" altLang="zh-CN" sz="2000" i="1" dirty="0" smtClean="0">
                              <a:latin typeface="Cambria Math" panose="02040503050406030204" pitchFamily="18" charset="0"/>
                              <a:ea typeface="Cambria Math" panose="02040503050406030204" pitchFamily="18" charset="0"/>
                            </a:rPr>
                          </m:ctrlPr>
                        </m:fPr>
                        <m:num>
                          <m:r>
                            <m:rPr>
                              <m:sty m:val="p"/>
                            </m:rPr>
                            <a:rPr lang="en-US" altLang="zh-CN" sz="2000" i="1" dirty="0">
                              <a:latin typeface="Cambria Math" panose="02040503050406030204" pitchFamily="18" charset="0"/>
                              <a:ea typeface="Cambria Math" panose="02040503050406030204" pitchFamily="18" charset="0"/>
                            </a:rPr>
                            <m:t>P</m:t>
                          </m:r>
                        </m:num>
                        <m:den>
                          <m:r>
                            <m:rPr>
                              <m:sty m:val="p"/>
                            </m:rPr>
                            <a:rPr lang="en-US" altLang="zh-CN" sz="2000" i="1" dirty="0">
                              <a:latin typeface="Cambria Math" panose="02040503050406030204" pitchFamily="18" charset="0"/>
                              <a:ea typeface="Cambria Math" panose="02040503050406030204" pitchFamily="18" charset="0"/>
                            </a:rPr>
                            <m:t>P</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2</m:t>
                          </m:r>
                          <m:r>
                            <a:rPr lang="zh-CN" altLang="en-US" sz="2000" b="0" i="1" dirty="0" smtClean="0">
                              <a:latin typeface="Cambria Math" panose="02040503050406030204" pitchFamily="18" charset="0"/>
                              <a:ea typeface="Cambria Math" panose="02040503050406030204" pitchFamily="18" charset="0"/>
                            </a:rPr>
                            <m:t>𝜏</m:t>
                          </m:r>
                          <m:r>
                            <a:rPr lang="en-US" altLang="zh-CN" sz="2000" b="0" i="1" dirty="0" smtClean="0">
                              <a:latin typeface="Cambria Math" panose="02040503050406030204" pitchFamily="18" charset="0"/>
                              <a:ea typeface="Cambria Math" panose="02040503050406030204" pitchFamily="18" charset="0"/>
                            </a:rPr>
                            <m:t>/</m:t>
                          </m:r>
                          <m:r>
                            <m:rPr>
                              <m:sty m:val="p"/>
                            </m:rPr>
                            <a:rPr lang="en-US" altLang="zh-CN" sz="2000" i="1" dirty="0">
                              <a:latin typeface="Cambria Math" panose="02040503050406030204" pitchFamily="18" charset="0"/>
                              <a:ea typeface="Cambria Math" panose="02040503050406030204" pitchFamily="18" charset="0"/>
                            </a:rPr>
                            <m:t>A</m:t>
                          </m:r>
                        </m:den>
                      </m:f>
                    </m:oMath>
                  </m:oMathPara>
                </a14:m>
                <a:endParaRPr lang="zh-CN" altLang="en-US" sz="2000" dirty="0"/>
              </a:p>
            </p:txBody>
          </p:sp>
        </mc:Choice>
        <mc:Fallback xmlns="">
          <p:sp>
            <p:nvSpPr>
              <p:cNvPr id="5" name="文本框 4">
                <a:extLst>
                  <a:ext uri="{FF2B5EF4-FFF2-40B4-BE49-F238E27FC236}">
                    <a16:creationId xmlns:a16="http://schemas.microsoft.com/office/drawing/2014/main" id="{490C695D-B533-423F-8E83-DD0C1A7793B4}"/>
                  </a:ext>
                </a:extLst>
              </p:cNvPr>
              <p:cNvSpPr txBox="1">
                <a:spLocks noRot="1" noChangeAspect="1" noMove="1" noResize="1" noEditPoints="1" noAdjustHandles="1" noChangeArrowheads="1" noChangeShapeType="1" noTextEdit="1"/>
              </p:cNvSpPr>
              <p:nvPr/>
            </p:nvSpPr>
            <p:spPr>
              <a:xfrm>
                <a:off x="903131" y="2413948"/>
                <a:ext cx="2434064" cy="628057"/>
              </a:xfrm>
              <a:prstGeom prst="rect">
                <a:avLst/>
              </a:prstGeom>
              <a:blipFill>
                <a:blip r:embed="rId5"/>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E666199-BED3-4A28-AC5E-994678418921}"/>
                  </a:ext>
                </a:extLst>
              </p:cNvPr>
              <p:cNvSpPr txBox="1"/>
              <p:nvPr/>
            </p:nvSpPr>
            <p:spPr>
              <a:xfrm>
                <a:off x="8605956" y="2384961"/>
                <a:ext cx="2819683" cy="630044"/>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i="1" dirty="0" smtClean="0">
                          <a:latin typeface="Cambria Math" panose="02040503050406030204" pitchFamily="18" charset="0"/>
                          <a:ea typeface="Cambria Math" panose="02040503050406030204" pitchFamily="18" charset="0"/>
                        </a:rPr>
                        <m:t>信道效率</m:t>
                      </m:r>
                      <m:r>
                        <a:rPr lang="en-US" altLang="zh-CN" sz="2000" i="1" dirty="0" smtClean="0">
                          <a:latin typeface="Cambria Math" panose="02040503050406030204" pitchFamily="18" charset="0"/>
                          <a:ea typeface="Cambria Math" panose="02040503050406030204" pitchFamily="18" charset="0"/>
                        </a:rPr>
                        <m:t>=</m:t>
                      </m:r>
                      <m:f>
                        <m:fPr>
                          <m:ctrlPr>
                            <a:rPr lang="en-US" altLang="zh-CN" sz="200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1</m:t>
                          </m:r>
                        </m:num>
                        <m:den>
                          <m:r>
                            <a:rPr lang="en-US" altLang="zh-CN" sz="2000" b="0" i="1" dirty="0" smtClean="0">
                              <a:latin typeface="Cambria Math" panose="02040503050406030204" pitchFamily="18" charset="0"/>
                              <a:ea typeface="Cambria Math" panose="02040503050406030204" pitchFamily="18" charset="0"/>
                            </a:rPr>
                            <m:t>1</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2</m:t>
                          </m:r>
                          <m:r>
                            <m:rPr>
                              <m:sty m:val="p"/>
                            </m:rPr>
                            <a:rPr lang="en-US" altLang="zh-CN" sz="2000" i="1" dirty="0">
                              <a:latin typeface="Cambria Math" panose="02040503050406030204" pitchFamily="18" charset="0"/>
                              <a:ea typeface="Cambria Math" panose="02040503050406030204" pitchFamily="18" charset="0"/>
                            </a:rPr>
                            <m:t>BLe</m:t>
                          </m:r>
                          <m:r>
                            <a:rPr lang="en-US" altLang="zh-CN" sz="2000" b="0" i="1" dirty="0" smtClean="0">
                              <a:latin typeface="Cambria Math" panose="02040503050406030204" pitchFamily="18" charset="0"/>
                              <a:ea typeface="Cambria Math" panose="02040503050406030204" pitchFamily="18" charset="0"/>
                            </a:rPr>
                            <m:t>/</m:t>
                          </m:r>
                          <m:r>
                            <m:rPr>
                              <m:sty m:val="p"/>
                            </m:rPr>
                            <a:rPr lang="en-US" altLang="zh-CN" sz="2000" i="1" dirty="0">
                              <a:latin typeface="Cambria Math" panose="02040503050406030204" pitchFamily="18" charset="0"/>
                              <a:ea typeface="Cambria Math" panose="02040503050406030204" pitchFamily="18" charset="0"/>
                            </a:rPr>
                            <m:t>cF</m:t>
                          </m:r>
                        </m:den>
                      </m:f>
                    </m:oMath>
                  </m:oMathPara>
                </a14:m>
                <a:endParaRPr lang="zh-CN" altLang="en-US" sz="2000" dirty="0"/>
              </a:p>
            </p:txBody>
          </p:sp>
        </mc:Choice>
        <mc:Fallback xmlns="">
          <p:sp>
            <p:nvSpPr>
              <p:cNvPr id="17" name="文本框 16">
                <a:extLst>
                  <a:ext uri="{FF2B5EF4-FFF2-40B4-BE49-F238E27FC236}">
                    <a16:creationId xmlns:a16="http://schemas.microsoft.com/office/drawing/2014/main" id="{6E666199-BED3-4A28-AC5E-994678418921}"/>
                  </a:ext>
                </a:extLst>
              </p:cNvPr>
              <p:cNvSpPr txBox="1">
                <a:spLocks noRot="1" noChangeAspect="1" noMove="1" noResize="1" noEditPoints="1" noAdjustHandles="1" noChangeArrowheads="1" noChangeShapeType="1" noTextEdit="1"/>
              </p:cNvSpPr>
              <p:nvPr/>
            </p:nvSpPr>
            <p:spPr>
              <a:xfrm>
                <a:off x="8605956" y="2384961"/>
                <a:ext cx="2819683" cy="630044"/>
              </a:xfrm>
              <a:prstGeom prst="rect">
                <a:avLst/>
              </a:prstGeom>
              <a:blipFill>
                <a:blip r:embed="rId6"/>
                <a:stretch>
                  <a:fillRect/>
                </a:stretch>
              </a:blipFill>
              <a:ln>
                <a:solidFill>
                  <a:srgbClr val="7030A0"/>
                </a:solidFill>
              </a:ln>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2E356577-78C5-41EA-BC3B-74D1C317D3D4}"/>
              </a:ext>
            </a:extLst>
          </p:cNvPr>
          <p:cNvGrpSpPr/>
          <p:nvPr/>
        </p:nvGrpSpPr>
        <p:grpSpPr>
          <a:xfrm>
            <a:off x="3442597" y="6575687"/>
            <a:ext cx="5099987" cy="254887"/>
            <a:chOff x="-214926" y="6517848"/>
            <a:chExt cx="5099987" cy="460463"/>
          </a:xfrm>
        </p:grpSpPr>
        <p:grpSp>
          <p:nvGrpSpPr>
            <p:cNvPr id="26" name="组合 25">
              <a:extLst>
                <a:ext uri="{FF2B5EF4-FFF2-40B4-BE49-F238E27FC236}">
                  <a16:creationId xmlns:a16="http://schemas.microsoft.com/office/drawing/2014/main" id="{3F67EAFB-B885-4882-86E3-859A151E21D8}"/>
                </a:ext>
              </a:extLst>
            </p:cNvPr>
            <p:cNvGrpSpPr/>
            <p:nvPr/>
          </p:nvGrpSpPr>
          <p:grpSpPr>
            <a:xfrm>
              <a:off x="-134143" y="6517848"/>
              <a:ext cx="5019204" cy="444808"/>
              <a:chOff x="-134143" y="6326763"/>
              <a:chExt cx="5019204" cy="444808"/>
            </a:xfrm>
          </p:grpSpPr>
          <p:cxnSp>
            <p:nvCxnSpPr>
              <p:cNvPr id="28" name="直接连接符 27">
                <a:extLst>
                  <a:ext uri="{FF2B5EF4-FFF2-40B4-BE49-F238E27FC236}">
                    <a16:creationId xmlns:a16="http://schemas.microsoft.com/office/drawing/2014/main" id="{A8CD3CFB-D476-49C6-91B7-86051994BA18}"/>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5AD9B8C-88CB-4803-96F5-8427A99511E6}"/>
                  </a:ext>
                </a:extLst>
              </p:cNvPr>
              <p:cNvSpPr txBox="1"/>
              <p:nvPr/>
            </p:nvSpPr>
            <p:spPr>
              <a:xfrm>
                <a:off x="466864" y="6326763"/>
                <a:ext cx="4418197"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Andrew </a:t>
                </a:r>
                <a:r>
                  <a:rPr lang="en-US" altLang="zh-CN" sz="1000" dirty="0" err="1">
                    <a:solidFill>
                      <a:schemeClr val="bg1">
                        <a:lumMod val="50000"/>
                      </a:schemeClr>
                    </a:solidFill>
                    <a:latin typeface="微软雅黑" panose="020B0503020204020204" pitchFamily="34" charset="-122"/>
                    <a:ea typeface="微软雅黑" panose="020B0503020204020204" pitchFamily="34" charset="-122"/>
                  </a:rPr>
                  <a:t>S.Tanenbaum</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潘爱民</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计算机网络</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[M].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清华大学出版社</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2012.</a:t>
                </a:r>
              </a:p>
            </p:txBody>
          </p:sp>
        </p:grpSp>
        <p:sp>
          <p:nvSpPr>
            <p:cNvPr id="27" name="文本框 26">
              <a:extLst>
                <a:ext uri="{FF2B5EF4-FFF2-40B4-BE49-F238E27FC236}">
                  <a16:creationId xmlns:a16="http://schemas.microsoft.com/office/drawing/2014/main" id="{A8DAACD8-3928-4511-BE57-066F32F8A0C3}"/>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
        <p:nvSpPr>
          <p:cNvPr id="20" name="日期占位符 15">
            <a:extLst>
              <a:ext uri="{FF2B5EF4-FFF2-40B4-BE49-F238E27FC236}">
                <a16:creationId xmlns:a16="http://schemas.microsoft.com/office/drawing/2014/main" id="{C813DC6E-F2E2-5A40-8486-6197BBF6909C}"/>
              </a:ext>
            </a:extLst>
          </p:cNvPr>
          <p:cNvSpPr>
            <a:spLocks noGrp="1"/>
          </p:cNvSpPr>
          <p:nvPr>
            <p:ph type="dt" sz="half" idx="10"/>
          </p:nvPr>
        </p:nvSpPr>
        <p:spPr>
          <a:xfrm>
            <a:off x="197335" y="6489303"/>
            <a:ext cx="1411657" cy="33260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159437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6" grpId="0"/>
      <p:bldP spid="19" grpId="0"/>
      <p:bldP spid="5"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1">
            <a:extLst>
              <a:ext uri="{FF2B5EF4-FFF2-40B4-BE49-F238E27FC236}">
                <a16:creationId xmlns:a16="http://schemas.microsoft.com/office/drawing/2014/main" id="{893D1E7F-EC76-4B8C-B980-220FF936F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988" y="3659362"/>
            <a:ext cx="5949462" cy="31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89BB03CD-9101-4869-BF9C-17A9A0BE3143}"/>
              </a:ext>
            </a:extLst>
          </p:cNvPr>
          <p:cNvPicPr>
            <a:picLocks noChangeAspect="1"/>
          </p:cNvPicPr>
          <p:nvPr/>
        </p:nvPicPr>
        <p:blipFill>
          <a:blip r:embed="rId4"/>
          <a:stretch>
            <a:fillRect/>
          </a:stretch>
        </p:blipFill>
        <p:spPr>
          <a:xfrm>
            <a:off x="4862021" y="1762708"/>
            <a:ext cx="2598273" cy="1164026"/>
          </a:xfrm>
          <a:prstGeom prst="rect">
            <a:avLst/>
          </a:prstGeom>
        </p:spPr>
      </p:pic>
      <p:sp>
        <p:nvSpPr>
          <p:cNvPr id="3" name="内容占位符 2">
            <a:extLst>
              <a:ext uri="{FF2B5EF4-FFF2-40B4-BE49-F238E27FC236}">
                <a16:creationId xmlns:a16="http://schemas.microsoft.com/office/drawing/2014/main" id="{FFEE573F-13F6-4DDD-AD12-5A0908397AD9}"/>
              </a:ext>
            </a:extLst>
          </p:cNvPr>
          <p:cNvSpPr>
            <a:spLocks noGrp="1"/>
          </p:cNvSpPr>
          <p:nvPr>
            <p:ph idx="1"/>
          </p:nvPr>
        </p:nvSpPr>
        <p:spPr>
          <a:xfrm>
            <a:off x="565608" y="1510756"/>
            <a:ext cx="10788192" cy="4982117"/>
          </a:xfrm>
        </p:spPr>
        <p:txBody>
          <a:bodyPr>
            <a:normAutofit/>
          </a:bodyPr>
          <a:lstStyle/>
          <a:p>
            <a:pPr>
              <a:lnSpc>
                <a:spcPct val="120000"/>
              </a:lnSpc>
            </a:pPr>
            <a:r>
              <a:rPr lang="zh-CN" altLang="en-US" sz="2200" dirty="0"/>
              <a:t>使用</a:t>
            </a:r>
            <a:r>
              <a:rPr lang="zh-CN" altLang="en-US" sz="2200" dirty="0">
                <a:solidFill>
                  <a:srgbClr val="C00000"/>
                </a:solidFill>
              </a:rPr>
              <a:t>集线器（</a:t>
            </a:r>
            <a:r>
              <a:rPr lang="en-US" altLang="zh-CN" sz="2200" dirty="0">
                <a:solidFill>
                  <a:srgbClr val="C00000"/>
                </a:solidFill>
              </a:rPr>
              <a:t>HUB</a:t>
            </a:r>
            <a:r>
              <a:rPr lang="zh-CN" altLang="en-US" sz="2200" dirty="0">
                <a:solidFill>
                  <a:srgbClr val="C00000"/>
                </a:solidFill>
              </a:rPr>
              <a:t>）</a:t>
            </a:r>
            <a:r>
              <a:rPr lang="zh-CN" altLang="en-US" sz="2200" dirty="0"/>
              <a:t>组建以太网</a:t>
            </a:r>
            <a:endParaRPr lang="en-US" altLang="zh-CN" sz="2200" dirty="0"/>
          </a:p>
          <a:p>
            <a:pPr lvl="1">
              <a:lnSpc>
                <a:spcPct val="120000"/>
              </a:lnSpc>
            </a:pPr>
            <a:r>
              <a:rPr lang="en-US" altLang="zh-CN" sz="2000" dirty="0"/>
              <a:t>Hub</a:t>
            </a:r>
            <a:r>
              <a:rPr lang="zh-CN" altLang="en-US" sz="2000" dirty="0"/>
              <a:t>所有端口内部都是连通的</a:t>
            </a:r>
          </a:p>
          <a:p>
            <a:pPr lvl="1">
              <a:lnSpc>
                <a:spcPct val="120000"/>
              </a:lnSpc>
            </a:pPr>
            <a:r>
              <a:rPr lang="zh-CN" altLang="en-US" sz="2000" dirty="0"/>
              <a:t>使同一根总线</a:t>
            </a:r>
          </a:p>
          <a:p>
            <a:pPr lvl="1">
              <a:lnSpc>
                <a:spcPct val="120000"/>
              </a:lnSpc>
            </a:pPr>
            <a:r>
              <a:rPr lang="zh-CN" altLang="en-US" sz="2000" dirty="0"/>
              <a:t>和</a:t>
            </a:r>
            <a:r>
              <a:rPr lang="en-US" altLang="zh-CN" sz="2000" dirty="0"/>
              <a:t>Repeater</a:t>
            </a:r>
            <a:r>
              <a:rPr lang="zh-CN" altLang="en-US" sz="2000" dirty="0"/>
              <a:t>一样，也是物理层设备</a:t>
            </a:r>
            <a:endParaRPr lang="en-US" altLang="zh-CN" sz="2000" dirty="0"/>
          </a:p>
          <a:p>
            <a:pPr>
              <a:lnSpc>
                <a:spcPct val="120000"/>
              </a:lnSpc>
            </a:pPr>
            <a:r>
              <a:rPr lang="zh-CN" altLang="en-US" sz="2200" dirty="0"/>
              <a:t>使用</a:t>
            </a:r>
            <a:r>
              <a:rPr lang="en-US" altLang="zh-CN" sz="2200" dirty="0"/>
              <a:t>Hub</a:t>
            </a:r>
            <a:r>
              <a:rPr lang="zh-CN" altLang="en-US" sz="2200" dirty="0"/>
              <a:t>扩展以太网</a:t>
            </a:r>
            <a:endParaRPr lang="en-US" altLang="zh-CN" sz="2200" dirty="0"/>
          </a:p>
          <a:p>
            <a:pPr lvl="1">
              <a:lnSpc>
                <a:spcPct val="120000"/>
              </a:lnSpc>
            </a:pPr>
            <a:r>
              <a:rPr lang="zh-CN" altLang="en-US" sz="2000" dirty="0"/>
              <a:t>集线器不能增加容量</a:t>
            </a:r>
          </a:p>
          <a:p>
            <a:pPr lvl="1">
              <a:lnSpc>
                <a:spcPct val="120000"/>
              </a:lnSpc>
            </a:pPr>
            <a:r>
              <a:rPr lang="zh-CN" altLang="en-US" sz="2000" dirty="0"/>
              <a:t>用集线器组成更大的局域网都在一个冲突域中</a:t>
            </a:r>
          </a:p>
          <a:p>
            <a:pPr lvl="1">
              <a:lnSpc>
                <a:spcPct val="120000"/>
              </a:lnSpc>
            </a:pPr>
            <a:r>
              <a:rPr lang="en-US" altLang="zh-CN" sz="2000" dirty="0"/>
              <a:t>Hub</a:t>
            </a:r>
            <a:r>
              <a:rPr lang="zh-CN" altLang="en-US" sz="2000" dirty="0"/>
              <a:t>级连：限制了网络的可扩展性</a:t>
            </a:r>
            <a:endParaRPr lang="en-US" altLang="zh-CN" sz="2000" dirty="0"/>
          </a:p>
        </p:txBody>
      </p:sp>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交换式以太网 </a:t>
            </a:r>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t>65</a:t>
            </a:fld>
            <a:endParaRPr kumimoji="1" lang="zh-CN" altLang="en-US" dirty="0"/>
          </a:p>
        </p:txBody>
      </p:sp>
      <p:pic>
        <p:nvPicPr>
          <p:cNvPr id="7" name="Picture 3">
            <a:extLst>
              <a:ext uri="{FF2B5EF4-FFF2-40B4-BE49-F238E27FC236}">
                <a16:creationId xmlns:a16="http://schemas.microsoft.com/office/drawing/2014/main" id="{DCDF9DBA-1B3B-4EC9-8230-96AA3F36F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0558" y="1534158"/>
            <a:ext cx="4266729" cy="152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3">
            <a:extLst>
              <a:ext uri="{FF2B5EF4-FFF2-40B4-BE49-F238E27FC236}">
                <a16:creationId xmlns:a16="http://schemas.microsoft.com/office/drawing/2014/main" id="{20FDF4EB-80DD-49D6-834D-AC035B4C7299}"/>
              </a:ext>
            </a:extLst>
          </p:cNvPr>
          <p:cNvSpPr txBox="1">
            <a:spLocks noChangeArrowheads="1"/>
          </p:cNvSpPr>
          <p:nvPr/>
        </p:nvSpPr>
        <p:spPr>
          <a:xfrm>
            <a:off x="6292013" y="5299699"/>
            <a:ext cx="5746380" cy="1056651"/>
          </a:xfrm>
          <a:prstGeom prst="rect">
            <a:avLst/>
          </a:prstGeom>
        </p:spPr>
        <p:txBody>
          <a:bodyPr vert="horz" lIns="91440" tIns="45720" rIns="91440" bIns="45720" rtlCol="0">
            <a:noAutofit/>
          </a:bodyPr>
          <a:lstStyle>
            <a:lvl1pPr marL="228600" indent="-228600">
              <a:lnSpc>
                <a:spcPct val="100000"/>
              </a:lnSpc>
              <a:spcBef>
                <a:spcPts val="600"/>
              </a:spcBef>
              <a:buFont typeface="Wingdings" pitchFamily="2" charset="2"/>
              <a:buChar char="Ø"/>
              <a:defRPr sz="28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Aft>
                <a:spcPts val="600"/>
              </a:spcAft>
            </a:pPr>
            <a:endParaRPr lang="zh-CN" altLang="en-US" sz="2000" dirty="0"/>
          </a:p>
        </p:txBody>
      </p:sp>
      <p:grpSp>
        <p:nvGrpSpPr>
          <p:cNvPr id="11" name="组合 10">
            <a:extLst>
              <a:ext uri="{FF2B5EF4-FFF2-40B4-BE49-F238E27FC236}">
                <a16:creationId xmlns:a16="http://schemas.microsoft.com/office/drawing/2014/main" id="{60AE4F03-FDAA-4F31-9335-C3756829FB6F}"/>
              </a:ext>
            </a:extLst>
          </p:cNvPr>
          <p:cNvGrpSpPr/>
          <p:nvPr/>
        </p:nvGrpSpPr>
        <p:grpSpPr>
          <a:xfrm>
            <a:off x="1011577" y="5183679"/>
            <a:ext cx="4242623" cy="1288689"/>
            <a:chOff x="7669426" y="892387"/>
            <a:chExt cx="4242623" cy="1288689"/>
          </a:xfrm>
        </p:grpSpPr>
        <p:sp>
          <p:nvSpPr>
            <p:cNvPr id="9" name="十二角星 5">
              <a:extLst>
                <a:ext uri="{FF2B5EF4-FFF2-40B4-BE49-F238E27FC236}">
                  <a16:creationId xmlns:a16="http://schemas.microsoft.com/office/drawing/2014/main" id="{BAFE88D2-C765-4876-AE9B-DC7876BF9C6C}"/>
                </a:ext>
              </a:extLst>
            </p:cNvPr>
            <p:cNvSpPr/>
            <p:nvPr/>
          </p:nvSpPr>
          <p:spPr>
            <a:xfrm>
              <a:off x="7669426" y="892387"/>
              <a:ext cx="4242623" cy="1288689"/>
            </a:xfrm>
            <a:prstGeom prst="star12">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rgbClr val="C00000"/>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A39536-9A41-4C1C-AF65-993409986AA5}"/>
                </a:ext>
              </a:extLst>
            </p:cNvPr>
            <p:cNvSpPr txBox="1"/>
            <p:nvPr/>
          </p:nvSpPr>
          <p:spPr>
            <a:xfrm>
              <a:off x="8346919" y="1192771"/>
              <a:ext cx="2799164" cy="738664"/>
            </a:xfrm>
            <a:prstGeom prst="rect">
              <a:avLst/>
            </a:prstGeom>
            <a:noFill/>
          </p:spPr>
          <p:txBody>
            <a:bodyPr wrap="none" rtlCol="0">
              <a:spAutoFit/>
            </a:bodyPr>
            <a:lstStyle/>
            <a:p>
              <a:pPr algn="ctr"/>
              <a:r>
                <a:rPr lang="en-US" altLang="zh-CN" sz="2400" b="1" dirty="0">
                  <a:solidFill>
                    <a:srgbClr val="C00000"/>
                  </a:solidFill>
                </a:rPr>
                <a:t>Switched Ethernet </a:t>
              </a:r>
            </a:p>
            <a:p>
              <a:pPr algn="ctr"/>
              <a:r>
                <a:rPr lang="en-US" altLang="zh-CN" b="1" dirty="0">
                  <a:solidFill>
                    <a:srgbClr val="C00000"/>
                  </a:solidFill>
                </a:rPr>
                <a:t>to the rescue!</a:t>
              </a:r>
              <a:endParaRPr lang="zh-CN" altLang="en-US" b="1" dirty="0">
                <a:solidFill>
                  <a:srgbClr val="C00000"/>
                </a:solidFill>
              </a:endParaRPr>
            </a:p>
          </p:txBody>
        </p:sp>
      </p:grpSp>
      <p:sp>
        <p:nvSpPr>
          <p:cNvPr id="15" name="日期占位符 15">
            <a:extLst>
              <a:ext uri="{FF2B5EF4-FFF2-40B4-BE49-F238E27FC236}">
                <a16:creationId xmlns:a16="http://schemas.microsoft.com/office/drawing/2014/main" id="{640BC6DB-C0D2-47E3-9EE9-3E16197FECD4}"/>
              </a:ext>
            </a:extLst>
          </p:cNvPr>
          <p:cNvSpPr>
            <a:spLocks noGrp="1"/>
          </p:cNvSpPr>
          <p:nvPr>
            <p:ph type="dt" sz="half" idx="10"/>
          </p:nvPr>
        </p:nvSpPr>
        <p:spPr>
          <a:xfrm>
            <a:off x="197335" y="6489303"/>
            <a:ext cx="1314942"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242106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par>
                                <p:cTn id="17" presetID="3" presetClass="entr" presetSubtype="10" fill="hold" grpId="0" nodeType="withEffect" nodePh="1">
                                  <p:stCondLst>
                                    <p:cond delay="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304DFE6-1BC0-4A06-9E6A-6D38B9ED5A7E}"/>
              </a:ext>
            </a:extLst>
          </p:cNvPr>
          <p:cNvSpPr>
            <a:spLocks noGrp="1"/>
          </p:cNvSpPr>
          <p:nvPr>
            <p:ph idx="1"/>
          </p:nvPr>
        </p:nvSpPr>
        <p:spPr>
          <a:xfrm>
            <a:off x="838200" y="1510756"/>
            <a:ext cx="9024257" cy="5343671"/>
          </a:xfrm>
        </p:spPr>
        <p:txBody>
          <a:bodyPr>
            <a:normAutofit/>
          </a:bodyPr>
          <a:lstStyle/>
          <a:p>
            <a:r>
              <a:rPr lang="zh-CN" altLang="en-US" sz="2400" dirty="0"/>
              <a:t>交换式以太网的核心是</a:t>
            </a:r>
            <a:r>
              <a:rPr lang="zh-CN" altLang="en-US" sz="2400" dirty="0">
                <a:solidFill>
                  <a:srgbClr val="C00000"/>
                </a:solidFill>
              </a:rPr>
              <a:t>交换机（</a:t>
            </a:r>
            <a:r>
              <a:rPr lang="en-US" altLang="zh-CN" sz="2400" dirty="0">
                <a:solidFill>
                  <a:srgbClr val="C00000"/>
                </a:solidFill>
              </a:rPr>
              <a:t>Switch</a:t>
            </a:r>
            <a:r>
              <a:rPr lang="zh-CN" altLang="en-US" sz="2400" dirty="0">
                <a:solidFill>
                  <a:srgbClr val="C00000"/>
                </a:solidFill>
              </a:rPr>
              <a:t>）</a:t>
            </a:r>
            <a:endParaRPr lang="en-US" altLang="zh-CN" sz="2400" dirty="0">
              <a:solidFill>
                <a:srgbClr val="C00000"/>
              </a:solidFill>
            </a:endParaRPr>
          </a:p>
          <a:p>
            <a:pPr marL="360000" lvl="1">
              <a:lnSpc>
                <a:spcPct val="120000"/>
              </a:lnSpc>
            </a:pPr>
            <a:r>
              <a:rPr lang="zh-CN" altLang="en-US" sz="2200" dirty="0">
                <a:latin typeface="微软雅黑" panose="020B0503020204020204" pitchFamily="34" charset="-122"/>
                <a:ea typeface="微软雅黑" panose="020B0503020204020204" pitchFamily="34" charset="-122"/>
              </a:rPr>
              <a:t>工作在数据链路层，检查</a:t>
            </a:r>
            <a:r>
              <a:rPr lang="en-US" altLang="zh-CN" sz="2200" dirty="0">
                <a:latin typeface="微软雅黑" panose="020B0503020204020204" pitchFamily="34" charset="-122"/>
                <a:ea typeface="微软雅黑" panose="020B0503020204020204" pitchFamily="34" charset="-122"/>
              </a:rPr>
              <a:t>MAC </a:t>
            </a:r>
            <a:r>
              <a:rPr lang="zh-CN" altLang="en-US" sz="2200" dirty="0">
                <a:latin typeface="微软雅黑" panose="020B0503020204020204" pitchFamily="34" charset="-122"/>
                <a:ea typeface="微软雅黑" panose="020B0503020204020204" pitchFamily="34" charset="-122"/>
              </a:rPr>
              <a:t>帧的</a:t>
            </a:r>
            <a:r>
              <a:rPr lang="zh-CN" altLang="en-US" sz="2200" dirty="0">
                <a:solidFill>
                  <a:srgbClr val="C00000"/>
                </a:solidFill>
                <a:latin typeface="微软雅黑" panose="020B0503020204020204" pitchFamily="34" charset="-122"/>
                <a:ea typeface="微软雅黑" panose="020B0503020204020204" pitchFamily="34" charset="-122"/>
              </a:rPr>
              <a:t>目的地址</a:t>
            </a:r>
            <a:r>
              <a:rPr lang="zh-CN" altLang="en-US" sz="2200" dirty="0">
                <a:latin typeface="微软雅黑" panose="020B0503020204020204" pitchFamily="34" charset="-122"/>
                <a:ea typeface="微软雅黑" panose="020B0503020204020204" pitchFamily="34" charset="-122"/>
              </a:rPr>
              <a:t>对收到的帧进行转发 </a:t>
            </a:r>
            <a:endParaRPr lang="en-US" altLang="zh-CN" sz="2200" dirty="0">
              <a:latin typeface="微软雅黑" panose="020B0503020204020204" pitchFamily="34" charset="-122"/>
              <a:ea typeface="微软雅黑" panose="020B0503020204020204" pitchFamily="34" charset="-122"/>
            </a:endParaRPr>
          </a:p>
          <a:p>
            <a:pPr marL="360000" lvl="1">
              <a:lnSpc>
                <a:spcPct val="120000"/>
              </a:lnSpc>
            </a:pPr>
            <a:r>
              <a:rPr lang="zh-CN" altLang="en-US" sz="2200" dirty="0">
                <a:latin typeface="微软雅黑" panose="020B0503020204020204" pitchFamily="34" charset="-122"/>
                <a:ea typeface="微软雅黑" panose="020B0503020204020204" pitchFamily="34" charset="-122"/>
              </a:rPr>
              <a:t>交换机通过高速背板把帧传送到目标端口</a:t>
            </a:r>
            <a:endParaRPr lang="en-US" altLang="zh-CN" sz="2200" dirty="0">
              <a:latin typeface="微软雅黑" panose="020B0503020204020204" pitchFamily="34" charset="-122"/>
              <a:ea typeface="微软雅黑" panose="020B0503020204020204" pitchFamily="34" charset="-122"/>
            </a:endParaRPr>
          </a:p>
          <a:p>
            <a:pPr marL="360000" lvl="1">
              <a:lnSpc>
                <a:spcPct val="120000"/>
              </a:lnSpc>
            </a:pPr>
            <a:endParaRPr lang="en-US" altLang="zh-CN" sz="2200" dirty="0"/>
          </a:p>
          <a:p>
            <a:pPr marL="360000" lvl="1">
              <a:lnSpc>
                <a:spcPct val="120000"/>
              </a:lnSpc>
            </a:pPr>
            <a:endParaRPr lang="en-US" altLang="zh-CN" sz="2200" dirty="0"/>
          </a:p>
          <a:p>
            <a:pPr marL="360000" lvl="1">
              <a:lnSpc>
                <a:spcPct val="120000"/>
              </a:lnSpc>
            </a:pPr>
            <a:endParaRPr lang="en-US" altLang="zh-CN" sz="2200" dirty="0"/>
          </a:p>
          <a:p>
            <a:pPr marL="360000" lvl="1">
              <a:lnSpc>
                <a:spcPct val="120000"/>
              </a:lnSpc>
            </a:pPr>
            <a:endParaRPr lang="en-US" altLang="zh-CN" sz="2200" dirty="0">
              <a:latin typeface="微软雅黑" panose="020B0503020204020204" pitchFamily="34" charset="-122"/>
              <a:ea typeface="微软雅黑" panose="020B0503020204020204" pitchFamily="34" charset="-122"/>
            </a:endParaRPr>
          </a:p>
          <a:p>
            <a:pPr marL="360000" lvl="1">
              <a:lnSpc>
                <a:spcPct val="120000"/>
              </a:lnSpc>
            </a:pPr>
            <a:r>
              <a:rPr lang="zh-CN" altLang="en-US" sz="2200" dirty="0"/>
              <a:t>混杂模式（</a:t>
            </a:r>
            <a:r>
              <a:rPr lang="en-US" altLang="zh-CN" sz="2200" dirty="0"/>
              <a:t>promiscuous mode</a:t>
            </a:r>
            <a:r>
              <a:rPr lang="zh-CN" altLang="en-US" sz="2200" dirty="0"/>
              <a:t>）</a:t>
            </a:r>
          </a:p>
          <a:p>
            <a:pPr marL="817200" lvl="2">
              <a:lnSpc>
                <a:spcPct val="120000"/>
              </a:lnSpc>
            </a:pPr>
            <a:r>
              <a:rPr lang="en-US" altLang="zh-CN" dirty="0"/>
              <a:t>Hacker</a:t>
            </a:r>
          </a:p>
          <a:p>
            <a:pPr marL="817200" lvl="2">
              <a:lnSpc>
                <a:spcPct val="120000"/>
              </a:lnSpc>
            </a:pPr>
            <a:r>
              <a:rPr lang="zh-CN" altLang="en-US" dirty="0"/>
              <a:t>网络分析</a:t>
            </a:r>
            <a:endParaRPr lang="zh-CN" altLang="en-US" sz="2400" dirty="0"/>
          </a:p>
        </p:txBody>
      </p:sp>
      <p:grpSp>
        <p:nvGrpSpPr>
          <p:cNvPr id="12" name="组合 11">
            <a:extLst>
              <a:ext uri="{FF2B5EF4-FFF2-40B4-BE49-F238E27FC236}">
                <a16:creationId xmlns:a16="http://schemas.microsoft.com/office/drawing/2014/main" id="{3B465075-A7B4-4649-879C-5C89922AFF73}"/>
              </a:ext>
            </a:extLst>
          </p:cNvPr>
          <p:cNvGrpSpPr/>
          <p:nvPr/>
        </p:nvGrpSpPr>
        <p:grpSpPr>
          <a:xfrm>
            <a:off x="1034045" y="2774414"/>
            <a:ext cx="10695539" cy="3332471"/>
            <a:chOff x="1034045" y="2774414"/>
            <a:chExt cx="10695539" cy="3332471"/>
          </a:xfrm>
        </p:grpSpPr>
        <p:pic>
          <p:nvPicPr>
            <p:cNvPr id="1026" name="Picture 2" descr="Support - 06-MAC Address Table Management Configuration- H3C">
              <a:extLst>
                <a:ext uri="{FF2B5EF4-FFF2-40B4-BE49-F238E27FC236}">
                  <a16:creationId xmlns:a16="http://schemas.microsoft.com/office/drawing/2014/main" id="{5BC7BB79-090D-4508-8B5B-E5AAC9048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055" y="2774414"/>
              <a:ext cx="4402529" cy="3332471"/>
            </a:xfrm>
            <a:prstGeom prst="rect">
              <a:avLst/>
            </a:prstGeom>
            <a:noFill/>
            <a:extLst>
              <a:ext uri="{909E8E84-426E-40DD-AFC4-6F175D3DCCD1}">
                <a14:hiddenFill xmlns:a14="http://schemas.microsoft.com/office/drawing/2010/main">
                  <a:solidFill>
                    <a:srgbClr val="FFFFFF"/>
                  </a:solidFill>
                </a14:hiddenFill>
              </a:ext>
            </a:extLst>
          </p:spPr>
        </p:pic>
        <p:sp>
          <p:nvSpPr>
            <p:cNvPr id="5" name="箭头: 右 4">
              <a:extLst>
                <a:ext uri="{FF2B5EF4-FFF2-40B4-BE49-F238E27FC236}">
                  <a16:creationId xmlns:a16="http://schemas.microsoft.com/office/drawing/2014/main" id="{8943C5F4-1728-41EC-A524-0BB4499E9153}"/>
                </a:ext>
              </a:extLst>
            </p:cNvPr>
            <p:cNvSpPr/>
            <p:nvPr/>
          </p:nvSpPr>
          <p:spPr>
            <a:xfrm>
              <a:off x="6777053" y="3898641"/>
              <a:ext cx="526473" cy="1593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87531C5-578C-4982-A34F-68D70C4C222A}"/>
                </a:ext>
              </a:extLst>
            </p:cNvPr>
            <p:cNvPicPr>
              <a:picLocks noChangeAspect="1"/>
            </p:cNvPicPr>
            <p:nvPr/>
          </p:nvPicPr>
          <p:blipFill>
            <a:blip r:embed="rId4"/>
            <a:stretch>
              <a:fillRect/>
            </a:stretch>
          </p:blipFill>
          <p:spPr>
            <a:xfrm>
              <a:off x="1034045" y="3069689"/>
              <a:ext cx="5365380" cy="1621194"/>
            </a:xfrm>
            <a:prstGeom prst="rect">
              <a:avLst/>
            </a:prstGeom>
          </p:spPr>
        </p:pic>
      </p:grpSp>
      <p:sp>
        <p:nvSpPr>
          <p:cNvPr id="2" name="标题 1">
            <a:extLst>
              <a:ext uri="{FF2B5EF4-FFF2-40B4-BE49-F238E27FC236}">
                <a16:creationId xmlns:a16="http://schemas.microsoft.com/office/drawing/2014/main" id="{8776DC00-D6BC-49F7-BBB3-6C62B70C8CA9}"/>
              </a:ext>
            </a:extLst>
          </p:cNvPr>
          <p:cNvSpPr>
            <a:spLocks noGrp="1"/>
          </p:cNvSpPr>
          <p:nvPr>
            <p:ph type="title"/>
          </p:nvPr>
        </p:nvSpPr>
        <p:spPr/>
        <p:txBody>
          <a:bodyPr/>
          <a:lstStyle/>
          <a:p>
            <a:r>
              <a:rPr lang="zh-CN" altLang="en-US" dirty="0"/>
              <a:t>交换式以太网</a:t>
            </a:r>
          </a:p>
        </p:txBody>
      </p:sp>
      <p:sp>
        <p:nvSpPr>
          <p:cNvPr id="4" name="灯片编号占位符 3">
            <a:extLst>
              <a:ext uri="{FF2B5EF4-FFF2-40B4-BE49-F238E27FC236}">
                <a16:creationId xmlns:a16="http://schemas.microsoft.com/office/drawing/2014/main" id="{DF2B66ED-5228-429D-B05A-129BCE1150D0}"/>
              </a:ext>
            </a:extLst>
          </p:cNvPr>
          <p:cNvSpPr>
            <a:spLocks noGrp="1"/>
          </p:cNvSpPr>
          <p:nvPr>
            <p:ph type="sldNum" sz="quarter" idx="12"/>
          </p:nvPr>
        </p:nvSpPr>
        <p:spPr/>
        <p:txBody>
          <a:bodyPr/>
          <a:lstStyle/>
          <a:p>
            <a:fld id="{8D4D1E41-7A09-AB4A-A4E1-09765ADA2698}" type="slidenum">
              <a:rPr kumimoji="1" lang="zh-CN" altLang="en-US" smtClean="0"/>
              <a:t>66</a:t>
            </a:fld>
            <a:endParaRPr kumimoji="1" lang="zh-CN" altLang="en-US" dirty="0"/>
          </a:p>
        </p:txBody>
      </p:sp>
      <p:sp>
        <p:nvSpPr>
          <p:cNvPr id="11" name="日期占位符 15">
            <a:extLst>
              <a:ext uri="{FF2B5EF4-FFF2-40B4-BE49-F238E27FC236}">
                <a16:creationId xmlns:a16="http://schemas.microsoft.com/office/drawing/2014/main" id="{C11A725A-2D28-4797-9C79-518B92CB5CAE}"/>
              </a:ext>
            </a:extLst>
          </p:cNvPr>
          <p:cNvSpPr>
            <a:spLocks noGrp="1"/>
          </p:cNvSpPr>
          <p:nvPr>
            <p:ph type="dt" sz="half" idx="10"/>
          </p:nvPr>
        </p:nvSpPr>
        <p:spPr>
          <a:xfrm>
            <a:off x="197335" y="6489303"/>
            <a:ext cx="1481996"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107666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blinds(horizontal)">
                                      <p:cBhvr>
                                        <p:cTn id="10" dur="500"/>
                                        <p:tgtEl>
                                          <p:spTgt spid="3">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blinds(horizontal)">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B11724B-20A5-4F75-BD3F-88C155952AC7}"/>
              </a:ext>
            </a:extLst>
          </p:cNvPr>
          <p:cNvPicPr>
            <a:picLocks noChangeAspect="1"/>
          </p:cNvPicPr>
          <p:nvPr/>
        </p:nvPicPr>
        <p:blipFill rotWithShape="1">
          <a:blip r:embed="rId3"/>
          <a:srcRect r="53126"/>
          <a:stretch/>
        </p:blipFill>
        <p:spPr>
          <a:xfrm>
            <a:off x="1040139" y="1631436"/>
            <a:ext cx="4291988" cy="3233119"/>
          </a:xfrm>
          <a:prstGeom prst="rect">
            <a:avLst/>
          </a:prstGeom>
        </p:spPr>
      </p:pic>
      <p:pic>
        <p:nvPicPr>
          <p:cNvPr id="13" name="图片 12">
            <a:extLst>
              <a:ext uri="{FF2B5EF4-FFF2-40B4-BE49-F238E27FC236}">
                <a16:creationId xmlns:a16="http://schemas.microsoft.com/office/drawing/2014/main" id="{04D75397-4960-4170-BE1A-25C2624C9321}"/>
              </a:ext>
            </a:extLst>
          </p:cNvPr>
          <p:cNvPicPr>
            <a:picLocks noChangeAspect="1"/>
          </p:cNvPicPr>
          <p:nvPr/>
        </p:nvPicPr>
        <p:blipFill rotWithShape="1">
          <a:blip r:embed="rId3"/>
          <a:srcRect l="52192"/>
          <a:stretch/>
        </p:blipFill>
        <p:spPr>
          <a:xfrm>
            <a:off x="6230487" y="1766093"/>
            <a:ext cx="4291988" cy="3170022"/>
          </a:xfrm>
          <a:prstGeom prst="rect">
            <a:avLst/>
          </a:prstGeom>
        </p:spPr>
      </p:pic>
      <p:sp>
        <p:nvSpPr>
          <p:cNvPr id="2" name="标题 1">
            <a:extLst>
              <a:ext uri="{FF2B5EF4-FFF2-40B4-BE49-F238E27FC236}">
                <a16:creationId xmlns:a16="http://schemas.microsoft.com/office/drawing/2014/main" id="{F44C7905-71BE-406E-A25F-827A715DB78B}"/>
              </a:ext>
            </a:extLst>
          </p:cNvPr>
          <p:cNvSpPr>
            <a:spLocks noGrp="1"/>
          </p:cNvSpPr>
          <p:nvPr>
            <p:ph type="title"/>
          </p:nvPr>
        </p:nvSpPr>
        <p:spPr/>
        <p:txBody>
          <a:bodyPr/>
          <a:lstStyle/>
          <a:p>
            <a:r>
              <a:rPr lang="zh-CN" altLang="en-US" dirty="0"/>
              <a:t>交换式以太网</a:t>
            </a:r>
          </a:p>
        </p:txBody>
      </p:sp>
      <p:sp>
        <p:nvSpPr>
          <p:cNvPr id="3" name="内容占位符 2">
            <a:extLst>
              <a:ext uri="{FF2B5EF4-FFF2-40B4-BE49-F238E27FC236}">
                <a16:creationId xmlns:a16="http://schemas.microsoft.com/office/drawing/2014/main" id="{D6292F3A-D690-4FBD-9276-3948044C4680}"/>
              </a:ext>
            </a:extLst>
          </p:cNvPr>
          <p:cNvSpPr>
            <a:spLocks noGrp="1"/>
          </p:cNvSpPr>
          <p:nvPr>
            <p:ph idx="1"/>
          </p:nvPr>
        </p:nvSpPr>
        <p:spPr>
          <a:xfrm>
            <a:off x="1206550" y="1362696"/>
            <a:ext cx="9509928" cy="491388"/>
          </a:xfrm>
        </p:spPr>
        <p:txBody>
          <a:bodyPr>
            <a:normAutofit/>
          </a:bodyPr>
          <a:lstStyle/>
          <a:p>
            <a:pPr marL="0" indent="0" algn="ctr">
              <a:buNone/>
            </a:pPr>
            <a:r>
              <a:rPr lang="en-US" altLang="zh-CN" sz="2400" b="1" dirty="0">
                <a:solidFill>
                  <a:srgbClr val="C00000"/>
                </a:solidFill>
              </a:rPr>
              <a:t>Hub</a:t>
            </a:r>
            <a:r>
              <a:rPr lang="en-US" altLang="zh-CN" sz="2400" b="1" dirty="0"/>
              <a:t>     </a:t>
            </a:r>
            <a:r>
              <a:rPr lang="en-US" altLang="zh-CN" sz="2400" b="1" dirty="0">
                <a:solidFill>
                  <a:srgbClr val="7030A0"/>
                </a:solidFill>
              </a:rPr>
              <a:t>vs   </a:t>
            </a:r>
            <a:r>
              <a:rPr lang="en-US" altLang="zh-CN" sz="2400" b="1" dirty="0"/>
              <a:t> </a:t>
            </a:r>
            <a:r>
              <a:rPr lang="en-US" altLang="zh-CN" sz="2400" b="1" dirty="0">
                <a:solidFill>
                  <a:srgbClr val="C00000"/>
                </a:solidFill>
              </a:rPr>
              <a:t>Switch</a:t>
            </a:r>
          </a:p>
          <a:p>
            <a:pPr marL="0" indent="0" algn="ctr">
              <a:buNone/>
            </a:pPr>
            <a:endParaRPr lang="en-US" altLang="zh-CN" sz="2400" b="1" dirty="0"/>
          </a:p>
          <a:p>
            <a:pPr marL="0" indent="0" algn="ctr">
              <a:buNone/>
            </a:pPr>
            <a:endParaRPr lang="en-US" altLang="zh-CN" sz="2400" b="1" dirty="0"/>
          </a:p>
          <a:p>
            <a:pPr marL="0" indent="0" algn="ctr">
              <a:buNone/>
            </a:pPr>
            <a:endParaRPr lang="en-US" altLang="zh-CN" sz="2400" b="1" dirty="0"/>
          </a:p>
          <a:p>
            <a:pPr marL="0" indent="0" algn="ctr">
              <a:buNone/>
            </a:pPr>
            <a:endParaRPr lang="en-US" altLang="zh-CN" sz="2400" b="1" dirty="0"/>
          </a:p>
          <a:p>
            <a:pPr marL="0" indent="0" algn="ctr">
              <a:buNone/>
            </a:pPr>
            <a:endParaRPr lang="en-US" altLang="zh-CN" sz="2400" b="1" dirty="0"/>
          </a:p>
          <a:p>
            <a:pPr marL="0" indent="0" algn="ctr">
              <a:buNone/>
            </a:pPr>
            <a:endParaRPr lang="zh-CN" altLang="en-US" sz="2400" b="1" dirty="0"/>
          </a:p>
        </p:txBody>
      </p:sp>
      <p:sp>
        <p:nvSpPr>
          <p:cNvPr id="4" name="灯片编号占位符 3">
            <a:extLst>
              <a:ext uri="{FF2B5EF4-FFF2-40B4-BE49-F238E27FC236}">
                <a16:creationId xmlns:a16="http://schemas.microsoft.com/office/drawing/2014/main" id="{CF5A6184-EFCD-4700-A4E7-FD35F4EE72DD}"/>
              </a:ext>
            </a:extLst>
          </p:cNvPr>
          <p:cNvSpPr>
            <a:spLocks noGrp="1"/>
          </p:cNvSpPr>
          <p:nvPr>
            <p:ph type="sldNum" sz="quarter" idx="12"/>
          </p:nvPr>
        </p:nvSpPr>
        <p:spPr/>
        <p:txBody>
          <a:bodyPr/>
          <a:lstStyle/>
          <a:p>
            <a:fld id="{8D4D1E41-7A09-AB4A-A4E1-09765ADA2698}" type="slidenum">
              <a:rPr kumimoji="1" lang="zh-CN" altLang="en-US" smtClean="0"/>
              <a:pPr/>
              <a:t>67</a:t>
            </a:fld>
            <a:endParaRPr kumimoji="1" lang="zh-CN" altLang="en-US" dirty="0"/>
          </a:p>
        </p:txBody>
      </p:sp>
      <p:sp>
        <p:nvSpPr>
          <p:cNvPr id="9" name="日期占位符 15">
            <a:extLst>
              <a:ext uri="{FF2B5EF4-FFF2-40B4-BE49-F238E27FC236}">
                <a16:creationId xmlns:a16="http://schemas.microsoft.com/office/drawing/2014/main" id="{01F03591-CE12-4767-ABCB-200360605021}"/>
              </a:ext>
            </a:extLst>
          </p:cNvPr>
          <p:cNvSpPr>
            <a:spLocks noGrp="1"/>
          </p:cNvSpPr>
          <p:nvPr>
            <p:ph type="dt" sz="half" idx="10"/>
          </p:nvPr>
        </p:nvSpPr>
        <p:spPr>
          <a:xfrm>
            <a:off x="197335" y="6489303"/>
            <a:ext cx="1613880"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17" name="组合 16">
            <a:extLst>
              <a:ext uri="{FF2B5EF4-FFF2-40B4-BE49-F238E27FC236}">
                <a16:creationId xmlns:a16="http://schemas.microsoft.com/office/drawing/2014/main" id="{3F7A7869-D115-42B7-B60D-810705DFA6F6}"/>
              </a:ext>
            </a:extLst>
          </p:cNvPr>
          <p:cNvGrpSpPr/>
          <p:nvPr/>
        </p:nvGrpSpPr>
        <p:grpSpPr>
          <a:xfrm>
            <a:off x="3442597" y="6575687"/>
            <a:ext cx="5099987" cy="254887"/>
            <a:chOff x="-214926" y="6517848"/>
            <a:chExt cx="5099987" cy="460463"/>
          </a:xfrm>
        </p:grpSpPr>
        <p:grpSp>
          <p:nvGrpSpPr>
            <p:cNvPr id="19" name="组合 18">
              <a:extLst>
                <a:ext uri="{FF2B5EF4-FFF2-40B4-BE49-F238E27FC236}">
                  <a16:creationId xmlns:a16="http://schemas.microsoft.com/office/drawing/2014/main" id="{05A40C71-5871-4EDE-9F04-A7B982049CF4}"/>
                </a:ext>
              </a:extLst>
            </p:cNvPr>
            <p:cNvGrpSpPr/>
            <p:nvPr/>
          </p:nvGrpSpPr>
          <p:grpSpPr>
            <a:xfrm>
              <a:off x="-134143" y="6517848"/>
              <a:ext cx="5019204" cy="444808"/>
              <a:chOff x="-134143" y="6326763"/>
              <a:chExt cx="5019204" cy="444808"/>
            </a:xfrm>
          </p:grpSpPr>
          <p:cxnSp>
            <p:nvCxnSpPr>
              <p:cNvPr id="21" name="直接连接符 20">
                <a:extLst>
                  <a:ext uri="{FF2B5EF4-FFF2-40B4-BE49-F238E27FC236}">
                    <a16:creationId xmlns:a16="http://schemas.microsoft.com/office/drawing/2014/main" id="{21C7054D-612F-4486-A5A9-5F0D8BB0E4BF}"/>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904E78B-0198-4F2F-8CFA-DC9472166ECF}"/>
                  </a:ext>
                </a:extLst>
              </p:cNvPr>
              <p:cNvSpPr txBox="1"/>
              <p:nvPr/>
            </p:nvSpPr>
            <p:spPr>
              <a:xfrm>
                <a:off x="466864" y="6326763"/>
                <a:ext cx="4418197"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Andrew </a:t>
                </a:r>
                <a:r>
                  <a:rPr lang="en-US" altLang="zh-CN" sz="1000" dirty="0" err="1">
                    <a:solidFill>
                      <a:schemeClr val="bg1">
                        <a:lumMod val="50000"/>
                      </a:schemeClr>
                    </a:solidFill>
                    <a:latin typeface="微软雅黑" panose="020B0503020204020204" pitchFamily="34" charset="-122"/>
                    <a:ea typeface="微软雅黑" panose="020B0503020204020204" pitchFamily="34" charset="-122"/>
                  </a:rPr>
                  <a:t>S.Tanenbaum</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潘爱民</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计算机网络</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[M].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清华大学出版社</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 2012.</a:t>
                </a:r>
              </a:p>
            </p:txBody>
          </p:sp>
        </p:grpSp>
        <p:sp>
          <p:nvSpPr>
            <p:cNvPr id="20" name="文本框 19">
              <a:extLst>
                <a:ext uri="{FF2B5EF4-FFF2-40B4-BE49-F238E27FC236}">
                  <a16:creationId xmlns:a16="http://schemas.microsoft.com/office/drawing/2014/main" id="{9BC8994E-3552-47D5-8C1F-3D2E05A875A2}"/>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pic>
        <p:nvPicPr>
          <p:cNvPr id="6" name="图片 5">
            <a:extLst>
              <a:ext uri="{FF2B5EF4-FFF2-40B4-BE49-F238E27FC236}">
                <a16:creationId xmlns:a16="http://schemas.microsoft.com/office/drawing/2014/main" id="{75291F54-DFFE-4073-8809-80A268CDE3D7}"/>
              </a:ext>
            </a:extLst>
          </p:cNvPr>
          <p:cNvPicPr>
            <a:picLocks noChangeAspect="1"/>
          </p:cNvPicPr>
          <p:nvPr/>
        </p:nvPicPr>
        <p:blipFill>
          <a:blip r:embed="rId4"/>
          <a:stretch>
            <a:fillRect/>
          </a:stretch>
        </p:blipFill>
        <p:spPr>
          <a:xfrm>
            <a:off x="7381650" y="502835"/>
            <a:ext cx="2460171" cy="1263258"/>
          </a:xfrm>
          <a:prstGeom prst="rect">
            <a:avLst/>
          </a:prstGeom>
        </p:spPr>
      </p:pic>
      <p:sp>
        <p:nvSpPr>
          <p:cNvPr id="23" name="文本框 22">
            <a:extLst>
              <a:ext uri="{FF2B5EF4-FFF2-40B4-BE49-F238E27FC236}">
                <a16:creationId xmlns:a16="http://schemas.microsoft.com/office/drawing/2014/main" id="{270FEEE1-27DB-4555-8303-0AB04E3E6AB3}"/>
              </a:ext>
            </a:extLst>
          </p:cNvPr>
          <p:cNvSpPr txBox="1"/>
          <p:nvPr/>
        </p:nvSpPr>
        <p:spPr>
          <a:xfrm>
            <a:off x="402771" y="4864555"/>
            <a:ext cx="5421088" cy="1538370"/>
          </a:xfrm>
          <a:prstGeom prst="rect">
            <a:avLst/>
          </a:prstGeom>
          <a:noFill/>
        </p:spPr>
        <p:txBody>
          <a:bodyPr wrap="square">
            <a:spAutoFit/>
          </a:bodyPr>
          <a:lstStyle/>
          <a:p>
            <a:pPr marL="228600" marR="0" lvl="0" indent="-228600" algn="l" defTabSz="914400" rtl="0" eaLnBrk="1" fontAlgn="auto" latinLnBrk="0" hangingPunct="1">
              <a:lnSpc>
                <a:spcPct val="120000"/>
              </a:lnSpc>
              <a:spcAft>
                <a:spcPts val="0"/>
              </a:spcAft>
              <a:buClrTx/>
              <a:buSzTx/>
              <a:buFont typeface="Wingdings"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内部连接所有线缆，逻辑上等同于</a:t>
            </a:r>
            <a:r>
              <a:rPr kumimoji="0"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单根总线</a:t>
            </a:r>
            <a:r>
              <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的经典以太网</a:t>
            </a:r>
            <a:endParaRPr kumimoji="0"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228600" marR="0" lvl="0" indent="-228600" algn="l" defTabSz="914400" rtl="0" eaLnBrk="1" fontAlgn="auto" latinLnBrk="0" hangingPunct="1">
              <a:lnSpc>
                <a:spcPct val="120000"/>
              </a:lnSpc>
              <a:spcAft>
                <a:spcPts val="0"/>
              </a:spcAft>
              <a:buClrTx/>
              <a:buSzTx/>
              <a:buFont typeface="Wingdings" pitchFamily="2" charset="2"/>
              <a:buChar char="Ø"/>
              <a:tabLst/>
              <a:defRPr/>
            </a:pPr>
            <a:r>
              <a:rPr lang="zh-CN" altLang="en-US" sz="2000" dirty="0">
                <a:latin typeface="微软雅黑" panose="020B0503020204020204" pitchFamily="34" charset="-122"/>
                <a:ea typeface="微软雅黑" panose="020B0503020204020204" pitchFamily="34" charset="-122"/>
              </a:rPr>
              <a:t>所有站都位于</a:t>
            </a:r>
            <a:r>
              <a:rPr lang="zh-CN" altLang="en-US" sz="2000" dirty="0">
                <a:solidFill>
                  <a:srgbClr val="C00000"/>
                </a:solidFill>
                <a:latin typeface="微软雅黑" panose="020B0503020204020204" pitchFamily="34" charset="-122"/>
                <a:ea typeface="微软雅黑" panose="020B0503020204020204" pitchFamily="34" charset="-122"/>
              </a:rPr>
              <a:t>同一个冲突域</a:t>
            </a:r>
            <a:r>
              <a:rPr lang="zh-CN" altLang="en-US" sz="2000" dirty="0">
                <a:latin typeface="微软雅黑" panose="020B0503020204020204" pitchFamily="34" charset="-122"/>
                <a:ea typeface="微软雅黑" panose="020B0503020204020204" pitchFamily="34" charset="-122"/>
              </a:rPr>
              <a:t>，必须使用</a:t>
            </a:r>
            <a:r>
              <a:rPr lang="en-US" altLang="zh-CN" sz="2000" dirty="0">
                <a:latin typeface="微软雅黑" panose="020B0503020204020204" pitchFamily="34" charset="-122"/>
                <a:ea typeface="微软雅黑" panose="020B0503020204020204" pitchFamily="34" charset="-122"/>
              </a:rPr>
              <a:t>CSMA/CD</a:t>
            </a:r>
            <a:r>
              <a:rPr lang="zh-CN" altLang="en-US" sz="2000" dirty="0">
                <a:latin typeface="微软雅黑" panose="020B0503020204020204" pitchFamily="34" charset="-122"/>
                <a:ea typeface="微软雅黑" panose="020B0503020204020204" pitchFamily="34" charset="-122"/>
              </a:rPr>
              <a:t>协议</a:t>
            </a:r>
            <a:endParaRPr lang="en-US" altLang="zh-CN" sz="2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901AC785-8391-424A-BA01-C09A5B136C06}"/>
              </a:ext>
            </a:extLst>
          </p:cNvPr>
          <p:cNvSpPr txBox="1"/>
          <p:nvPr/>
        </p:nvSpPr>
        <p:spPr>
          <a:xfrm>
            <a:off x="6230486" y="4881022"/>
            <a:ext cx="5667598" cy="1538370"/>
          </a:xfrm>
          <a:prstGeom prst="rect">
            <a:avLst/>
          </a:prstGeom>
          <a:noFill/>
        </p:spPr>
        <p:txBody>
          <a:bodyPr wrap="square">
            <a:spAutoFit/>
          </a:bodyPr>
          <a:lstStyle>
            <a:defPPr>
              <a:defRPr lang="zh-CN"/>
            </a:defPPr>
            <a:lvl1pPr marL="228600" marR="0" lvl="0" indent="-228600" fontAlgn="auto">
              <a:lnSpc>
                <a:spcPct val="120000"/>
              </a:lnSpc>
              <a:spcAft>
                <a:spcPts val="0"/>
              </a:spcAft>
              <a:buClrTx/>
              <a:buSzTx/>
              <a:buFont typeface="Wingdings" pitchFamily="2" charset="2"/>
              <a:buChar char="Ø"/>
              <a:tabLst/>
              <a:defRPr kumimoji="0" sz="2000" b="0" i="0" u="none" strike="noStrike" cap="none" spc="0" normalizeH="0" baseline="0">
                <a:ln>
                  <a:noFill/>
                </a:ln>
                <a:solidFill>
                  <a:prstClr val="black"/>
                </a:solidFill>
                <a:effectLst/>
                <a:uLnTx/>
                <a:uFillTx/>
                <a:latin typeface="Microsoft YaHei" panose="020B0503020204020204" pitchFamily="34" charset="-122"/>
                <a:ea typeface="Microsoft YaHei" panose="020B0503020204020204" pitchFamily="34" charset="-122"/>
              </a:defRPr>
            </a:lvl1pPr>
          </a:lstStyle>
          <a:p>
            <a:r>
              <a:rPr lang="zh-CN" altLang="en-US" dirty="0"/>
              <a:t>内部通过</a:t>
            </a:r>
            <a:r>
              <a:rPr lang="zh-CN" altLang="en-US" dirty="0">
                <a:solidFill>
                  <a:srgbClr val="C00000"/>
                </a:solidFill>
              </a:rPr>
              <a:t>高速背板</a:t>
            </a:r>
            <a:r>
              <a:rPr lang="zh-CN" altLang="en-US" dirty="0"/>
              <a:t>连接所有端口</a:t>
            </a:r>
            <a:endParaRPr lang="en-US" altLang="zh-CN" dirty="0"/>
          </a:p>
          <a:p>
            <a:r>
              <a:rPr lang="zh-CN" altLang="en-US" dirty="0"/>
              <a:t>每个端口都有独立的冲突域，在</a:t>
            </a:r>
            <a:r>
              <a:rPr lang="zh-CN" altLang="en-US" dirty="0">
                <a:solidFill>
                  <a:srgbClr val="C00000"/>
                </a:solidFill>
              </a:rPr>
              <a:t>全双工</a:t>
            </a:r>
            <a:r>
              <a:rPr lang="zh-CN" altLang="en-US" dirty="0"/>
              <a:t>模式下端口可以同时收发，则不需要</a:t>
            </a:r>
            <a:r>
              <a:rPr lang="en-US" altLang="zh-CN" dirty="0"/>
              <a:t>CSMA/CD</a:t>
            </a:r>
          </a:p>
          <a:p>
            <a:r>
              <a:rPr lang="zh-CN" altLang="en-US" dirty="0"/>
              <a:t>可以实现</a:t>
            </a:r>
            <a:r>
              <a:rPr lang="zh-CN" altLang="en-US" dirty="0">
                <a:solidFill>
                  <a:srgbClr val="C00000"/>
                </a:solidFill>
              </a:rPr>
              <a:t>并行</a:t>
            </a:r>
            <a:r>
              <a:rPr lang="zh-CN" altLang="en-US" dirty="0"/>
              <a:t>传输</a:t>
            </a:r>
            <a:endParaRPr lang="en-US" altLang="zh-CN" dirty="0"/>
          </a:p>
        </p:txBody>
      </p:sp>
      <p:cxnSp>
        <p:nvCxnSpPr>
          <p:cNvPr id="10" name="直接连接符 9">
            <a:extLst>
              <a:ext uri="{FF2B5EF4-FFF2-40B4-BE49-F238E27FC236}">
                <a16:creationId xmlns:a16="http://schemas.microsoft.com/office/drawing/2014/main" id="{470092B8-328F-4050-A827-B5379F605E39}"/>
              </a:ext>
            </a:extLst>
          </p:cNvPr>
          <p:cNvCxnSpPr/>
          <p:nvPr/>
        </p:nvCxnSpPr>
        <p:spPr>
          <a:xfrm>
            <a:off x="5826046" y="2713945"/>
            <a:ext cx="0" cy="29312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8C7D509-9C8E-461F-A81E-F22DFE6689C6}"/>
              </a:ext>
            </a:extLst>
          </p:cNvPr>
          <p:cNvSpPr/>
          <p:nvPr/>
        </p:nvSpPr>
        <p:spPr>
          <a:xfrm>
            <a:off x="1328149" y="2113245"/>
            <a:ext cx="162063"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483F64A-3656-47E9-9547-C0B50AE85B94}"/>
              </a:ext>
            </a:extLst>
          </p:cNvPr>
          <p:cNvSpPr/>
          <p:nvPr/>
        </p:nvSpPr>
        <p:spPr>
          <a:xfrm>
            <a:off x="3962324" y="3009357"/>
            <a:ext cx="162063"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276971B-0047-4B5F-B491-2E8FAC5F4288}"/>
              </a:ext>
            </a:extLst>
          </p:cNvPr>
          <p:cNvSpPr/>
          <p:nvPr/>
        </p:nvSpPr>
        <p:spPr>
          <a:xfrm>
            <a:off x="3962324" y="3016836"/>
            <a:ext cx="162063"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E801ED6-3317-4EFE-93ED-C25AD5A20B68}"/>
              </a:ext>
            </a:extLst>
          </p:cNvPr>
          <p:cNvSpPr/>
          <p:nvPr/>
        </p:nvSpPr>
        <p:spPr>
          <a:xfrm>
            <a:off x="3961690" y="3016836"/>
            <a:ext cx="162063"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0479A75-181E-4DF2-A24B-FCCED05688DC}"/>
              </a:ext>
            </a:extLst>
          </p:cNvPr>
          <p:cNvSpPr/>
          <p:nvPr/>
        </p:nvSpPr>
        <p:spPr>
          <a:xfrm>
            <a:off x="3962007" y="3009357"/>
            <a:ext cx="162063"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36EE210-62BE-4807-AC2D-10FE428BC2F9}"/>
              </a:ext>
            </a:extLst>
          </p:cNvPr>
          <p:cNvSpPr/>
          <p:nvPr/>
        </p:nvSpPr>
        <p:spPr>
          <a:xfrm>
            <a:off x="6641192" y="2247771"/>
            <a:ext cx="162063"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36B433F-085F-44BA-84BD-2556DAEE7F3A}"/>
              </a:ext>
            </a:extLst>
          </p:cNvPr>
          <p:cNvSpPr/>
          <p:nvPr/>
        </p:nvSpPr>
        <p:spPr>
          <a:xfrm>
            <a:off x="6644480" y="2605088"/>
            <a:ext cx="162063" cy="10885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7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586 0.00116 L 0.00586 0.00116 C 0.00795 0.00139 0.01016 0.00209 0.01224 0.00209 C 0.06446 0.00209 0.02149 0.00162 0.05027 0.00023 L 0.08178 -0.00046 L 0.11133 0.00023 C 0.11237 0.00047 0.11329 0.00093 0.11433 0.00116 C 0.11485 0.00139 0.11719 0.00232 0.11784 0.00301 C 0.11836 0.00347 0.11876 0.00417 0.11928 0.00486 C 0.12045 0.00787 0.12084 0.00949 0.12331 0.01088 C 0.12383 0.01134 0.12435 0.01134 0.12474 0.01181 C 0.12579 0.01297 0.12683 0.01412 0.12774 0.01551 C 0.12826 0.01597 0.12878 0.0169 0.1293 0.01713 C 0.12982 0.01759 0.13034 0.01759 0.13086 0.01806 C 0.13191 0.01922 0.13386 0.02153 0.13386 0.02153 C 0.13412 0.02246 0.13438 0.02361 0.13477 0.02431 C 0.13516 0.025 0.13594 0.02523 0.13633 0.02616 C 0.13907 0.03218 0.13399 0.02547 0.13829 0.03056 C 0.13868 0.03148 0.13881 0.03241 0.13933 0.0331 C 0.14024 0.03449 0.14232 0.03681 0.14232 0.03681 C 0.14519 0.04445 0.14141 0.03542 0.1448 0.04028 C 0.14532 0.04097 0.14532 0.04213 0.14584 0.04306 C 0.14675 0.04468 0.14753 0.04491 0.14883 0.0456 C 0.1517 0.05324 0.14701 0.04144 0.15274 0.05185 C 0.15326 0.05278 0.15365 0.05394 0.1543 0.05463 C 0.15521 0.05533 0.15639 0.05533 0.1573 0.05625 C 0.15925 0.05857 0.15821 0.05764 0.16029 0.05903 C 0.16081 0.05996 0.1612 0.06088 0.16185 0.06158 C 0.16224 0.06227 0.1629 0.06273 0.16329 0.06343 C 0.16368 0.06412 0.16381 0.06551 0.16433 0.06597 C 0.16524 0.06713 0.16641 0.0669 0.16732 0.06783 L 0.17331 0.075 C 0.17383 0.07547 0.17422 0.07639 0.17474 0.07662 C 0.17527 0.07709 0.17579 0.07709 0.17631 0.07755 C 0.17735 0.07871 0.17826 0.08009 0.1793 0.08125 C 0.17982 0.08172 0.18021 0.08264 0.18086 0.08287 C 0.18451 0.08519 0.17995 0.08218 0.18386 0.08565 C 0.18425 0.08611 0.18477 0.08611 0.18529 0.08658 C 0.18711 0.09144 0.18529 0.0875 0.18777 0.09005 C 0.18881 0.09121 0.18985 0.09236 0.19076 0.09352 C 0.19128 0.09422 0.19167 0.09514 0.19232 0.09537 L 0.19376 0.0963 L 0.19675 0.10162 C 0.19727 0.10255 0.19766 0.10347 0.19831 0.10417 C 0.19883 0.10486 0.19935 0.10533 0.19974 0.10602 C 0.2004 0.10695 0.20079 0.10787 0.20131 0.1088 C 0.20222 0.10996 0.2043 0.11227 0.2043 0.11227 C 0.20717 0.11991 0.20339 0.11088 0.20678 0.11574 C 0.2073 0.11644 0.2073 0.11783 0.20782 0.11852 C 0.20873 0.11991 0.20977 0.12084 0.21081 0.12199 C 0.21133 0.12269 0.21185 0.12315 0.21224 0.12384 C 0.21277 0.12477 0.21329 0.12547 0.21381 0.12639 C 0.2142 0.12732 0.21433 0.12847 0.21485 0.12917 C 0.21524 0.12986 0.21589 0.12963 0.21628 0.13009 C 0.2168 0.13056 0.21784 0.13195 0.21784 0.13195 L 0.21836 0.13195 " pathEditMode="relative" ptsTypes="AAAAAAAAAAAAAAAAAAAAAAAAAAAAAAAAAAAAAAAAAAAAAAAAAAAAAAAA">
                                      <p:cBhvr>
                                        <p:cTn id="6" dur="2000" fill="hold"/>
                                        <p:tgtEl>
                                          <p:spTgt spid="11"/>
                                        </p:tgtEl>
                                        <p:attrNameLst>
                                          <p:attrName>ppt_x</p:attrName>
                                          <p:attrName>ppt_y</p:attrName>
                                        </p:attrNameLst>
                                      </p:cBhvr>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11"/>
                                        </p:tgtEl>
                                        <p:attrNameLst>
                                          <p:attrName>style.visibility</p:attrName>
                                        </p:attrNameLst>
                                      </p:cBhvr>
                                      <p:to>
                                        <p:strVal val="hidden"/>
                                      </p:to>
                                    </p:set>
                                  </p:childTnLst>
                                </p:cTn>
                              </p:par>
                              <p:par>
                                <p:cTn id="10" presetID="1" presetClass="entr" presetSubtype="0" fill="hold" grpId="1" nodeType="withEffect">
                                  <p:stCondLst>
                                    <p:cond delay="0"/>
                                  </p:stCondLst>
                                  <p:childTnLst>
                                    <p:set>
                                      <p:cBhvr>
                                        <p:cTn id="11" dur="1" fill="hold">
                                          <p:stCondLst>
                                            <p:cond delay="9"/>
                                          </p:stCondLst>
                                        </p:cTn>
                                        <p:tgtEl>
                                          <p:spTgt spid="25"/>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9"/>
                                          </p:stCondLst>
                                        </p:cTn>
                                        <p:tgtEl>
                                          <p:spTgt spid="28"/>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9"/>
                                          </p:stCondLst>
                                        </p:cTn>
                                        <p:tgtEl>
                                          <p:spTgt spid="27"/>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9"/>
                                          </p:stCondLst>
                                        </p:cTn>
                                        <p:tgtEl>
                                          <p:spTgt spid="26"/>
                                        </p:tgtEl>
                                        <p:attrNameLst>
                                          <p:attrName>style.visibility</p:attrName>
                                        </p:attrNameLst>
                                      </p:cBhvr>
                                      <p:to>
                                        <p:strVal val="visible"/>
                                      </p:to>
                                    </p:set>
                                  </p:childTnLst>
                                </p:cTn>
                              </p:par>
                            </p:childTnLst>
                          </p:cTn>
                        </p:par>
                        <p:par>
                          <p:cTn id="18" fill="hold">
                            <p:stCondLst>
                              <p:cond delay="2010"/>
                            </p:stCondLst>
                            <p:childTnLst>
                              <p:par>
                                <p:cTn id="19" presetID="0" presetClass="path" presetSubtype="0" accel="50000" decel="50000" fill="hold" grpId="0" nodeType="afterEffect">
                                  <p:stCondLst>
                                    <p:cond delay="0"/>
                                  </p:stCondLst>
                                  <p:childTnLst>
                                    <p:animMotion origin="layout" path="M -0.0082 -0.00579 L -0.0082 -0.00579 C -0.01146 -0.00949 -0.0112 -0.00995 -0.0138 -0.01134 C -0.01445 -0.01157 -0.0151 -0.01181 -0.01575 -0.01204 L -0.02031 -0.01482 L -0.02174 -0.01574 C -0.02226 -0.01597 -0.02279 -0.01597 -0.02331 -0.01667 C -0.0276 -0.02176 -0.02213 -0.01551 -0.0263 -0.01921 C -0.02682 -0.01968 -0.02721 -0.0206 -0.02773 -0.02107 C -0.02825 -0.02153 -0.02878 -0.02153 -0.0293 -0.02199 C -0.02982 -0.02245 -0.03021 -0.02315 -0.03073 -0.02361 C -0.03151 -0.02431 -0.03359 -0.02523 -0.03424 -0.02546 C -0.03476 -0.02639 -0.03516 -0.02755 -0.03581 -0.02824 C -0.03633 -0.0287 -0.03711 -0.0287 -0.03776 -0.02894 L -0.04219 -0.03171 C -0.04271 -0.03195 -0.04336 -0.03218 -0.04375 -0.03264 C -0.04427 -0.0331 -0.04466 -0.03403 -0.04531 -0.03426 C -0.04622 -0.03519 -0.04726 -0.03565 -0.04831 -0.03611 C -0.0487 -0.03634 -0.04935 -0.03657 -0.04974 -0.03704 L -0.05273 -0.04051 C -0.05325 -0.0412 -0.05365 -0.04213 -0.0543 -0.04236 L -0.05573 -0.04329 C -0.06042 -0.05162 -0.05286 -0.03912 -0.06029 -0.04769 C -0.06263 -0.05046 -0.0612 -0.04907 -0.06471 -0.05139 C -0.06523 -0.05162 -0.06575 -0.05162 -0.06628 -0.05208 C -0.0668 -0.05278 -0.06719 -0.05347 -0.06771 -0.05394 C -0.06875 -0.05463 -0.06979 -0.05509 -0.0707 -0.05579 C -0.07122 -0.05602 -0.07174 -0.05602 -0.07226 -0.05671 C -0.07461 -0.05949 -0.07318 -0.0581 -0.07669 -0.06019 L -0.07825 -0.06111 L -0.07969 -0.06204 C -0.08034 -0.06273 -0.08099 -0.06389 -0.08177 -0.06458 C -0.08268 -0.06551 -0.08476 -0.06644 -0.08476 -0.06644 C -0.08529 -0.06736 -0.08555 -0.06852 -0.0862 -0.06898 C -0.08815 -0.07107 -0.08971 -0.07083 -0.09167 -0.07176 C -0.09271 -0.07222 -0.09375 -0.07292 -0.09466 -0.07361 L -0.09779 -0.07523 C -0.09818 -0.0757 -0.0987 -0.07616 -0.09922 -0.07616 L -0.10469 -0.07708 C -0.10638 -0.07732 -0.10807 -0.07801 -0.10976 -0.07801 L -0.18216 -0.07894 C -0.19831 -0.08056 -0.1875 -0.07986 -0.21471 -0.07986 L -0.22109 -0.07894 " pathEditMode="relative" ptsTypes="AAAAAAAAAAAAAAAAAAAAAAAAAAAAAAAAAAAAAAAAAAA">
                                      <p:cBhvr>
                                        <p:cTn id="20" dur="2000" fill="hold"/>
                                        <p:tgtEl>
                                          <p:spTgt spid="2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00169 0.00046 L -0.00169 0.00046 C -0.00338 7.40741E-7 -0.00508 -0.00023 -0.00677 -0.00046 C -0.00742 -0.0007 -0.00807 -0.00116 -0.00872 -0.00139 C -0.01432 -0.00301 -0.01107 -0.00162 -0.01575 -0.00324 C -0.01641 -0.00347 -0.01706 -0.0037 -0.01771 -0.00417 C -0.01823 -0.0044 -0.01875 -0.00486 -0.01927 -0.00509 C -0.02018 -0.00532 -0.02122 -0.00556 -0.02226 -0.00602 C -0.02305 -0.00625 -0.02396 -0.00671 -0.02474 -0.00671 C -0.02695 -0.00718 -0.02904 -0.00741 -0.03125 -0.00764 C -0.03633 -0.00857 -0.03646 -0.00857 -0.04128 -0.00949 C -0.04193 -0.00972 -0.04258 -0.01019 -0.04323 -0.01042 C -0.04622 -0.01111 -0.04974 -0.01111 -0.05273 -0.01227 C -0.05417 -0.01273 -0.05547 -0.01343 -0.05677 -0.01389 L -0.05924 -0.01482 C -0.06029 -0.01528 -0.0612 -0.01528 -0.06224 -0.01574 C -0.06289 -0.01597 -0.06354 -0.01644 -0.06419 -0.01667 C -0.0651 -0.0169 -0.06588 -0.01713 -0.0668 -0.01759 C -0.06745 -0.01782 -0.0681 -0.01829 -0.06875 -0.01852 C -0.07213 -0.01921 -0.07878 -0.02014 -0.07878 -0.02014 C -0.08359 -0.02245 -0.07825 -0.02014 -0.08776 -0.02199 C -0.08854 -0.02222 -0.08945 -0.02269 -0.09023 -0.02292 C -0.09193 -0.02338 -0.09362 -0.02338 -0.09531 -0.02384 C -0.09596 -0.02407 -0.09909 -0.02546 -0.09974 -0.02546 C -0.10208 -0.02546 -0.10443 -0.025 -0.10677 -0.02477 C -0.13841 -0.00579 -0.17344 -0.02315 -0.20677 -0.02292 L -0.22018 -0.02292 L -0.21628 -0.02107 " pathEditMode="relative" ptsTypes="AAAAAAAAAAAAAAAAAAAAAAAAAAAA">
                                      <p:cBhvr>
                                        <p:cTn id="22" dur="2000" fill="hold"/>
                                        <p:tgtEl>
                                          <p:spTgt spid="28"/>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4.375E-6 3.33333E-6 L -4.375E-6 3.33333E-6 C -0.0026 3.33333E-6 -0.00507 3.33333E-6 -0.00755 0.00023 C -0.00872 0.00069 -0.00989 0.00115 -0.01106 0.00139 C -0.01276 0.00208 -0.01445 0.00231 -0.01601 0.00254 C -0.01875 0.00439 -0.0164 0.00301 -0.02005 0.00463 C -0.0207 0.00509 -0.02135 0.00532 -0.02213 0.00578 C -0.02291 0.00625 -0.02369 0.00625 -0.0246 0.00648 C -0.02812 0.00856 -0.02487 0.00717 -0.02903 0.00879 C -0.03007 0.00926 -0.03112 0.00949 -0.03203 0.00972 C -0.03255 0.01018 -0.03307 0.01064 -0.03359 0.01088 C -0.03502 0.01157 -0.03658 0.01157 -0.03802 0.01203 C -0.04283 0.01458 -0.03854 0.0125 -0.04804 0.01389 C -0.05247 0.01481 -0.05182 0.01504 -0.05559 0.01597 C -0.05677 0.01643 -0.05794 0.01666 -0.05911 0.01713 C -0.05989 0.01759 -0.06067 0.01805 -0.06158 0.01828 C -0.06523 0.01944 -0.06562 0.01875 -0.06862 0.02014 C -0.06927 0.0206 -0.06966 0.02106 -0.07018 0.02129 C -0.07083 0.02199 -0.07148 0.02199 -0.07213 0.02245 C -0.07304 0.02291 -0.07408 0.0243 -0.07526 0.02453 C -0.08776 0.02801 -0.07213 0.02338 -0.08203 0.02639 C -0.08359 0.02708 -0.08476 0.02731 -0.08606 0.02754 C -0.08697 0.02801 -0.08776 0.02847 -0.08854 0.0287 C -0.08958 0.02893 -0.09062 0.02939 -0.09153 0.02963 C -0.10039 0.03217 -0.0914 0.02916 -0.09856 0.03217 L -0.12005 0.03078 C -0.12421 0.03055 -0.12838 0.02963 -0.13255 0.02963 C -0.14622 0.02963 -0.15989 0.03032 -0.17356 0.03078 C -0.17994 0.03032 -0.18632 0.02963 -0.19257 0.02963 C -0.19726 0.02963 -0.20195 0.03055 -0.20664 0.03078 C -0.20976 0.03078 -0.21289 0.03078 -0.21614 0.03078 L -0.21705 0.03217 " pathEditMode="relative" rAng="0" ptsTypes="AAAAAAAAAAAAAAAAAAAAAAAAAAAAAAAA">
                                      <p:cBhvr>
                                        <p:cTn id="24" dur="2000" fill="hold"/>
                                        <p:tgtEl>
                                          <p:spTgt spid="27"/>
                                        </p:tgtEl>
                                        <p:attrNameLst>
                                          <p:attrName>ppt_x</p:attrName>
                                          <p:attrName>ppt_y</p:attrName>
                                        </p:attrNameLst>
                                      </p:cBhvr>
                                      <p:rCtr x="-10859" y="1597"/>
                                    </p:animMotion>
                                  </p:childTnLst>
                                </p:cTn>
                              </p:par>
                              <p:par>
                                <p:cTn id="25" presetID="0" presetClass="path" presetSubtype="0" accel="50000" decel="50000" fill="hold" grpId="0" nodeType="withEffect">
                                  <p:stCondLst>
                                    <p:cond delay="0"/>
                                  </p:stCondLst>
                                  <p:childTnLst>
                                    <p:animMotion origin="layout" path="M -0.00013 0.00023 L -0.00013 0.00023 C -0.00026 0.00046 -0.00365 0.00671 -0.00417 0.00902 C -0.00469 0.01064 -0.00482 0.0125 -0.00521 0.01435 C -0.00534 0.01527 -0.00521 0.01666 -0.00573 0.01712 L -0.00716 0.01782 C -0.00807 0.02037 -0.00807 0.02106 -0.00963 0.02245 C -0.01068 0.02314 -0.01172 0.02361 -0.01276 0.02407 C -0.01315 0.02453 -0.0138 0.02453 -0.01419 0.025 C -0.01628 0.02754 -0.0151 0.02662 -0.01771 0.02777 L -0.02213 0.0331 L -0.0237 0.03472 C -0.02422 0.03541 -0.02474 0.03587 -0.02526 0.03657 C -0.02708 0.04004 -0.02617 0.03865 -0.02825 0.04097 C -0.02851 0.04189 -0.02865 0.04305 -0.02917 0.04375 C -0.03008 0.04467 -0.03216 0.0456 -0.03216 0.0456 C -0.03268 0.04629 -0.03307 0.04745 -0.03372 0.04814 C -0.03463 0.04907 -0.03568 0.0493 -0.03672 0.05 C -0.03724 0.05023 -0.03776 0.05023 -0.03815 0.05092 C -0.04245 0.05601 -0.03711 0.04976 -0.04115 0.05347 C -0.0418 0.05393 -0.04219 0.05486 -0.04271 0.05532 C -0.04336 0.05601 -0.04401 0.05648 -0.04466 0.05717 C -0.04896 0.06157 -0.04622 0.05972 -0.04922 0.06157 C -0.05208 0.06921 -0.04831 0.06018 -0.05169 0.06504 C -0.05221 0.06574 -0.05221 0.06712 -0.05273 0.06782 C -0.05312 0.06828 -0.05378 0.06828 -0.05417 0.06851 C -0.05469 0.06921 -0.05521 0.06967 -0.05573 0.07037 C -0.05638 0.07129 -0.0569 0.07245 -0.05768 0.07314 C -0.05833 0.07361 -0.05898 0.07361 -0.05963 0.07407 C -0.06393 0.07916 -0.05859 0.07291 -0.06276 0.07662 C -0.06328 0.07708 -0.06367 0.07777 -0.06419 0.07847 C -0.06601 0.08333 -0.06419 0.07916 -0.06667 0.08287 C -0.06719 0.08356 -0.06771 0.08449 -0.06823 0.08564 C -0.06862 0.08634 -0.06875 0.0875 -0.06914 0.08819 C -0.06966 0.08888 -0.07018 0.08888 -0.0707 0.08912 C -0.0724 0.09351 -0.07122 0.0912 -0.07474 0.09537 L -0.07617 0.09699 C -0.07669 0.09768 -0.07708 0.09861 -0.07773 0.09884 C -0.07825 0.09907 -0.07878 0.0993 -0.07917 0.09976 C -0.07969 0.10023 -0.08021 0.10115 -0.08073 0.10162 C -0.08164 0.10231 -0.08281 0.10231 -0.08372 0.10324 C -0.08802 0.10833 -0.08255 0.10231 -0.08672 0.10601 C -0.08724 0.10648 -0.08763 0.10717 -0.08815 0.10787 C -0.09544 0.11527 -0.08607 0.10555 -0.09167 0.11041 C -0.09219 0.11087 -0.09271 0.1118 -0.09323 0.11226 C -0.09362 0.11273 -0.09427 0.11273 -0.09466 0.11319 C -0.0957 0.11412 -0.09661 0.11597 -0.09766 0.11666 L -0.10065 0.11851 C -0.10117 0.11875 -0.10182 0.11875 -0.10221 0.11944 C -0.10273 0.1199 -0.10312 0.12106 -0.10365 0.12106 C -0.10898 0.12199 -0.11432 0.12152 -0.11966 0.12199 C -0.1224 0.12222 -0.125 0.12291 -0.12773 0.12291 L -0.18568 0.12384 L -0.19075 0.12476 C -0.19206 0.125 -0.19336 0.12569 -0.19466 0.12569 C -0.2 0.12569 -0.20534 0.125 -0.21068 0.12476 L -0.21719 0.12384 L -0.21914 0.12291 " pathEditMode="relative" ptsTypes="AAAAAAAAAAAAAAAAAAAAAAAAAAAAAAAAAAAAAAAAAAAAAAAAAAAAAAAAAA">
                                      <p:cBhvr>
                                        <p:cTn id="26" dur="2000" fill="hold"/>
                                        <p:tgtEl>
                                          <p:spTgt spid="2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repeatCount="indefinite" accel="50000" decel="50000" fill="hold" grpId="0" nodeType="clickEffect">
                                  <p:stCondLst>
                                    <p:cond delay="0"/>
                                  </p:stCondLst>
                                  <p:childTnLst>
                                    <p:animMotion origin="layout" path="M 0.00886 -0.00185 L 0.00886 -0.00185 L 0.03047 -0.00116 C 0.03229 -0.00116 0.03412 -0.00069 0.03594 -0.00046 C 0.03815 -0.00023 0.04037 -1.48148E-6 0.04258 0.00023 C 0.04636 0.00093 0.04662 0.00162 0.05091 0.00185 L 0.12136 0.00255 C 0.12071 0.01783 0.12045 0.02107 0.12045 0.04097 C 0.12045 0.04375 0.12071 0.04653 0.12084 0.04931 C 0.12005 0.05533 0.1211 0.05208 0.11511 0.05139 C 0.10729 0.05046 0.10768 0.05093 0.10052 0.05 C 0.09896 0.04977 0.0974 0.04954 0.09584 0.04931 C 0.07331 0.05371 0.10104 0.04838 0.03672 0.04838 L -0.00195 0.04838 L -0.00078 0.05 " pathEditMode="relative" ptsTypes="AAAAAAAAAAAAAAA">
                                      <p:cBhvr>
                                        <p:cTn id="30" dur="3000" fill="hold"/>
                                        <p:tgtEl>
                                          <p:spTgt spid="30"/>
                                        </p:tgtEl>
                                        <p:attrNameLst>
                                          <p:attrName>ppt_x</p:attrName>
                                          <p:attrName>ppt_y</p:attrName>
                                        </p:attrNameLst>
                                      </p:cBhvr>
                                    </p:animMotion>
                                  </p:childTnLst>
                                </p:cTn>
                              </p:par>
                              <p:par>
                                <p:cTn id="31" presetID="0" presetClass="path" presetSubtype="0" repeatCount="indefinite" accel="50000" decel="50000" fill="hold" grpId="0" nodeType="withEffect">
                                  <p:stCondLst>
                                    <p:cond delay="0"/>
                                  </p:stCondLst>
                                  <p:childTnLst>
                                    <p:animMotion origin="layout" path="M 0.00703 -0.00023 L 0.00703 -0.00023 C 0.00886 -0.00023 0.01055 -0.00046 0.01237 -0.0007 C 0.01276 -0.0007 0.01315 -0.00116 0.01367 -0.00116 L 0.05052 -0.0007 C 0.05222 -0.00046 0.05378 -0.00023 0.05547 -0.00023 C 0.07253 0.00092 0.07748 0.00092 0.09362 0.00162 C 0.10651 0.00069 0.10938 0.00046 0.12578 0.00046 C 0.1336 0.00046 0.14141 0.00069 0.14922 0.00092 C 0.14922 0.00555 0.14909 0.01018 0.14896 0.01481 C 0.14896 0.01597 0.1487 0.01713 0.1487 0.01829 C 0.14857 0.02037 0.14844 0.02268 0.14831 0.02477 C 0.14844 0.02847 0.14844 0.03194 0.1487 0.03541 C 0.1487 0.03588 0.14896 0.03657 0.14896 0.03704 C 0.14961 0.05694 0.14844 0.04791 0.14961 0.05602 C 0.15026 0.06991 0.14948 0.06504 0.15052 0.07106 C 0.15039 0.07685 0.15039 0.08287 0.15026 0.08866 C 0.15013 0.09028 0.15 0.09166 0.14987 0.09329 C 0.14896 0.13171 0.15013 0.10254 0.14922 0.12268 C 0.14948 0.12801 0.14948 0.1331 0.14987 0.13819 C 0.15 0.13889 0.15013 0.13958 0.15026 0.14051 C 0.15026 0.14282 0.15039 0.14537 0.15052 0.14768 C 0.15052 0.14815 0.15091 0.14884 0.15091 0.1493 C 0.15091 0.15208 0.15065 0.15486 0.15052 0.15764 L 0.14427 0.15648 L 0.14089 0.15602 C 0.13906 0.15625 0.13724 0.15648 0.13555 0.15648 L 0.12461 0.15717 C 0.12084 0.15741 0.11979 0.15764 0.11641 0.15833 C 0.11042 0.1581 0.08919 0.1581 0.07839 0.15717 C 0.07735 0.15694 0.07643 0.15671 0.07552 0.15648 C 0.07396 0.15625 0.0724 0.15625 0.07084 0.15602 C 0.06992 0.15579 0.06914 0.15555 0.06836 0.15532 C 0.0668 0.15532 0.04597 0.1544 0.04518 0.1544 L 0.00117 0.1544 L 0.00117 0.1544 " pathEditMode="relative" ptsTypes="AAAAAAAAAAAAAAAAAAAAAAAAAAAAAAAAAAAA">
                                      <p:cBhvr>
                                        <p:cTn id="32" dur="3000" fill="hold"/>
                                        <p:tgtEl>
                                          <p:spTgt spid="29"/>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5" grpId="0" animBg="1"/>
      <p:bldP spid="25" grpId="1" animBg="1"/>
      <p:bldP spid="26" grpId="0" animBg="1"/>
      <p:bldP spid="26" grpId="1" animBg="1"/>
      <p:bldP spid="27" grpId="0" animBg="1"/>
      <p:bldP spid="27" grpId="1" animBg="1"/>
      <p:bldP spid="28" grpId="0" animBg="1"/>
      <p:bldP spid="28" grpId="1" animBg="1"/>
      <p:bldP spid="29"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话气泡: 矩形 6">
            <a:extLst>
              <a:ext uri="{FF2B5EF4-FFF2-40B4-BE49-F238E27FC236}">
                <a16:creationId xmlns:a16="http://schemas.microsoft.com/office/drawing/2014/main" id="{EBF55A83-2B0B-4281-B103-BF1B00553192}"/>
              </a:ext>
            </a:extLst>
          </p:cNvPr>
          <p:cNvSpPr/>
          <p:nvPr/>
        </p:nvSpPr>
        <p:spPr>
          <a:xfrm>
            <a:off x="6096000" y="3548362"/>
            <a:ext cx="3868616" cy="541216"/>
          </a:xfrm>
          <a:prstGeom prst="wedgeRectCallout">
            <a:avLst>
              <a:gd name="adj1" fmla="val -90133"/>
              <a:gd name="adj2" fmla="val -195270"/>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solidFill>
                  <a:srgbClr val="C00000"/>
                </a:solidFill>
                <a:latin typeface="微软雅黑" panose="020B0503020204020204" pitchFamily="34" charset="-122"/>
                <a:ea typeface="微软雅黑" panose="020B0503020204020204" pitchFamily="34" charset="-122"/>
              </a:rPr>
              <a:t>电缆的最大长度降低到十分之一</a:t>
            </a:r>
          </a:p>
        </p:txBody>
      </p:sp>
      <p:sp>
        <p:nvSpPr>
          <p:cNvPr id="2" name="标题 1">
            <a:extLst>
              <a:ext uri="{FF2B5EF4-FFF2-40B4-BE49-F238E27FC236}">
                <a16:creationId xmlns:a16="http://schemas.microsoft.com/office/drawing/2014/main" id="{DDF943C8-01F5-455F-AD74-42F6A1CA6FDC}"/>
              </a:ext>
            </a:extLst>
          </p:cNvPr>
          <p:cNvSpPr>
            <a:spLocks noGrp="1"/>
          </p:cNvSpPr>
          <p:nvPr>
            <p:ph type="title"/>
          </p:nvPr>
        </p:nvSpPr>
        <p:spPr/>
        <p:txBody>
          <a:bodyPr/>
          <a:lstStyle/>
          <a:p>
            <a:r>
              <a:rPr lang="zh-CN" altLang="en-US" dirty="0"/>
              <a:t>快速以太网</a:t>
            </a:r>
          </a:p>
        </p:txBody>
      </p:sp>
      <p:sp>
        <p:nvSpPr>
          <p:cNvPr id="3" name="内容占位符 2">
            <a:extLst>
              <a:ext uri="{FF2B5EF4-FFF2-40B4-BE49-F238E27FC236}">
                <a16:creationId xmlns:a16="http://schemas.microsoft.com/office/drawing/2014/main" id="{DDDE2CEC-C43F-4BB3-933D-7AD6E6C3A65C}"/>
              </a:ext>
            </a:extLst>
          </p:cNvPr>
          <p:cNvSpPr>
            <a:spLocks noGrp="1"/>
          </p:cNvSpPr>
          <p:nvPr>
            <p:ph idx="1"/>
          </p:nvPr>
        </p:nvSpPr>
        <p:spPr>
          <a:xfrm>
            <a:off x="838200" y="1510758"/>
            <a:ext cx="10515600" cy="2897119"/>
          </a:xfrm>
        </p:spPr>
        <p:txBody>
          <a:bodyPr>
            <a:normAutofit/>
          </a:bodyPr>
          <a:lstStyle/>
          <a:p>
            <a:pPr>
              <a:lnSpc>
                <a:spcPct val="125000"/>
              </a:lnSpc>
            </a:pPr>
            <a:r>
              <a:rPr lang="en-US" altLang="zh-CN" sz="2200" dirty="0">
                <a:solidFill>
                  <a:srgbClr val="C00000"/>
                </a:solidFill>
              </a:rPr>
              <a:t>fast Ethernet</a:t>
            </a:r>
            <a:r>
              <a:rPr lang="en-US" altLang="zh-CN" sz="2200" dirty="0"/>
              <a:t>( IEEE 802.3u, 1995 )</a:t>
            </a:r>
          </a:p>
          <a:p>
            <a:pPr lvl="1">
              <a:lnSpc>
                <a:spcPct val="125000"/>
              </a:lnSpc>
            </a:pPr>
            <a:r>
              <a:rPr lang="zh-CN" altLang="en-US" sz="2000" dirty="0"/>
              <a:t>带宽 </a:t>
            </a:r>
            <a:r>
              <a:rPr lang="en-US" altLang="zh-CN" sz="2000" dirty="0"/>
              <a:t>10Mbps </a:t>
            </a:r>
            <a:r>
              <a:rPr lang="en-US" altLang="zh-CN" sz="2000" dirty="0">
                <a:sym typeface="Wingdings" panose="05000000000000000000" pitchFamily="2" charset="2"/>
              </a:rPr>
              <a:t> </a:t>
            </a:r>
            <a:r>
              <a:rPr lang="en-US" altLang="zh-CN" sz="2000" dirty="0">
                <a:solidFill>
                  <a:srgbClr val="C00000"/>
                </a:solidFill>
                <a:sym typeface="Wingdings" panose="05000000000000000000" pitchFamily="2" charset="2"/>
              </a:rPr>
              <a:t>100Mbps</a:t>
            </a:r>
          </a:p>
          <a:p>
            <a:pPr lvl="1">
              <a:lnSpc>
                <a:spcPct val="125000"/>
              </a:lnSpc>
            </a:pPr>
            <a:r>
              <a:rPr lang="zh-CN" altLang="en-US" sz="2000" dirty="0"/>
              <a:t>比特时间 </a:t>
            </a:r>
            <a:r>
              <a:rPr lang="en-US" altLang="zh-CN" sz="2000" dirty="0"/>
              <a:t>100ns </a:t>
            </a:r>
            <a:r>
              <a:rPr lang="en-US" altLang="zh-CN" sz="2000" dirty="0">
                <a:sym typeface="Wingdings" panose="05000000000000000000" pitchFamily="2" charset="2"/>
              </a:rPr>
              <a:t> </a:t>
            </a:r>
            <a:r>
              <a:rPr lang="en-US" altLang="zh-CN" sz="2000" dirty="0">
                <a:solidFill>
                  <a:srgbClr val="C00000"/>
                </a:solidFill>
                <a:sym typeface="Wingdings" panose="05000000000000000000" pitchFamily="2" charset="2"/>
              </a:rPr>
              <a:t>10ns</a:t>
            </a:r>
            <a:endParaRPr lang="en-US" altLang="zh-CN" sz="2000" dirty="0">
              <a:solidFill>
                <a:srgbClr val="C00000"/>
              </a:solidFill>
            </a:endParaRPr>
          </a:p>
          <a:p>
            <a:pPr lvl="1">
              <a:lnSpc>
                <a:spcPct val="125000"/>
              </a:lnSpc>
            </a:pPr>
            <a:r>
              <a:rPr lang="zh-CN" altLang="en-US" sz="2000" dirty="0">
                <a:solidFill>
                  <a:srgbClr val="7030A0"/>
                </a:solidFill>
                <a:sym typeface="Wingdings" panose="05000000000000000000" pitchFamily="2" charset="2"/>
              </a:rPr>
              <a:t>保留原来的工作方式</a:t>
            </a:r>
            <a:r>
              <a:rPr lang="zh-CN" altLang="en-US" sz="2000" dirty="0">
                <a:sym typeface="Wingdings" panose="05000000000000000000" pitchFamily="2" charset="2"/>
              </a:rPr>
              <a:t>（帧格式、接口、过程规则）</a:t>
            </a:r>
            <a:endParaRPr lang="en-US" altLang="zh-CN" sz="2000" dirty="0">
              <a:sym typeface="Wingdings" panose="05000000000000000000" pitchFamily="2" charset="2"/>
            </a:endParaRPr>
          </a:p>
          <a:p>
            <a:pPr lvl="1">
              <a:lnSpc>
                <a:spcPct val="125000"/>
              </a:lnSpc>
            </a:pPr>
            <a:r>
              <a:rPr lang="zh-CN" altLang="en-US" sz="2000" dirty="0">
                <a:sym typeface="Wingdings" panose="05000000000000000000" pitchFamily="2" charset="2"/>
              </a:rPr>
              <a:t> 自动协商（</a:t>
            </a:r>
            <a:r>
              <a:rPr lang="en-US" altLang="zh-CN" sz="2000" dirty="0" err="1">
                <a:sym typeface="Wingdings" panose="05000000000000000000" pitchFamily="2" charset="2"/>
              </a:rPr>
              <a:t>autonegotiation</a:t>
            </a:r>
            <a:r>
              <a:rPr lang="zh-CN" altLang="en-US" sz="2000" dirty="0">
                <a:sym typeface="Wingdings" panose="05000000000000000000" pitchFamily="2" charset="2"/>
              </a:rPr>
              <a:t>）</a:t>
            </a:r>
            <a:endParaRPr lang="en-US" altLang="zh-CN" sz="2000" dirty="0">
              <a:sym typeface="Wingdings" panose="05000000000000000000" pitchFamily="2" charset="2"/>
            </a:endParaRPr>
          </a:p>
          <a:p>
            <a:pPr lvl="1">
              <a:lnSpc>
                <a:spcPct val="125000"/>
              </a:lnSpc>
            </a:pPr>
            <a:r>
              <a:rPr lang="zh-CN" altLang="en-US" sz="2000" dirty="0">
                <a:sym typeface="Wingdings" panose="05000000000000000000" pitchFamily="2" charset="2"/>
              </a:rPr>
              <a:t> 线缆类型</a:t>
            </a:r>
            <a:r>
              <a:rPr lang="en-US" altLang="zh-CN" sz="2000" dirty="0"/>
              <a:t> 	</a:t>
            </a:r>
            <a:endParaRPr lang="zh-CN" altLang="en-US" sz="2000" dirty="0"/>
          </a:p>
        </p:txBody>
      </p:sp>
      <p:sp>
        <p:nvSpPr>
          <p:cNvPr id="4" name="灯片编号占位符 3">
            <a:extLst>
              <a:ext uri="{FF2B5EF4-FFF2-40B4-BE49-F238E27FC236}">
                <a16:creationId xmlns:a16="http://schemas.microsoft.com/office/drawing/2014/main" id="{AD378121-1789-4452-A5FE-09FC942660E2}"/>
              </a:ext>
            </a:extLst>
          </p:cNvPr>
          <p:cNvSpPr>
            <a:spLocks noGrp="1"/>
          </p:cNvSpPr>
          <p:nvPr>
            <p:ph type="sldNum" sz="quarter" idx="12"/>
          </p:nvPr>
        </p:nvSpPr>
        <p:spPr/>
        <p:txBody>
          <a:bodyPr/>
          <a:lstStyle/>
          <a:p>
            <a:fld id="{8D4D1E41-7A09-AB4A-A4E1-09765ADA2698}" type="slidenum">
              <a:rPr kumimoji="1" lang="zh-CN" altLang="en-US" smtClean="0"/>
              <a:t>68</a:t>
            </a:fld>
            <a:endParaRPr kumimoji="1" lang="zh-CN" altLang="en-US" dirty="0"/>
          </a:p>
        </p:txBody>
      </p:sp>
      <p:graphicFrame>
        <p:nvGraphicFramePr>
          <p:cNvPr id="5" name="表格 8">
            <a:extLst>
              <a:ext uri="{FF2B5EF4-FFF2-40B4-BE49-F238E27FC236}">
                <a16:creationId xmlns:a16="http://schemas.microsoft.com/office/drawing/2014/main" id="{9E40692F-F054-4ED4-9705-F096A8BD3179}"/>
              </a:ext>
            </a:extLst>
          </p:cNvPr>
          <p:cNvGraphicFramePr>
            <a:graphicFrameLocks noGrp="1"/>
          </p:cNvGraphicFramePr>
          <p:nvPr/>
        </p:nvGraphicFramePr>
        <p:xfrm>
          <a:off x="1960879" y="4548829"/>
          <a:ext cx="8857796" cy="1584960"/>
        </p:xfrm>
        <a:graphic>
          <a:graphicData uri="http://schemas.openxmlformats.org/drawingml/2006/table">
            <a:tbl>
              <a:tblPr firstRow="1" bandRow="1">
                <a:tableStyleId>{6E25E649-3F16-4E02-A733-19D2CDBF48F0}</a:tableStyleId>
              </a:tblPr>
              <a:tblGrid>
                <a:gridCol w="1519168">
                  <a:extLst>
                    <a:ext uri="{9D8B030D-6E8A-4147-A177-3AD203B41FA5}">
                      <a16:colId xmlns:a16="http://schemas.microsoft.com/office/drawing/2014/main" val="4225905581"/>
                    </a:ext>
                  </a:extLst>
                </a:gridCol>
                <a:gridCol w="1014730">
                  <a:extLst>
                    <a:ext uri="{9D8B030D-6E8A-4147-A177-3AD203B41FA5}">
                      <a16:colId xmlns:a16="http://schemas.microsoft.com/office/drawing/2014/main" val="3360428287"/>
                    </a:ext>
                  </a:extLst>
                </a:gridCol>
                <a:gridCol w="1337852">
                  <a:extLst>
                    <a:ext uri="{9D8B030D-6E8A-4147-A177-3AD203B41FA5}">
                      <a16:colId xmlns:a16="http://schemas.microsoft.com/office/drawing/2014/main" val="1838845978"/>
                    </a:ext>
                  </a:extLst>
                </a:gridCol>
                <a:gridCol w="1251752">
                  <a:extLst>
                    <a:ext uri="{9D8B030D-6E8A-4147-A177-3AD203B41FA5}">
                      <a16:colId xmlns:a16="http://schemas.microsoft.com/office/drawing/2014/main" val="514330294"/>
                    </a:ext>
                  </a:extLst>
                </a:gridCol>
                <a:gridCol w="3734294">
                  <a:extLst>
                    <a:ext uri="{9D8B030D-6E8A-4147-A177-3AD203B41FA5}">
                      <a16:colId xmlns:a16="http://schemas.microsoft.com/office/drawing/2014/main" val="3847721914"/>
                    </a:ext>
                  </a:extLst>
                </a:gridCol>
              </a:tblGrid>
              <a:tr h="299075">
                <a:tc>
                  <a:txBody>
                    <a:bodyPr/>
                    <a:lstStyle/>
                    <a:p>
                      <a:r>
                        <a:rPr lang="zh-CN" altLang="en-US" sz="2000" dirty="0"/>
                        <a:t>名称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线缆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最大长度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编码方式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优点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352595"/>
                  </a:ext>
                </a:extLst>
              </a:tr>
              <a:tr h="299075">
                <a:tc>
                  <a:txBody>
                    <a:bodyPr/>
                    <a:lstStyle/>
                    <a:p>
                      <a:r>
                        <a:rPr lang="en-US" altLang="zh-CN" sz="2000" dirty="0"/>
                        <a:t>100Base-T4</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双绞线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t>100</a:t>
                      </a:r>
                      <a:r>
                        <a:rPr lang="zh-CN" altLang="en-US" sz="20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t>8B6T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可用</a:t>
                      </a:r>
                      <a:r>
                        <a:rPr lang="en-US" altLang="zh-CN" sz="2000" dirty="0"/>
                        <a:t>3</a:t>
                      </a:r>
                      <a:r>
                        <a:rPr lang="zh-CN" altLang="en-US" sz="2000" dirty="0"/>
                        <a:t>类</a:t>
                      </a:r>
                      <a:r>
                        <a:rPr lang="en-US" altLang="zh-CN" sz="2000" dirty="0"/>
                        <a:t>UTP</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189419"/>
                  </a:ext>
                </a:extLst>
              </a:tr>
              <a:tr h="299075">
                <a:tc>
                  <a:txBody>
                    <a:bodyPr/>
                    <a:lstStyle/>
                    <a:p>
                      <a:r>
                        <a:rPr lang="en-US" altLang="zh-CN" sz="2000" dirty="0"/>
                        <a:t>100Base-TX</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双绞线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t>100</a:t>
                      </a:r>
                      <a:r>
                        <a:rPr lang="zh-CN" altLang="en-US" sz="20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t>4b/5b</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全双工速率</a:t>
                      </a:r>
                      <a:r>
                        <a:rPr lang="en-US" altLang="zh-CN" sz="2000" dirty="0"/>
                        <a:t>100Mbps(5</a:t>
                      </a:r>
                      <a:r>
                        <a:rPr lang="zh-CN" altLang="en-US" sz="2000" dirty="0"/>
                        <a:t>类</a:t>
                      </a:r>
                      <a:r>
                        <a:rPr lang="en-US" altLang="zh-CN" sz="2000" dirty="0"/>
                        <a:t>UTP)</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5695615"/>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t>100Base-FX</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光纤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t>2000</a:t>
                      </a:r>
                      <a:r>
                        <a:rPr lang="zh-CN" altLang="en-US" sz="20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0" i="0" kern="1200" dirty="0">
                          <a:solidFill>
                            <a:schemeClr val="dk1"/>
                          </a:solidFill>
                          <a:effectLst/>
                          <a:latin typeface="+mn-lt"/>
                          <a:ea typeface="+mn-ea"/>
                          <a:cs typeface="+mn-cs"/>
                        </a:rPr>
                        <a:t>4b/5b</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全双工速率</a:t>
                      </a:r>
                      <a:r>
                        <a:rPr lang="en-US" altLang="zh-CN" sz="2000" dirty="0"/>
                        <a:t>100Mbps</a:t>
                      </a:r>
                      <a:r>
                        <a:rPr lang="zh-CN" altLang="en-US" sz="2000" dirty="0"/>
                        <a:t>，距离长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243689"/>
                  </a:ext>
                </a:extLst>
              </a:tr>
            </a:tbl>
          </a:graphicData>
        </a:graphic>
      </p:graphicFrame>
      <p:sp>
        <p:nvSpPr>
          <p:cNvPr id="9" name="日期占位符 15">
            <a:extLst>
              <a:ext uri="{FF2B5EF4-FFF2-40B4-BE49-F238E27FC236}">
                <a16:creationId xmlns:a16="http://schemas.microsoft.com/office/drawing/2014/main" id="{0BDD7B51-FE86-4830-B459-BDDDBC2D16A5}"/>
              </a:ext>
            </a:extLst>
          </p:cNvPr>
          <p:cNvSpPr>
            <a:spLocks noGrp="1"/>
          </p:cNvSpPr>
          <p:nvPr>
            <p:ph type="dt" sz="half" idx="10"/>
          </p:nvPr>
        </p:nvSpPr>
        <p:spPr>
          <a:xfrm>
            <a:off x="197335" y="6489303"/>
            <a:ext cx="1763544"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
        <p:nvSpPr>
          <p:cNvPr id="8" name="对话气泡: 矩形 7">
            <a:extLst>
              <a:ext uri="{FF2B5EF4-FFF2-40B4-BE49-F238E27FC236}">
                <a16:creationId xmlns:a16="http://schemas.microsoft.com/office/drawing/2014/main" id="{1549F62E-88B0-43BF-BAC2-A297A81E9793}"/>
              </a:ext>
            </a:extLst>
          </p:cNvPr>
          <p:cNvSpPr/>
          <p:nvPr/>
        </p:nvSpPr>
        <p:spPr>
          <a:xfrm>
            <a:off x="6433457" y="1510758"/>
            <a:ext cx="5468047" cy="1384841"/>
          </a:xfrm>
          <a:prstGeom prst="wedgeRectCallout">
            <a:avLst>
              <a:gd name="adj1" fmla="val -77475"/>
              <a:gd name="adj2" fmla="val -1448"/>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与之前</a:t>
            </a:r>
            <a:r>
              <a:rPr lang="en-US" altLang="zh-CN" sz="2000" dirty="0">
                <a:latin typeface="微软雅黑" panose="020B0503020204020204" pitchFamily="34" charset="-122"/>
                <a:ea typeface="微软雅黑" panose="020B0503020204020204" pitchFamily="34" charset="-122"/>
              </a:rPr>
              <a:t>10Mbps</a:t>
            </a:r>
            <a:r>
              <a:rPr lang="zh-CN" altLang="en-US" sz="2000" dirty="0">
                <a:latin typeface="微软雅黑" panose="020B0503020204020204" pitchFamily="34" charset="-122"/>
                <a:ea typeface="微软雅黑" panose="020B0503020204020204" pitchFamily="34" charset="-122"/>
              </a:rPr>
              <a:t>版本的以太网相比，</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倍的速度非常快。千兆以太网诞生后，</a:t>
            </a:r>
            <a:r>
              <a:rPr lang="en-US" altLang="zh-CN" sz="2000" dirty="0">
                <a:latin typeface="微软雅黑" panose="020B0503020204020204" pitchFamily="34" charset="-122"/>
                <a:ea typeface="微软雅黑" panose="020B0503020204020204" pitchFamily="34" charset="-122"/>
              </a:rPr>
              <a:t>100Mbps</a:t>
            </a:r>
            <a:r>
              <a:rPr lang="zh-CN" altLang="en-US" sz="2000" dirty="0">
                <a:latin typeface="微软雅黑" panose="020B0503020204020204" pitchFamily="34" charset="-122"/>
                <a:ea typeface="微软雅黑" panose="020B0503020204020204" pitchFamily="34" charset="-122"/>
              </a:rPr>
              <a:t>就不再是最快的以太网了，但人们仍习惯于称</a:t>
            </a:r>
            <a:r>
              <a:rPr lang="en-US" altLang="zh-CN" sz="2000" dirty="0">
                <a:latin typeface="微软雅黑" panose="020B0503020204020204" pitchFamily="34" charset="-122"/>
                <a:ea typeface="微软雅黑" panose="020B0503020204020204" pitchFamily="34" charset="-122"/>
              </a:rPr>
              <a:t>100Mbps</a:t>
            </a:r>
            <a:r>
              <a:rPr lang="zh-CN" altLang="en-US" sz="2000" dirty="0">
                <a:latin typeface="微软雅黑" panose="020B0503020204020204" pitchFamily="34" charset="-122"/>
                <a:ea typeface="微软雅黑" panose="020B0503020204020204" pitchFamily="34" charset="-122"/>
              </a:rPr>
              <a:t>以太网为“快速以太网”。</a:t>
            </a:r>
          </a:p>
        </p:txBody>
      </p:sp>
    </p:spTree>
    <p:extLst>
      <p:ext uri="{BB962C8B-B14F-4D97-AF65-F5344CB8AC3E}">
        <p14:creationId xmlns:p14="http://schemas.microsoft.com/office/powerpoint/2010/main" val="329509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BBA5A-22D4-4C17-888D-F1512683461F}"/>
              </a:ext>
            </a:extLst>
          </p:cNvPr>
          <p:cNvSpPr>
            <a:spLocks noGrp="1"/>
          </p:cNvSpPr>
          <p:nvPr>
            <p:ph type="title"/>
          </p:nvPr>
        </p:nvSpPr>
        <p:spPr/>
        <p:txBody>
          <a:bodyPr/>
          <a:lstStyle/>
          <a:p>
            <a:r>
              <a:rPr lang="zh-CN" altLang="en-US" dirty="0"/>
              <a:t>千兆以太网</a:t>
            </a:r>
          </a:p>
        </p:txBody>
      </p:sp>
      <p:sp>
        <p:nvSpPr>
          <p:cNvPr id="3" name="内容占位符 2">
            <a:extLst>
              <a:ext uri="{FF2B5EF4-FFF2-40B4-BE49-F238E27FC236}">
                <a16:creationId xmlns:a16="http://schemas.microsoft.com/office/drawing/2014/main" id="{8E8F7DC2-A332-4818-ACC7-EA41D5CDB924}"/>
              </a:ext>
            </a:extLst>
          </p:cNvPr>
          <p:cNvSpPr>
            <a:spLocks noGrp="1"/>
          </p:cNvSpPr>
          <p:nvPr>
            <p:ph idx="1"/>
          </p:nvPr>
        </p:nvSpPr>
        <p:spPr>
          <a:xfrm>
            <a:off x="838200" y="1510758"/>
            <a:ext cx="10515600" cy="3706362"/>
          </a:xfrm>
        </p:spPr>
        <p:txBody>
          <a:bodyPr>
            <a:normAutofit/>
          </a:bodyPr>
          <a:lstStyle/>
          <a:p>
            <a:pPr>
              <a:lnSpc>
                <a:spcPct val="120000"/>
              </a:lnSpc>
            </a:pPr>
            <a:r>
              <a:rPr lang="en-US" altLang="zh-CN" sz="2200" dirty="0">
                <a:solidFill>
                  <a:srgbClr val="C00000"/>
                </a:solidFill>
              </a:rPr>
              <a:t>gigabit Ethernet</a:t>
            </a:r>
            <a:r>
              <a:rPr lang="en-US" altLang="zh-CN" sz="2200" dirty="0"/>
              <a:t>( IEEE 802.3ab, 1998 )</a:t>
            </a:r>
          </a:p>
          <a:p>
            <a:pPr lvl="1">
              <a:lnSpc>
                <a:spcPct val="120000"/>
              </a:lnSpc>
            </a:pPr>
            <a:r>
              <a:rPr lang="en-US" altLang="zh-CN" sz="2000" dirty="0"/>
              <a:t> 100Mbps </a:t>
            </a:r>
            <a:r>
              <a:rPr lang="en-US" altLang="zh-CN" sz="2000" dirty="0">
                <a:sym typeface="Wingdings" panose="05000000000000000000" pitchFamily="2" charset="2"/>
              </a:rPr>
              <a:t> 1000Mbps( 1Gbps )</a:t>
            </a:r>
          </a:p>
          <a:p>
            <a:pPr lvl="1">
              <a:lnSpc>
                <a:spcPct val="120000"/>
              </a:lnSpc>
            </a:pPr>
            <a:r>
              <a:rPr lang="en-US" altLang="zh-CN" sz="2000" dirty="0">
                <a:solidFill>
                  <a:srgbClr val="7030A0"/>
                </a:solidFill>
                <a:sym typeface="Wingdings" panose="05000000000000000000" pitchFamily="2" charset="2"/>
              </a:rPr>
              <a:t> </a:t>
            </a:r>
            <a:r>
              <a:rPr lang="zh-CN" altLang="en-US" sz="2000" dirty="0">
                <a:solidFill>
                  <a:srgbClr val="7030A0"/>
                </a:solidFill>
                <a:sym typeface="Wingdings" panose="05000000000000000000" pitchFamily="2" charset="2"/>
              </a:rPr>
              <a:t>保留原来的工作方式</a:t>
            </a:r>
            <a:r>
              <a:rPr lang="zh-CN" altLang="en-US" sz="2000" dirty="0">
                <a:sym typeface="Wingdings" panose="05000000000000000000" pitchFamily="2" charset="2"/>
              </a:rPr>
              <a:t>（帧格式、接口、过程规则）</a:t>
            </a:r>
            <a:endParaRPr lang="en-US" altLang="zh-CN" sz="2000" dirty="0">
              <a:sym typeface="Wingdings" panose="05000000000000000000" pitchFamily="2" charset="2"/>
            </a:endParaRPr>
          </a:p>
          <a:p>
            <a:pPr lvl="1">
              <a:lnSpc>
                <a:spcPct val="120000"/>
              </a:lnSpc>
            </a:pPr>
            <a:r>
              <a:rPr lang="zh-CN" altLang="en-US" sz="2000" dirty="0"/>
              <a:t> 全双工和半双工两种方式工作。</a:t>
            </a:r>
            <a:endParaRPr lang="en-US" altLang="zh-CN" sz="2000" dirty="0"/>
          </a:p>
          <a:p>
            <a:pPr lvl="2">
              <a:lnSpc>
                <a:spcPct val="120000"/>
              </a:lnSpc>
            </a:pPr>
            <a:r>
              <a:rPr lang="zh-CN" altLang="en-US" dirty="0"/>
              <a:t>在半双工方式下使用 </a:t>
            </a:r>
            <a:r>
              <a:rPr lang="en-US" altLang="zh-CN" dirty="0"/>
              <a:t>CSMA/CD </a:t>
            </a:r>
            <a:r>
              <a:rPr lang="zh-CN" altLang="en-US" dirty="0">
                <a:solidFill>
                  <a:srgbClr val="C00000"/>
                </a:solidFill>
                <a:sym typeface="Wingdings" panose="05000000000000000000" pitchFamily="2" charset="2"/>
              </a:rPr>
              <a:t>（为了向后兼容）</a:t>
            </a:r>
            <a:r>
              <a:rPr lang="zh-CN" altLang="en-US" dirty="0"/>
              <a:t>，增加</a:t>
            </a:r>
            <a:r>
              <a:rPr lang="zh-CN" altLang="en-US" dirty="0">
                <a:solidFill>
                  <a:srgbClr val="0070C0"/>
                </a:solidFill>
                <a:sym typeface="Wingdings" panose="05000000000000000000" pitchFamily="2" charset="2"/>
              </a:rPr>
              <a:t>载波扩充</a:t>
            </a:r>
            <a:r>
              <a:rPr lang="zh-CN" altLang="en-US" dirty="0">
                <a:sym typeface="Wingdings" panose="05000000000000000000" pitchFamily="2" charset="2"/>
              </a:rPr>
              <a:t>和</a:t>
            </a:r>
            <a:r>
              <a:rPr lang="zh-CN" altLang="en-US" dirty="0">
                <a:solidFill>
                  <a:srgbClr val="0070C0"/>
                </a:solidFill>
                <a:sym typeface="Wingdings" panose="05000000000000000000" pitchFamily="2" charset="2"/>
              </a:rPr>
              <a:t>帧突发</a:t>
            </a:r>
            <a:endParaRPr lang="en-US" altLang="zh-CN" dirty="0">
              <a:solidFill>
                <a:srgbClr val="0070C0"/>
              </a:solidFill>
              <a:sym typeface="Wingdings" panose="05000000000000000000" pitchFamily="2" charset="2"/>
            </a:endParaRPr>
          </a:p>
          <a:p>
            <a:pPr lvl="2">
              <a:lnSpc>
                <a:spcPct val="120000"/>
              </a:lnSpc>
            </a:pPr>
            <a:r>
              <a:rPr lang="zh-CN" altLang="en-US" dirty="0"/>
              <a:t>全双工方式不需要使用</a:t>
            </a:r>
            <a:r>
              <a:rPr lang="en-US" altLang="zh-CN" dirty="0"/>
              <a:t>CSMA/CD</a:t>
            </a:r>
            <a:r>
              <a:rPr lang="zh-CN" altLang="en-US" dirty="0">
                <a:solidFill>
                  <a:srgbClr val="C00000"/>
                </a:solidFill>
              </a:rPr>
              <a:t>（缺省方式）</a:t>
            </a:r>
            <a:endParaRPr lang="en-US" altLang="zh-CN" dirty="0">
              <a:solidFill>
                <a:srgbClr val="C00000"/>
              </a:solidFill>
            </a:endParaRPr>
          </a:p>
          <a:p>
            <a:pPr lvl="1">
              <a:lnSpc>
                <a:spcPct val="120000"/>
              </a:lnSpc>
            </a:pPr>
            <a:r>
              <a:rPr lang="zh-CN" altLang="en-US" sz="2000" dirty="0">
                <a:sym typeface="Wingdings" panose="05000000000000000000" pitchFamily="2" charset="2"/>
              </a:rPr>
              <a:t>流量控制和巨型帧（</a:t>
            </a:r>
            <a:r>
              <a:rPr lang="en-US" altLang="zh-CN" sz="2000" dirty="0">
                <a:sym typeface="Wingdings" panose="05000000000000000000" pitchFamily="2" charset="2"/>
              </a:rPr>
              <a:t>Jumbo frame</a:t>
            </a:r>
            <a:r>
              <a:rPr lang="zh-CN" altLang="en-US" sz="2000" dirty="0">
                <a:sym typeface="Wingdings" panose="05000000000000000000" pitchFamily="2" charset="2"/>
              </a:rPr>
              <a:t>）</a:t>
            </a:r>
            <a:endParaRPr lang="en-US" altLang="zh-CN" sz="2000" dirty="0">
              <a:sym typeface="Wingdings" panose="05000000000000000000" pitchFamily="2" charset="2"/>
            </a:endParaRPr>
          </a:p>
          <a:p>
            <a:pPr lvl="1">
              <a:lnSpc>
                <a:spcPct val="120000"/>
              </a:lnSpc>
            </a:pPr>
            <a:r>
              <a:rPr lang="zh-CN" altLang="en-US" sz="2000" dirty="0">
                <a:sym typeface="Wingdings" panose="05000000000000000000" pitchFamily="2" charset="2"/>
              </a:rPr>
              <a:t>线缆类型</a:t>
            </a:r>
            <a:endParaRPr lang="en-US" altLang="zh-CN" sz="2000" dirty="0">
              <a:sym typeface="Wingdings" panose="05000000000000000000" pitchFamily="2" charset="2"/>
            </a:endParaRPr>
          </a:p>
          <a:p>
            <a:pPr lvl="1">
              <a:lnSpc>
                <a:spcPct val="110000"/>
              </a:lnSpc>
            </a:pPr>
            <a:endParaRPr lang="zh-CN" altLang="en-US" sz="2000" dirty="0"/>
          </a:p>
        </p:txBody>
      </p:sp>
      <p:sp>
        <p:nvSpPr>
          <p:cNvPr id="4" name="灯片编号占位符 3">
            <a:extLst>
              <a:ext uri="{FF2B5EF4-FFF2-40B4-BE49-F238E27FC236}">
                <a16:creationId xmlns:a16="http://schemas.microsoft.com/office/drawing/2014/main" id="{FAACDBB3-623D-484E-993B-85449FF25815}"/>
              </a:ext>
            </a:extLst>
          </p:cNvPr>
          <p:cNvSpPr>
            <a:spLocks noGrp="1"/>
          </p:cNvSpPr>
          <p:nvPr>
            <p:ph type="sldNum" sz="quarter" idx="12"/>
          </p:nvPr>
        </p:nvSpPr>
        <p:spPr/>
        <p:txBody>
          <a:bodyPr/>
          <a:lstStyle/>
          <a:p>
            <a:fld id="{8D4D1E41-7A09-AB4A-A4E1-09765ADA2698}" type="slidenum">
              <a:rPr kumimoji="1" lang="zh-CN" altLang="en-US" smtClean="0"/>
              <a:t>69</a:t>
            </a:fld>
            <a:endParaRPr kumimoji="1" lang="zh-CN" altLang="en-US" dirty="0"/>
          </a:p>
        </p:txBody>
      </p:sp>
      <p:sp>
        <p:nvSpPr>
          <p:cNvPr id="5" name="对话气泡: 矩形 4">
            <a:extLst>
              <a:ext uri="{FF2B5EF4-FFF2-40B4-BE49-F238E27FC236}">
                <a16:creationId xmlns:a16="http://schemas.microsoft.com/office/drawing/2014/main" id="{BDB11550-B124-4176-8664-5924DE7698CF}"/>
              </a:ext>
            </a:extLst>
          </p:cNvPr>
          <p:cNvSpPr/>
          <p:nvPr/>
        </p:nvSpPr>
        <p:spPr>
          <a:xfrm>
            <a:off x="7594012" y="1510758"/>
            <a:ext cx="3868616" cy="1031630"/>
          </a:xfrm>
          <a:prstGeom prst="wedgeRectCallout">
            <a:avLst>
              <a:gd name="adj1" fmla="val -73199"/>
              <a:gd name="adj2" fmla="val 46947"/>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为保证</a:t>
            </a:r>
            <a:r>
              <a:rPr lang="en-US" altLang="zh-CN" sz="2000" dirty="0">
                <a:solidFill>
                  <a:schemeClr val="tx1"/>
                </a:solidFill>
                <a:latin typeface="微软雅黑" panose="020B0503020204020204" pitchFamily="34" charset="-122"/>
                <a:ea typeface="微软雅黑" panose="020B0503020204020204" pitchFamily="34" charset="-122"/>
              </a:rPr>
              <a:t>CSMA/CD</a:t>
            </a:r>
            <a:r>
              <a:rPr lang="zh-CN" altLang="en-US" sz="2000" dirty="0">
                <a:solidFill>
                  <a:schemeClr val="tx1"/>
                </a:solidFill>
                <a:latin typeface="微软雅黑" panose="020B0503020204020204" pitchFamily="34" charset="-122"/>
                <a:ea typeface="微软雅黑" panose="020B0503020204020204" pitchFamily="34" charset="-122"/>
              </a:rPr>
              <a:t>继续工作，电缆的最大长度再降低到快速以太网的十分之一？</a:t>
            </a:r>
          </a:p>
        </p:txBody>
      </p:sp>
      <p:graphicFrame>
        <p:nvGraphicFramePr>
          <p:cNvPr id="13" name="表格 8">
            <a:extLst>
              <a:ext uri="{FF2B5EF4-FFF2-40B4-BE49-F238E27FC236}">
                <a16:creationId xmlns:a16="http://schemas.microsoft.com/office/drawing/2014/main" id="{731B7E8A-5D6A-4C97-9E7E-3C75E87CC6E0}"/>
              </a:ext>
            </a:extLst>
          </p:cNvPr>
          <p:cNvGraphicFramePr>
            <a:graphicFrameLocks noGrp="1"/>
          </p:cNvGraphicFramePr>
          <p:nvPr/>
        </p:nvGraphicFramePr>
        <p:xfrm>
          <a:off x="2780466" y="4618355"/>
          <a:ext cx="8143336" cy="2103120"/>
        </p:xfrm>
        <a:graphic>
          <a:graphicData uri="http://schemas.openxmlformats.org/drawingml/2006/table">
            <a:tbl>
              <a:tblPr firstRow="1" bandRow="1">
                <a:tableStyleId>{6E25E649-3F16-4E02-A733-19D2CDBF48F0}</a:tableStyleId>
              </a:tblPr>
              <a:tblGrid>
                <a:gridCol w="1710451">
                  <a:extLst>
                    <a:ext uri="{9D8B030D-6E8A-4147-A177-3AD203B41FA5}">
                      <a16:colId xmlns:a16="http://schemas.microsoft.com/office/drawing/2014/main" val="4225905581"/>
                    </a:ext>
                  </a:extLst>
                </a:gridCol>
                <a:gridCol w="938463">
                  <a:extLst>
                    <a:ext uri="{9D8B030D-6E8A-4147-A177-3AD203B41FA5}">
                      <a16:colId xmlns:a16="http://schemas.microsoft.com/office/drawing/2014/main" val="3360428287"/>
                    </a:ext>
                  </a:extLst>
                </a:gridCol>
                <a:gridCol w="1283369">
                  <a:extLst>
                    <a:ext uri="{9D8B030D-6E8A-4147-A177-3AD203B41FA5}">
                      <a16:colId xmlns:a16="http://schemas.microsoft.com/office/drawing/2014/main" val="1838845978"/>
                    </a:ext>
                  </a:extLst>
                </a:gridCol>
                <a:gridCol w="1251284">
                  <a:extLst>
                    <a:ext uri="{9D8B030D-6E8A-4147-A177-3AD203B41FA5}">
                      <a16:colId xmlns:a16="http://schemas.microsoft.com/office/drawing/2014/main" val="3995555343"/>
                    </a:ext>
                  </a:extLst>
                </a:gridCol>
                <a:gridCol w="2959769">
                  <a:extLst>
                    <a:ext uri="{9D8B030D-6E8A-4147-A177-3AD203B41FA5}">
                      <a16:colId xmlns:a16="http://schemas.microsoft.com/office/drawing/2014/main" val="3847721914"/>
                    </a:ext>
                  </a:extLst>
                </a:gridCol>
              </a:tblGrid>
              <a:tr h="299075">
                <a:tc>
                  <a:txBody>
                    <a:bodyPr/>
                    <a:lstStyle/>
                    <a:p>
                      <a:r>
                        <a:rPr lang="zh-CN" altLang="en-US" sz="1800" dirty="0"/>
                        <a:t>名称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线缆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最大长度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编码方式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优点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352595"/>
                  </a:ext>
                </a:extLst>
              </a:tr>
              <a:tr h="299075">
                <a:tc>
                  <a:txBody>
                    <a:bodyPr/>
                    <a:lstStyle/>
                    <a:p>
                      <a:r>
                        <a:rPr lang="en-US" altLang="zh-CN" sz="1800" dirty="0"/>
                        <a:t>1000Base-SX</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光纤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550</a:t>
                      </a:r>
                      <a:r>
                        <a:rPr lang="zh-CN" altLang="en-US" sz="18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8b/10b</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多模光纤（</a:t>
                      </a:r>
                      <a:r>
                        <a:rPr lang="en-US" altLang="zh-CN" sz="1800" dirty="0"/>
                        <a:t>50</a:t>
                      </a:r>
                      <a:r>
                        <a:rPr lang="zh-CN" altLang="en-US" sz="1800" dirty="0"/>
                        <a:t>、</a:t>
                      </a:r>
                      <a:r>
                        <a:rPr lang="en-US" altLang="zh-CN" sz="1800" dirty="0"/>
                        <a:t>62.5</a:t>
                      </a:r>
                      <a:r>
                        <a:rPr lang="zh-CN" altLang="en-US" sz="1800" dirty="0"/>
                        <a:t>微米）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189419"/>
                  </a:ext>
                </a:extLst>
              </a:tr>
              <a:tr h="299075">
                <a:tc>
                  <a:txBody>
                    <a:bodyPr/>
                    <a:lstStyle/>
                    <a:p>
                      <a:r>
                        <a:rPr lang="en-US" altLang="zh-CN" sz="1800" dirty="0"/>
                        <a:t>1000Base-LX</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光纤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5000</a:t>
                      </a:r>
                      <a:r>
                        <a:rPr lang="zh-CN" altLang="en-US" sz="18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8b/10b</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单模光纤（</a:t>
                      </a:r>
                      <a:r>
                        <a:rPr lang="en-US" altLang="zh-CN" sz="1800" dirty="0"/>
                        <a:t>10</a:t>
                      </a:r>
                      <a:r>
                        <a:rPr lang="zh-CN" altLang="en-US" sz="1800" dirty="0"/>
                        <a:t>微米）</a:t>
                      </a:r>
                      <a:endParaRPr lang="en-US" altLang="zh-CN" sz="1800" dirty="0"/>
                    </a:p>
                    <a:p>
                      <a:r>
                        <a:rPr lang="zh-CN" altLang="en-US" sz="1800" dirty="0"/>
                        <a:t>或多模光纤（</a:t>
                      </a:r>
                      <a:r>
                        <a:rPr lang="en-US" altLang="zh-CN" sz="1800" dirty="0"/>
                        <a:t>50</a:t>
                      </a:r>
                      <a:r>
                        <a:rPr lang="zh-CN" altLang="en-US" sz="1800" dirty="0"/>
                        <a:t>、</a:t>
                      </a:r>
                      <a:r>
                        <a:rPr lang="en-US" altLang="zh-CN" sz="1800" dirty="0"/>
                        <a:t>62.5</a:t>
                      </a:r>
                      <a:r>
                        <a:rPr lang="zh-CN" altLang="en-US" sz="1800" dirty="0"/>
                        <a:t>微米）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5695615"/>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1000Base-CX</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2</a:t>
                      </a:r>
                      <a:r>
                        <a:rPr lang="zh-CN" altLang="en-US" sz="1800" dirty="0"/>
                        <a:t>对</a:t>
                      </a:r>
                      <a:r>
                        <a:rPr lang="en-US" altLang="zh-CN" sz="1800" dirty="0"/>
                        <a:t>STP</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25</a:t>
                      </a:r>
                      <a:r>
                        <a:rPr lang="zh-CN" altLang="en-US" sz="18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8b/10b</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屏蔽双绞线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243689"/>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1000Base-T</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2</a:t>
                      </a:r>
                      <a:r>
                        <a:rPr lang="zh-CN" altLang="en-US" sz="1800" dirty="0"/>
                        <a:t>对</a:t>
                      </a:r>
                      <a:r>
                        <a:rPr lang="en-US" altLang="zh-CN" sz="1800" dirty="0"/>
                        <a:t>UTP</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100</a:t>
                      </a:r>
                      <a:r>
                        <a:rPr lang="zh-CN" altLang="en-US" sz="18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4D-PAM5</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标准</a:t>
                      </a:r>
                      <a:r>
                        <a:rPr lang="en-US" altLang="zh-CN" sz="1800" dirty="0"/>
                        <a:t>5</a:t>
                      </a:r>
                      <a:r>
                        <a:rPr lang="zh-CN" altLang="en-US" sz="1800" dirty="0"/>
                        <a:t>类</a:t>
                      </a:r>
                      <a:r>
                        <a:rPr lang="en-US" altLang="zh-CN" sz="1800" dirty="0"/>
                        <a:t>UTP</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2266656"/>
                  </a:ext>
                </a:extLst>
              </a:tr>
            </a:tbl>
          </a:graphicData>
        </a:graphic>
      </p:graphicFrame>
      <p:sp>
        <p:nvSpPr>
          <p:cNvPr id="8" name="日期占位符 15">
            <a:extLst>
              <a:ext uri="{FF2B5EF4-FFF2-40B4-BE49-F238E27FC236}">
                <a16:creationId xmlns:a16="http://schemas.microsoft.com/office/drawing/2014/main" id="{4EDF23A7-FE59-40C0-BA2F-663CCBCF3681}"/>
              </a:ext>
            </a:extLst>
          </p:cNvPr>
          <p:cNvSpPr>
            <a:spLocks noGrp="1"/>
          </p:cNvSpPr>
          <p:nvPr>
            <p:ph type="dt" sz="half" idx="10"/>
          </p:nvPr>
        </p:nvSpPr>
        <p:spPr>
          <a:xfrm>
            <a:off x="197335" y="6489303"/>
            <a:ext cx="1367696"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54849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MAC</a:t>
            </a:r>
            <a:r>
              <a:rPr lang="zh-CN" altLang="en-US" dirty="0"/>
              <a:t>子层在哪里？</a:t>
            </a:r>
          </a:p>
        </p:txBody>
      </p:sp>
      <p:sp>
        <p:nvSpPr>
          <p:cNvPr id="3" name="内容占位符 2"/>
          <p:cNvSpPr>
            <a:spLocks noGrp="1"/>
          </p:cNvSpPr>
          <p:nvPr>
            <p:ph idx="1"/>
          </p:nvPr>
        </p:nvSpPr>
        <p:spPr>
          <a:xfrm>
            <a:off x="1307507" y="1510758"/>
            <a:ext cx="4680337" cy="4586694"/>
          </a:xfrm>
        </p:spPr>
        <p:txBody>
          <a:bodyPr>
            <a:normAutofit fontScale="92500" lnSpcReduction="10000"/>
          </a:bodyPr>
          <a:lstStyle/>
          <a:p>
            <a:pPr>
              <a:lnSpc>
                <a:spcPct val="150000"/>
              </a:lnSpc>
            </a:pPr>
            <a:r>
              <a:rPr lang="zh-CN" altLang="en-US" sz="2400" dirty="0"/>
              <a:t>数据链路层分为两个子层：</a:t>
            </a:r>
            <a:endParaRPr lang="en-US" altLang="zh-CN" sz="2400" dirty="0"/>
          </a:p>
          <a:p>
            <a:pPr lvl="1">
              <a:lnSpc>
                <a:spcPct val="150000"/>
              </a:lnSpc>
            </a:pPr>
            <a:r>
              <a:rPr lang="en-US" altLang="zh-CN" sz="2000" dirty="0"/>
              <a:t>MAC</a:t>
            </a:r>
            <a:r>
              <a:rPr lang="zh-CN" altLang="en-US" sz="2000" dirty="0"/>
              <a:t>子层：介质访问</a:t>
            </a:r>
            <a:endParaRPr lang="en-US" altLang="zh-CN" sz="2000" dirty="0"/>
          </a:p>
          <a:p>
            <a:pPr lvl="1">
              <a:lnSpc>
                <a:spcPct val="150000"/>
              </a:lnSpc>
            </a:pPr>
            <a:r>
              <a:rPr lang="en-US" altLang="zh-CN" sz="2000" dirty="0"/>
              <a:t>LLC</a:t>
            </a:r>
            <a:r>
              <a:rPr lang="zh-CN" altLang="en-US" sz="2000" dirty="0"/>
              <a:t>子层：承上启下（弱层）</a:t>
            </a:r>
            <a:endParaRPr lang="en-US" altLang="zh-CN" sz="2000" dirty="0"/>
          </a:p>
          <a:p>
            <a:pPr>
              <a:lnSpc>
                <a:spcPct val="150000"/>
              </a:lnSpc>
            </a:pPr>
            <a:r>
              <a:rPr lang="zh-CN" altLang="en-US" sz="2400" dirty="0"/>
              <a:t>以太网和</a:t>
            </a:r>
            <a:r>
              <a:rPr lang="en-US" altLang="zh-CN" sz="2400" dirty="0"/>
              <a:t>IEEE802.3</a:t>
            </a:r>
          </a:p>
          <a:p>
            <a:pPr lvl="1">
              <a:lnSpc>
                <a:spcPct val="150000"/>
              </a:lnSpc>
            </a:pPr>
            <a:r>
              <a:rPr lang="zh-CN" altLang="en-US" sz="2000" dirty="0"/>
              <a:t>覆盖的层数不同（</a:t>
            </a:r>
            <a:r>
              <a:rPr lang="en-US" altLang="zh-CN" sz="2000" dirty="0"/>
              <a:t>1.5</a:t>
            </a:r>
            <a:r>
              <a:rPr lang="zh-CN" altLang="en-US" sz="2000" dirty="0"/>
              <a:t>层</a:t>
            </a:r>
            <a:r>
              <a:rPr lang="en-US" altLang="zh-CN" sz="2000" dirty="0"/>
              <a:t> vs 2</a:t>
            </a:r>
            <a:r>
              <a:rPr lang="zh-CN" altLang="en-US" sz="2000" dirty="0"/>
              <a:t>层）</a:t>
            </a:r>
            <a:endParaRPr lang="en-US" altLang="zh-CN" sz="2000" dirty="0"/>
          </a:p>
          <a:p>
            <a:pPr lvl="1">
              <a:lnSpc>
                <a:spcPct val="150000"/>
              </a:lnSpc>
            </a:pPr>
            <a:r>
              <a:rPr lang="zh-CN" altLang="en-US" sz="2000" dirty="0"/>
              <a:t>帧的结构有细微不同</a:t>
            </a:r>
            <a:endParaRPr lang="en-US" altLang="zh-CN" sz="2000" dirty="0"/>
          </a:p>
          <a:p>
            <a:pPr lvl="1">
              <a:lnSpc>
                <a:spcPct val="150000"/>
              </a:lnSpc>
            </a:pPr>
            <a:r>
              <a:rPr lang="zh-CN" altLang="en-US" sz="2000" dirty="0"/>
              <a:t>以太网：事实上的标准，而</a:t>
            </a:r>
            <a:r>
              <a:rPr lang="en-US" altLang="zh-CN" sz="2000" dirty="0"/>
              <a:t>802.3</a:t>
            </a:r>
            <a:r>
              <a:rPr lang="zh-CN" altLang="en-US" sz="2000" dirty="0"/>
              <a:t>系列让接入有了无限的延展性</a:t>
            </a:r>
            <a:endParaRPr lang="en-US" altLang="zh-CN" sz="2000" dirty="0"/>
          </a:p>
          <a:p>
            <a:pPr>
              <a:lnSpc>
                <a:spcPct val="150000"/>
              </a:lnSpc>
            </a:pPr>
            <a:r>
              <a:rPr lang="zh-CN" altLang="en-US" sz="2400" dirty="0"/>
              <a:t>局域网：以太网、无线局域网</a:t>
            </a:r>
            <a:r>
              <a:rPr lang="en-US" altLang="zh-CN" sz="2400" dirty="0"/>
              <a:t>……</a:t>
            </a:r>
          </a:p>
          <a:p>
            <a:pPr>
              <a:lnSpc>
                <a:spcPct val="150000"/>
              </a:lnSpc>
            </a:pPr>
            <a:endParaRPr lang="en-US" altLang="zh-CN" sz="2400" dirty="0"/>
          </a:p>
          <a:p>
            <a:pPr>
              <a:lnSpc>
                <a:spcPct val="150000"/>
              </a:lnSpc>
            </a:pPr>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a:t>
            </a:fld>
            <a:endParaRPr kumimoji="1" lang="zh-CN" altLang="en-US" dirty="0"/>
          </a:p>
        </p:txBody>
      </p:sp>
      <p:sp>
        <p:nvSpPr>
          <p:cNvPr id="10" name="流程图: 过程 9"/>
          <p:cNvSpPr/>
          <p:nvPr/>
        </p:nvSpPr>
        <p:spPr>
          <a:xfrm>
            <a:off x="6135329" y="1715843"/>
            <a:ext cx="2668385" cy="289476"/>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OSI</a:t>
            </a:r>
            <a:r>
              <a:rPr lang="zh-CN" altLang="en-US" sz="2000" dirty="0">
                <a:solidFill>
                  <a:schemeClr val="tx1"/>
                </a:solidFill>
              </a:rPr>
              <a:t>参考模型下两层</a:t>
            </a:r>
          </a:p>
        </p:txBody>
      </p:sp>
      <p:pic>
        <p:nvPicPr>
          <p:cNvPr id="5" name="图片 4"/>
          <p:cNvPicPr>
            <a:picLocks noChangeAspect="1"/>
          </p:cNvPicPr>
          <p:nvPr/>
        </p:nvPicPr>
        <p:blipFill>
          <a:blip r:embed="rId3"/>
          <a:stretch>
            <a:fillRect/>
          </a:stretch>
        </p:blipFill>
        <p:spPr>
          <a:xfrm>
            <a:off x="6135329" y="2067486"/>
            <a:ext cx="5515835" cy="3539494"/>
          </a:xfrm>
          <a:prstGeom prst="rect">
            <a:avLst/>
          </a:prstGeom>
        </p:spPr>
      </p:pic>
    </p:spTree>
    <p:extLst>
      <p:ext uri="{BB962C8B-B14F-4D97-AF65-F5344CB8AC3E}">
        <p14:creationId xmlns:p14="http://schemas.microsoft.com/office/powerpoint/2010/main" val="464523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40336A6B-B0E8-49D0-A269-5786676EC460}"/>
              </a:ext>
            </a:extLst>
          </p:cNvPr>
          <p:cNvGrpSpPr/>
          <p:nvPr/>
        </p:nvGrpSpPr>
        <p:grpSpPr>
          <a:xfrm>
            <a:off x="7040880" y="1363435"/>
            <a:ext cx="4465320" cy="2566416"/>
            <a:chOff x="7040880" y="1363435"/>
            <a:chExt cx="4465320" cy="2566416"/>
          </a:xfrm>
        </p:grpSpPr>
        <p:pic>
          <p:nvPicPr>
            <p:cNvPr id="8" name="图片 7">
              <a:extLst>
                <a:ext uri="{FF2B5EF4-FFF2-40B4-BE49-F238E27FC236}">
                  <a16:creationId xmlns:a16="http://schemas.microsoft.com/office/drawing/2014/main" id="{4F79E687-B44B-4AF4-AE9E-F5C11F451D7B}"/>
                </a:ext>
              </a:extLst>
            </p:cNvPr>
            <p:cNvPicPr>
              <a:picLocks noChangeAspect="1"/>
            </p:cNvPicPr>
            <p:nvPr/>
          </p:nvPicPr>
          <p:blipFill>
            <a:blip r:embed="rId3"/>
            <a:stretch>
              <a:fillRect/>
            </a:stretch>
          </p:blipFill>
          <p:spPr>
            <a:xfrm>
              <a:off x="7040880" y="1363435"/>
              <a:ext cx="4023360" cy="2566416"/>
            </a:xfrm>
            <a:prstGeom prst="rect">
              <a:avLst/>
            </a:prstGeom>
          </p:spPr>
        </p:pic>
        <p:sp>
          <p:nvSpPr>
            <p:cNvPr id="10" name="文本框 9">
              <a:extLst>
                <a:ext uri="{FF2B5EF4-FFF2-40B4-BE49-F238E27FC236}">
                  <a16:creationId xmlns:a16="http://schemas.microsoft.com/office/drawing/2014/main" id="{63D0C033-B6D1-4E97-AB7D-22229405C4D1}"/>
                </a:ext>
              </a:extLst>
            </p:cNvPr>
            <p:cNvSpPr txBox="1"/>
            <p:nvPr/>
          </p:nvSpPr>
          <p:spPr>
            <a:xfrm>
              <a:off x="8534400" y="3383989"/>
              <a:ext cx="2971800" cy="369332"/>
            </a:xfrm>
            <a:prstGeom prst="rect">
              <a:avLst/>
            </a:prstGeom>
            <a:noFill/>
          </p:spPr>
          <p:txBody>
            <a:bodyPr wrap="square">
              <a:spAutoFit/>
            </a:bodyPr>
            <a:lstStyle/>
            <a:p>
              <a:r>
                <a:rPr lang="zh-CN" altLang="en-US" dirty="0"/>
                <a:t>10GBASE-SR SFP +收发器</a:t>
              </a:r>
            </a:p>
          </p:txBody>
        </p:sp>
      </p:grpSp>
      <p:sp>
        <p:nvSpPr>
          <p:cNvPr id="2" name="标题 1">
            <a:extLst>
              <a:ext uri="{FF2B5EF4-FFF2-40B4-BE49-F238E27FC236}">
                <a16:creationId xmlns:a16="http://schemas.microsoft.com/office/drawing/2014/main" id="{4B0967BE-5F31-493C-991C-A6D0F85B08D9}"/>
              </a:ext>
            </a:extLst>
          </p:cNvPr>
          <p:cNvSpPr>
            <a:spLocks noGrp="1"/>
          </p:cNvSpPr>
          <p:nvPr>
            <p:ph type="title"/>
          </p:nvPr>
        </p:nvSpPr>
        <p:spPr/>
        <p:txBody>
          <a:bodyPr/>
          <a:lstStyle/>
          <a:p>
            <a:r>
              <a:rPr lang="zh-CN" altLang="en-US" dirty="0"/>
              <a:t>万兆以太网</a:t>
            </a:r>
          </a:p>
        </p:txBody>
      </p:sp>
      <p:sp>
        <p:nvSpPr>
          <p:cNvPr id="3" name="内容占位符 2">
            <a:extLst>
              <a:ext uri="{FF2B5EF4-FFF2-40B4-BE49-F238E27FC236}">
                <a16:creationId xmlns:a16="http://schemas.microsoft.com/office/drawing/2014/main" id="{BC488C21-378A-48C5-AB76-B015A217A0D0}"/>
              </a:ext>
            </a:extLst>
          </p:cNvPr>
          <p:cNvSpPr>
            <a:spLocks noGrp="1"/>
          </p:cNvSpPr>
          <p:nvPr>
            <p:ph idx="1"/>
          </p:nvPr>
        </p:nvSpPr>
        <p:spPr>
          <a:xfrm>
            <a:off x="838200" y="1510758"/>
            <a:ext cx="6569149" cy="2538316"/>
          </a:xfrm>
        </p:spPr>
        <p:txBody>
          <a:bodyPr>
            <a:normAutofit/>
          </a:bodyPr>
          <a:lstStyle/>
          <a:p>
            <a:r>
              <a:rPr lang="en-US" altLang="zh-CN" sz="2200" dirty="0">
                <a:solidFill>
                  <a:srgbClr val="C00000"/>
                </a:solidFill>
              </a:rPr>
              <a:t>10-Gigabit Ethernet</a:t>
            </a:r>
            <a:r>
              <a:rPr lang="en-US" altLang="zh-CN" sz="2200" dirty="0"/>
              <a:t>( IEEE 802.3ae,</a:t>
            </a:r>
            <a:r>
              <a:rPr lang="zh-CN" altLang="en-US" sz="2200" dirty="0"/>
              <a:t> </a:t>
            </a:r>
            <a:r>
              <a:rPr lang="en-US" altLang="zh-CN" sz="2200" dirty="0"/>
              <a:t>2002 )</a:t>
            </a:r>
          </a:p>
          <a:p>
            <a:pPr lvl="1"/>
            <a:r>
              <a:rPr lang="en-US" altLang="zh-CN" sz="2000" dirty="0"/>
              <a:t>1Gbps </a:t>
            </a:r>
            <a:r>
              <a:rPr lang="en-US" altLang="zh-CN" sz="2000" dirty="0">
                <a:sym typeface="Wingdings" panose="05000000000000000000" pitchFamily="2" charset="2"/>
              </a:rPr>
              <a:t> </a:t>
            </a:r>
            <a:r>
              <a:rPr lang="en-US" altLang="zh-CN" sz="2000" dirty="0">
                <a:solidFill>
                  <a:srgbClr val="C00000"/>
                </a:solidFill>
                <a:sym typeface="Wingdings" panose="05000000000000000000" pitchFamily="2" charset="2"/>
              </a:rPr>
              <a:t>10Gbps</a:t>
            </a:r>
            <a:endParaRPr lang="en-US" altLang="zh-CN" sz="2000" dirty="0">
              <a:solidFill>
                <a:srgbClr val="C00000"/>
              </a:solidFill>
            </a:endParaRPr>
          </a:p>
          <a:p>
            <a:pPr lvl="1"/>
            <a:r>
              <a:rPr lang="zh-CN" altLang="en-US" sz="2000" dirty="0"/>
              <a:t>常记为</a:t>
            </a:r>
            <a:r>
              <a:rPr lang="en-US" altLang="zh-CN" sz="2000" dirty="0"/>
              <a:t>10GE, 10GbE </a:t>
            </a:r>
            <a:r>
              <a:rPr lang="zh-CN" altLang="en-US" sz="2000" dirty="0"/>
              <a:t>或</a:t>
            </a:r>
            <a:r>
              <a:rPr lang="en-US" altLang="zh-CN" sz="2000" dirty="0"/>
              <a:t> 10 GigE</a:t>
            </a:r>
          </a:p>
          <a:p>
            <a:pPr lvl="1"/>
            <a:r>
              <a:rPr lang="zh-CN" altLang="en-US" sz="2000" dirty="0">
                <a:solidFill>
                  <a:srgbClr val="7030A0"/>
                </a:solidFill>
              </a:rPr>
              <a:t>只支持全双工，不再使用</a:t>
            </a:r>
            <a:r>
              <a:rPr lang="en-US" altLang="zh-CN" sz="2000" dirty="0">
                <a:solidFill>
                  <a:srgbClr val="7030A0"/>
                </a:solidFill>
              </a:rPr>
              <a:t>CSMA/CD</a:t>
            </a:r>
          </a:p>
          <a:p>
            <a:pPr lvl="1"/>
            <a:r>
              <a:rPr lang="zh-CN" altLang="en-US" sz="2000" dirty="0">
                <a:solidFill>
                  <a:srgbClr val="C00000"/>
                </a:solidFill>
              </a:rPr>
              <a:t>保持兼容性</a:t>
            </a:r>
            <a:endParaRPr lang="en-US" altLang="zh-CN" sz="2000" dirty="0">
              <a:solidFill>
                <a:srgbClr val="C00000"/>
              </a:solidFill>
            </a:endParaRPr>
          </a:p>
          <a:p>
            <a:pPr lvl="1"/>
            <a:r>
              <a:rPr lang="zh-CN" altLang="en-US" sz="2000" dirty="0"/>
              <a:t>重点是超高速的物理层</a:t>
            </a:r>
          </a:p>
        </p:txBody>
      </p:sp>
      <p:sp>
        <p:nvSpPr>
          <p:cNvPr id="4" name="灯片编号占位符 3">
            <a:extLst>
              <a:ext uri="{FF2B5EF4-FFF2-40B4-BE49-F238E27FC236}">
                <a16:creationId xmlns:a16="http://schemas.microsoft.com/office/drawing/2014/main" id="{42ED2DB9-CA9E-4580-A6C2-2A0697E5807C}"/>
              </a:ext>
            </a:extLst>
          </p:cNvPr>
          <p:cNvSpPr>
            <a:spLocks noGrp="1"/>
          </p:cNvSpPr>
          <p:nvPr>
            <p:ph type="sldNum" sz="quarter" idx="12"/>
          </p:nvPr>
        </p:nvSpPr>
        <p:spPr/>
        <p:txBody>
          <a:bodyPr/>
          <a:lstStyle/>
          <a:p>
            <a:fld id="{8D4D1E41-7A09-AB4A-A4E1-09765ADA2698}" type="slidenum">
              <a:rPr kumimoji="1" lang="zh-CN" altLang="en-US" smtClean="0"/>
              <a:t>70</a:t>
            </a:fld>
            <a:endParaRPr kumimoji="1" lang="zh-CN" altLang="en-US" dirty="0"/>
          </a:p>
        </p:txBody>
      </p:sp>
      <p:graphicFrame>
        <p:nvGraphicFramePr>
          <p:cNvPr id="20" name="表格 8">
            <a:extLst>
              <a:ext uri="{FF2B5EF4-FFF2-40B4-BE49-F238E27FC236}">
                <a16:creationId xmlns:a16="http://schemas.microsoft.com/office/drawing/2014/main" id="{6263FECF-8DEF-416F-A424-77B7A092EF29}"/>
              </a:ext>
            </a:extLst>
          </p:cNvPr>
          <p:cNvGraphicFramePr>
            <a:graphicFrameLocks noGrp="1"/>
          </p:cNvGraphicFramePr>
          <p:nvPr/>
        </p:nvGraphicFramePr>
        <p:xfrm>
          <a:off x="1500769" y="3987273"/>
          <a:ext cx="9303588" cy="2194560"/>
        </p:xfrm>
        <a:graphic>
          <a:graphicData uri="http://schemas.openxmlformats.org/drawingml/2006/table">
            <a:tbl>
              <a:tblPr firstRow="1" bandRow="1">
                <a:tableStyleId>{6E25E649-3F16-4E02-A733-19D2CDBF48F0}</a:tableStyleId>
              </a:tblPr>
              <a:tblGrid>
                <a:gridCol w="1582516">
                  <a:extLst>
                    <a:ext uri="{9D8B030D-6E8A-4147-A177-3AD203B41FA5}">
                      <a16:colId xmlns:a16="http://schemas.microsoft.com/office/drawing/2014/main" val="4225905581"/>
                    </a:ext>
                  </a:extLst>
                </a:gridCol>
                <a:gridCol w="1153010">
                  <a:extLst>
                    <a:ext uri="{9D8B030D-6E8A-4147-A177-3AD203B41FA5}">
                      <a16:colId xmlns:a16="http://schemas.microsoft.com/office/drawing/2014/main" val="3360428287"/>
                    </a:ext>
                  </a:extLst>
                </a:gridCol>
                <a:gridCol w="1502159">
                  <a:extLst>
                    <a:ext uri="{9D8B030D-6E8A-4147-A177-3AD203B41FA5}">
                      <a16:colId xmlns:a16="http://schemas.microsoft.com/office/drawing/2014/main" val="1838845978"/>
                    </a:ext>
                  </a:extLst>
                </a:gridCol>
                <a:gridCol w="1511972">
                  <a:extLst>
                    <a:ext uri="{9D8B030D-6E8A-4147-A177-3AD203B41FA5}">
                      <a16:colId xmlns:a16="http://schemas.microsoft.com/office/drawing/2014/main" val="4035109623"/>
                    </a:ext>
                  </a:extLst>
                </a:gridCol>
                <a:gridCol w="3553931">
                  <a:extLst>
                    <a:ext uri="{9D8B030D-6E8A-4147-A177-3AD203B41FA5}">
                      <a16:colId xmlns:a16="http://schemas.microsoft.com/office/drawing/2014/main" val="3847721914"/>
                    </a:ext>
                  </a:extLst>
                </a:gridCol>
              </a:tblGrid>
              <a:tr h="299075">
                <a:tc>
                  <a:txBody>
                    <a:bodyPr/>
                    <a:lstStyle/>
                    <a:p>
                      <a:r>
                        <a:rPr lang="zh-CN" altLang="en-US" sz="1800" dirty="0"/>
                        <a:t>名称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线缆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最大长度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编码方式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优点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352595"/>
                  </a:ext>
                </a:extLst>
              </a:tr>
              <a:tr h="299075">
                <a:tc>
                  <a:txBody>
                    <a:bodyPr/>
                    <a:lstStyle/>
                    <a:p>
                      <a:r>
                        <a:rPr lang="en-US" altLang="zh-CN" sz="1800" dirty="0"/>
                        <a:t>10GBase-SR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光纤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最多</a:t>
                      </a:r>
                      <a:r>
                        <a:rPr lang="en-US" altLang="zh-CN" sz="1800" dirty="0"/>
                        <a:t>300</a:t>
                      </a:r>
                      <a:r>
                        <a:rPr lang="zh-CN" altLang="en-US" sz="18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64b/66b</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多模光纤（</a:t>
                      </a:r>
                      <a:r>
                        <a:rPr lang="en-US" altLang="zh-CN" sz="1800" dirty="0"/>
                        <a:t>0.85</a:t>
                      </a:r>
                      <a:r>
                        <a:rPr lang="zh-CN" altLang="en-US" sz="1800" dirty="0"/>
                        <a:t>微米）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189419"/>
                  </a:ext>
                </a:extLst>
              </a:tr>
              <a:tr h="299075">
                <a:tc>
                  <a:txBody>
                    <a:bodyPr/>
                    <a:lstStyle/>
                    <a:p>
                      <a:r>
                        <a:rPr lang="en-US" altLang="zh-CN" sz="1800" dirty="0"/>
                        <a:t>10GBase-LR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光纤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10</a:t>
                      </a:r>
                      <a:r>
                        <a:rPr lang="zh-CN" altLang="en-US" sz="1800" dirty="0"/>
                        <a:t>千米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64b/66b</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单模光纤（</a:t>
                      </a:r>
                      <a:r>
                        <a:rPr lang="en-US" altLang="zh-CN" sz="1800" dirty="0"/>
                        <a:t>1.3</a:t>
                      </a:r>
                      <a:r>
                        <a:rPr lang="zh-CN" altLang="en-US" sz="1800" dirty="0"/>
                        <a:t>微米）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5695615"/>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10GBase-ER</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光纤</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40</a:t>
                      </a:r>
                      <a:r>
                        <a:rPr lang="zh-CN" altLang="en-US" sz="1800" dirty="0"/>
                        <a:t>千米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64b/66b</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单模光纤（</a:t>
                      </a:r>
                      <a:r>
                        <a:rPr lang="en-US" altLang="zh-CN" sz="1800" dirty="0"/>
                        <a:t>1.5</a:t>
                      </a:r>
                      <a:r>
                        <a:rPr lang="zh-CN" altLang="en-US" sz="1800" dirty="0"/>
                        <a:t>微米）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243689"/>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10GBase-CX4</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4</a:t>
                      </a:r>
                      <a:r>
                        <a:rPr lang="zh-CN" altLang="en-US" sz="1800" dirty="0"/>
                        <a:t>对双轴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15</a:t>
                      </a:r>
                      <a:r>
                        <a:rPr lang="zh-CN" altLang="en-US" sz="18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8b/10b</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双轴铜缆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2266656"/>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10GBase-T</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4</a:t>
                      </a:r>
                      <a:r>
                        <a:rPr lang="zh-CN" altLang="en-US" sz="1800" dirty="0"/>
                        <a:t>对</a:t>
                      </a:r>
                      <a:r>
                        <a:rPr lang="en-US" altLang="zh-CN" sz="1800" dirty="0"/>
                        <a:t>UTP</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100</a:t>
                      </a:r>
                      <a:r>
                        <a:rPr lang="zh-CN" altLang="en-US" sz="1800" dirty="0"/>
                        <a:t>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64b/65b</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6a</a:t>
                      </a:r>
                      <a:r>
                        <a:rPr lang="zh-CN" altLang="en-US" sz="1800" dirty="0"/>
                        <a:t>类</a:t>
                      </a:r>
                      <a:r>
                        <a:rPr lang="en-US" altLang="zh-CN" sz="1800" dirty="0"/>
                        <a:t>UTP</a:t>
                      </a:r>
                      <a:endParaRPr lang="zh-CN"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5584605"/>
                  </a:ext>
                </a:extLst>
              </a:tr>
            </a:tbl>
          </a:graphicData>
        </a:graphic>
      </p:graphicFrame>
      <p:sp>
        <p:nvSpPr>
          <p:cNvPr id="21" name="日期占位符 15">
            <a:extLst>
              <a:ext uri="{FF2B5EF4-FFF2-40B4-BE49-F238E27FC236}">
                <a16:creationId xmlns:a16="http://schemas.microsoft.com/office/drawing/2014/main" id="{91BDF984-4820-4713-AFD0-859DD546B9C6}"/>
              </a:ext>
            </a:extLst>
          </p:cNvPr>
          <p:cNvSpPr>
            <a:spLocks noGrp="1"/>
          </p:cNvSpPr>
          <p:nvPr>
            <p:ph type="dt" sz="half" idx="10"/>
          </p:nvPr>
        </p:nvSpPr>
        <p:spPr>
          <a:xfrm>
            <a:off x="197335" y="6489303"/>
            <a:ext cx="1552334"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22" name="组合 21">
            <a:extLst>
              <a:ext uri="{FF2B5EF4-FFF2-40B4-BE49-F238E27FC236}">
                <a16:creationId xmlns:a16="http://schemas.microsoft.com/office/drawing/2014/main" id="{DEEA2745-6C7F-4676-8547-D67246894DEA}"/>
              </a:ext>
            </a:extLst>
          </p:cNvPr>
          <p:cNvGrpSpPr/>
          <p:nvPr/>
        </p:nvGrpSpPr>
        <p:grpSpPr>
          <a:xfrm>
            <a:off x="4145529" y="6594031"/>
            <a:ext cx="3900941" cy="254887"/>
            <a:chOff x="-214926" y="6517848"/>
            <a:chExt cx="3900941" cy="460463"/>
          </a:xfrm>
        </p:grpSpPr>
        <p:grpSp>
          <p:nvGrpSpPr>
            <p:cNvPr id="23" name="组合 22">
              <a:extLst>
                <a:ext uri="{FF2B5EF4-FFF2-40B4-BE49-F238E27FC236}">
                  <a16:creationId xmlns:a16="http://schemas.microsoft.com/office/drawing/2014/main" id="{E8536CFA-353C-4566-A9BA-DE149E321E85}"/>
                </a:ext>
              </a:extLst>
            </p:cNvPr>
            <p:cNvGrpSpPr/>
            <p:nvPr/>
          </p:nvGrpSpPr>
          <p:grpSpPr>
            <a:xfrm>
              <a:off x="-134143" y="6517848"/>
              <a:ext cx="3820158" cy="444808"/>
              <a:chOff x="-134143" y="6326763"/>
              <a:chExt cx="3820158" cy="444808"/>
            </a:xfrm>
          </p:grpSpPr>
          <p:cxnSp>
            <p:nvCxnSpPr>
              <p:cNvPr id="25" name="直接连接符 24">
                <a:extLst>
                  <a:ext uri="{FF2B5EF4-FFF2-40B4-BE49-F238E27FC236}">
                    <a16:creationId xmlns:a16="http://schemas.microsoft.com/office/drawing/2014/main" id="{8B55F2E3-7CB3-4E97-8603-25277791E347}"/>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73A8BA3-5657-4750-9887-645102AE0525}"/>
                  </a:ext>
                </a:extLst>
              </p:cNvPr>
              <p:cNvSpPr txBox="1"/>
              <p:nvPr/>
            </p:nvSpPr>
            <p:spPr>
              <a:xfrm>
                <a:off x="466864" y="6326763"/>
                <a:ext cx="3219151"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https://en.wikipedia.org/wiki/10_Gigabit_Ethernet</a:t>
                </a:r>
              </a:p>
            </p:txBody>
          </p:sp>
        </p:grpSp>
        <p:sp>
          <p:nvSpPr>
            <p:cNvPr id="24" name="文本框 23">
              <a:extLst>
                <a:ext uri="{FF2B5EF4-FFF2-40B4-BE49-F238E27FC236}">
                  <a16:creationId xmlns:a16="http://schemas.microsoft.com/office/drawing/2014/main" id="{FDCDA008-F177-470B-B28F-D534CB4824CC}"/>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33445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1ECE6-83A8-475C-A637-D01C02487A0D}"/>
              </a:ext>
            </a:extLst>
          </p:cNvPr>
          <p:cNvSpPr>
            <a:spLocks noGrp="1"/>
          </p:cNvSpPr>
          <p:nvPr>
            <p:ph type="title"/>
          </p:nvPr>
        </p:nvSpPr>
        <p:spPr/>
        <p:txBody>
          <a:bodyPr/>
          <a:lstStyle/>
          <a:p>
            <a:r>
              <a:rPr lang="en-US" altLang="zh-CN" dirty="0"/>
              <a:t>40G-100G</a:t>
            </a:r>
            <a:r>
              <a:rPr lang="zh-CN" altLang="en-US" dirty="0"/>
              <a:t>以太网</a:t>
            </a:r>
          </a:p>
        </p:txBody>
      </p:sp>
      <p:sp>
        <p:nvSpPr>
          <p:cNvPr id="3" name="内容占位符 2">
            <a:extLst>
              <a:ext uri="{FF2B5EF4-FFF2-40B4-BE49-F238E27FC236}">
                <a16:creationId xmlns:a16="http://schemas.microsoft.com/office/drawing/2014/main" id="{804C5D2C-446E-4BC2-A2CA-81DEAAD92191}"/>
              </a:ext>
            </a:extLst>
          </p:cNvPr>
          <p:cNvSpPr>
            <a:spLocks noGrp="1"/>
          </p:cNvSpPr>
          <p:nvPr>
            <p:ph idx="1"/>
          </p:nvPr>
        </p:nvSpPr>
        <p:spPr>
          <a:xfrm>
            <a:off x="838200" y="1295299"/>
            <a:ext cx="10816590" cy="2923409"/>
          </a:xfrm>
        </p:spPr>
        <p:txBody>
          <a:bodyPr>
            <a:normAutofit/>
          </a:bodyPr>
          <a:lstStyle/>
          <a:p>
            <a:pPr>
              <a:lnSpc>
                <a:spcPct val="120000"/>
              </a:lnSpc>
              <a:spcBef>
                <a:spcPts val="0"/>
              </a:spcBef>
              <a:spcAft>
                <a:spcPts val="600"/>
              </a:spcAft>
            </a:pPr>
            <a:r>
              <a:rPr lang="en-US" altLang="zh-CN" sz="2200" dirty="0"/>
              <a:t>40 Gigabit Ethernet (</a:t>
            </a:r>
            <a:r>
              <a:rPr lang="en-US" altLang="zh-CN" sz="2200" dirty="0">
                <a:solidFill>
                  <a:srgbClr val="C00000"/>
                </a:solidFill>
              </a:rPr>
              <a:t>40GbE</a:t>
            </a:r>
            <a:r>
              <a:rPr lang="en-US" altLang="zh-CN" sz="2200" dirty="0"/>
              <a:t>) and 100 Gigabit Ethernet (</a:t>
            </a:r>
            <a:r>
              <a:rPr lang="en-US" altLang="zh-CN" sz="2200" dirty="0">
                <a:solidFill>
                  <a:srgbClr val="C00000"/>
                </a:solidFill>
              </a:rPr>
              <a:t>100GbE</a:t>
            </a:r>
            <a:r>
              <a:rPr lang="en-US" altLang="zh-CN" sz="2200" dirty="0"/>
              <a:t>), 2010</a:t>
            </a:r>
          </a:p>
          <a:p>
            <a:pPr lvl="1">
              <a:lnSpc>
                <a:spcPct val="120000"/>
              </a:lnSpc>
              <a:spcBef>
                <a:spcPts val="0"/>
              </a:spcBef>
              <a:spcAft>
                <a:spcPts val="600"/>
              </a:spcAft>
            </a:pPr>
            <a:r>
              <a:rPr lang="en-US" altLang="zh-CN" sz="2000" dirty="0"/>
              <a:t>10Gbps </a:t>
            </a:r>
            <a:r>
              <a:rPr lang="en-US" altLang="zh-CN" sz="2000" dirty="0">
                <a:sym typeface="Wingdings" panose="05000000000000000000" pitchFamily="2" charset="2"/>
              </a:rPr>
              <a:t> </a:t>
            </a:r>
            <a:r>
              <a:rPr lang="en-US" altLang="zh-CN" sz="2000" dirty="0">
                <a:solidFill>
                  <a:srgbClr val="C00000"/>
                </a:solidFill>
              </a:rPr>
              <a:t>40Gbps</a:t>
            </a:r>
            <a:r>
              <a:rPr lang="en-US" altLang="zh-CN" sz="2000" dirty="0"/>
              <a:t> &amp; </a:t>
            </a:r>
            <a:r>
              <a:rPr lang="en-US" altLang="zh-CN" sz="2000" dirty="0">
                <a:solidFill>
                  <a:srgbClr val="C00000"/>
                </a:solidFill>
              </a:rPr>
              <a:t>100Gbps</a:t>
            </a:r>
          </a:p>
          <a:p>
            <a:pPr lvl="1">
              <a:lnSpc>
                <a:spcPct val="120000"/>
              </a:lnSpc>
              <a:spcBef>
                <a:spcPts val="0"/>
              </a:spcBef>
              <a:spcAft>
                <a:spcPts val="600"/>
              </a:spcAft>
            </a:pPr>
            <a:r>
              <a:rPr lang="zh-CN" altLang="en-US" sz="2000" b="0" i="0" dirty="0">
                <a:solidFill>
                  <a:srgbClr val="C00000"/>
                </a:solidFill>
                <a:effectLst/>
                <a:latin typeface="Roboto" panose="02000000000000000000" pitchFamily="2" charset="0"/>
              </a:rPr>
              <a:t>只支持全双工</a:t>
            </a:r>
            <a:endParaRPr lang="en-US" altLang="zh-CN" sz="2000" b="0" i="0" dirty="0">
              <a:solidFill>
                <a:srgbClr val="C00000"/>
              </a:solidFill>
              <a:effectLst/>
              <a:latin typeface="Roboto" panose="02000000000000000000" pitchFamily="2" charset="0"/>
            </a:endParaRPr>
          </a:p>
          <a:p>
            <a:pPr lvl="1">
              <a:lnSpc>
                <a:spcPct val="120000"/>
              </a:lnSpc>
              <a:spcBef>
                <a:spcPts val="0"/>
              </a:spcBef>
              <a:spcAft>
                <a:spcPts val="600"/>
              </a:spcAft>
            </a:pPr>
            <a:r>
              <a:rPr lang="zh-CN" altLang="en-US" sz="2000" dirty="0">
                <a:solidFill>
                  <a:srgbClr val="C00000"/>
                </a:solidFill>
              </a:rPr>
              <a:t>保留</a:t>
            </a:r>
            <a:r>
              <a:rPr lang="zh-CN" altLang="en-US" sz="2000" dirty="0"/>
              <a:t>以太网</a:t>
            </a:r>
            <a:r>
              <a:rPr lang="zh-CN" altLang="en-US" sz="2000" dirty="0">
                <a:solidFill>
                  <a:srgbClr val="7030A0"/>
                </a:solidFill>
              </a:rPr>
              <a:t>帧格式</a:t>
            </a:r>
            <a:r>
              <a:rPr lang="zh-CN" altLang="en-US" sz="2000" dirty="0"/>
              <a:t>和</a:t>
            </a:r>
            <a:r>
              <a:rPr lang="en-US" altLang="zh-CN" sz="2000" dirty="0">
                <a:solidFill>
                  <a:srgbClr val="7030A0"/>
                </a:solidFill>
              </a:rPr>
              <a:t>MAC</a:t>
            </a:r>
            <a:r>
              <a:rPr lang="zh-CN" altLang="en-US" sz="2000" dirty="0">
                <a:solidFill>
                  <a:srgbClr val="7030A0"/>
                </a:solidFill>
              </a:rPr>
              <a:t>方法</a:t>
            </a:r>
            <a:endParaRPr lang="en-US" altLang="zh-CN" sz="2000" dirty="0"/>
          </a:p>
          <a:p>
            <a:pPr lvl="1">
              <a:lnSpc>
                <a:spcPct val="120000"/>
              </a:lnSpc>
              <a:spcBef>
                <a:spcPts val="0"/>
              </a:spcBef>
              <a:spcAft>
                <a:spcPts val="600"/>
              </a:spcAft>
            </a:pPr>
            <a:r>
              <a:rPr lang="zh-CN" altLang="en-US" sz="2000" dirty="0">
                <a:solidFill>
                  <a:srgbClr val="C00000"/>
                </a:solidFill>
              </a:rPr>
              <a:t>保留</a:t>
            </a:r>
            <a:r>
              <a:rPr lang="zh-CN" altLang="en-US" sz="2000" dirty="0"/>
              <a:t>当前</a:t>
            </a:r>
            <a:r>
              <a:rPr lang="en-US" altLang="zh-CN" sz="2000" dirty="0"/>
              <a:t>802.3</a:t>
            </a:r>
            <a:r>
              <a:rPr lang="zh-CN" altLang="en-US" sz="2000" dirty="0"/>
              <a:t>标准的</a:t>
            </a:r>
            <a:r>
              <a:rPr lang="zh-CN" altLang="en-US" sz="2000" dirty="0">
                <a:solidFill>
                  <a:srgbClr val="7030A0"/>
                </a:solidFill>
              </a:rPr>
              <a:t>最小帧</a:t>
            </a:r>
            <a:r>
              <a:rPr lang="zh-CN" altLang="en-US" sz="2000" dirty="0"/>
              <a:t>和</a:t>
            </a:r>
            <a:r>
              <a:rPr lang="zh-CN" altLang="en-US" sz="2000" dirty="0">
                <a:solidFill>
                  <a:srgbClr val="7030A0"/>
                </a:solidFill>
              </a:rPr>
              <a:t>最大帧大小</a:t>
            </a:r>
            <a:endParaRPr lang="en-US" altLang="zh-CN" sz="2000" dirty="0">
              <a:solidFill>
                <a:srgbClr val="7030A0"/>
              </a:solidFill>
            </a:endParaRPr>
          </a:p>
          <a:p>
            <a:pPr lvl="1">
              <a:lnSpc>
                <a:spcPct val="120000"/>
              </a:lnSpc>
              <a:spcBef>
                <a:spcPts val="0"/>
              </a:spcBef>
              <a:spcAft>
                <a:spcPts val="600"/>
              </a:spcAft>
            </a:pPr>
            <a:r>
              <a:rPr lang="zh-CN" altLang="en-US" sz="2000" b="0" i="0" dirty="0">
                <a:solidFill>
                  <a:srgbClr val="202122"/>
                </a:solidFill>
                <a:effectLst/>
                <a:latin typeface="Arial" panose="020B0604020202020204" pitchFamily="34" charset="0"/>
              </a:rPr>
              <a:t>联网设备可以通过</a:t>
            </a:r>
            <a:r>
              <a:rPr lang="zh-CN" altLang="en-US" sz="2000" b="0" i="0" dirty="0">
                <a:solidFill>
                  <a:srgbClr val="7030A0"/>
                </a:solidFill>
                <a:effectLst/>
                <a:latin typeface="Arial" panose="020B0604020202020204" pitchFamily="34" charset="0"/>
              </a:rPr>
              <a:t>可插拔模块</a:t>
            </a:r>
            <a:r>
              <a:rPr lang="zh-CN" altLang="en-US" sz="2000" b="0" i="0" dirty="0">
                <a:solidFill>
                  <a:srgbClr val="202122"/>
                </a:solidFill>
                <a:effectLst/>
                <a:latin typeface="Arial" panose="020B0604020202020204" pitchFamily="34" charset="0"/>
              </a:rPr>
              <a:t>支持不同的物理层类型</a:t>
            </a:r>
            <a:endParaRPr lang="en-US" altLang="zh-CN" sz="2000" b="0" i="0" dirty="0">
              <a:solidFill>
                <a:srgbClr val="202122"/>
              </a:solidFill>
              <a:effectLst/>
              <a:latin typeface="Arial" panose="020B0604020202020204" pitchFamily="34" charset="0"/>
            </a:endParaRPr>
          </a:p>
          <a:p>
            <a:pPr lvl="1">
              <a:lnSpc>
                <a:spcPct val="120000"/>
              </a:lnSpc>
              <a:spcBef>
                <a:spcPts val="0"/>
              </a:spcBef>
            </a:pPr>
            <a:endParaRPr lang="en-US" altLang="zh-CN" sz="2000" dirty="0"/>
          </a:p>
        </p:txBody>
      </p:sp>
      <p:sp>
        <p:nvSpPr>
          <p:cNvPr id="4" name="灯片编号占位符 3">
            <a:extLst>
              <a:ext uri="{FF2B5EF4-FFF2-40B4-BE49-F238E27FC236}">
                <a16:creationId xmlns:a16="http://schemas.microsoft.com/office/drawing/2014/main" id="{C9A7FDB7-1CA5-4AA8-BACE-F5D4C806AC98}"/>
              </a:ext>
            </a:extLst>
          </p:cNvPr>
          <p:cNvSpPr>
            <a:spLocks noGrp="1"/>
          </p:cNvSpPr>
          <p:nvPr>
            <p:ph type="sldNum" sz="quarter" idx="12"/>
          </p:nvPr>
        </p:nvSpPr>
        <p:spPr/>
        <p:txBody>
          <a:bodyPr/>
          <a:lstStyle/>
          <a:p>
            <a:fld id="{8D4D1E41-7A09-AB4A-A4E1-09765ADA2698}" type="slidenum">
              <a:rPr kumimoji="1" lang="zh-CN" altLang="en-US" smtClean="0"/>
              <a:t>71</a:t>
            </a:fld>
            <a:endParaRPr kumimoji="1" lang="zh-CN" altLang="en-US" dirty="0"/>
          </a:p>
        </p:txBody>
      </p:sp>
      <p:pic>
        <p:nvPicPr>
          <p:cNvPr id="9" name="图片 8">
            <a:extLst>
              <a:ext uri="{FF2B5EF4-FFF2-40B4-BE49-F238E27FC236}">
                <a16:creationId xmlns:a16="http://schemas.microsoft.com/office/drawing/2014/main" id="{D5469515-251F-4513-924C-2E046E3CD12B}"/>
              </a:ext>
            </a:extLst>
          </p:cNvPr>
          <p:cNvPicPr>
            <a:picLocks noChangeAspect="1"/>
          </p:cNvPicPr>
          <p:nvPr/>
        </p:nvPicPr>
        <p:blipFill>
          <a:blip r:embed="rId3"/>
          <a:stretch>
            <a:fillRect/>
          </a:stretch>
        </p:blipFill>
        <p:spPr>
          <a:xfrm>
            <a:off x="7635240" y="1974858"/>
            <a:ext cx="3392776" cy="1955035"/>
          </a:xfrm>
          <a:prstGeom prst="rect">
            <a:avLst/>
          </a:prstGeom>
        </p:spPr>
      </p:pic>
      <p:grpSp>
        <p:nvGrpSpPr>
          <p:cNvPr id="7" name="组合 6">
            <a:extLst>
              <a:ext uri="{FF2B5EF4-FFF2-40B4-BE49-F238E27FC236}">
                <a16:creationId xmlns:a16="http://schemas.microsoft.com/office/drawing/2014/main" id="{59A5B8C9-552D-41E3-9246-FD73EBC5B51A}"/>
              </a:ext>
            </a:extLst>
          </p:cNvPr>
          <p:cNvGrpSpPr/>
          <p:nvPr/>
        </p:nvGrpSpPr>
        <p:grpSpPr>
          <a:xfrm>
            <a:off x="1144821" y="3980980"/>
            <a:ext cx="3667645" cy="2428349"/>
            <a:chOff x="1146810" y="3980981"/>
            <a:chExt cx="3667645" cy="2428349"/>
          </a:xfrm>
        </p:grpSpPr>
        <p:pic>
          <p:nvPicPr>
            <p:cNvPr id="3074" name="Picture 2" descr="Do Not Buy 40G Ethernet. It's Obsolete - Packet Pushers">
              <a:extLst>
                <a:ext uri="{FF2B5EF4-FFF2-40B4-BE49-F238E27FC236}">
                  <a16:creationId xmlns:a16="http://schemas.microsoft.com/office/drawing/2014/main" id="{19226F13-2CE4-45CC-AA38-E05D3F3BCD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583"/>
            <a:stretch/>
          </p:blipFill>
          <p:spPr bwMode="auto">
            <a:xfrm>
              <a:off x="1146810" y="3980981"/>
              <a:ext cx="3667645" cy="218093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81501F8-8616-467E-B5D0-0E70FBC9CAE7}"/>
                </a:ext>
              </a:extLst>
            </p:cNvPr>
            <p:cNvSpPr txBox="1"/>
            <p:nvPr/>
          </p:nvSpPr>
          <p:spPr>
            <a:xfrm>
              <a:off x="2286000" y="6039998"/>
              <a:ext cx="1576072" cy="369332"/>
            </a:xfrm>
            <a:prstGeom prst="rect">
              <a:avLst/>
            </a:prstGeom>
            <a:noFill/>
          </p:spPr>
          <p:txBody>
            <a:bodyPr wrap="none" rtlCol="0">
              <a:spAutoFit/>
            </a:bodyPr>
            <a:lstStyle/>
            <a:p>
              <a:r>
                <a:rPr lang="en-US" altLang="zh-CN" b="1" dirty="0">
                  <a:solidFill>
                    <a:srgbClr val="0070C0"/>
                  </a:solidFill>
                </a:rPr>
                <a:t>4 x 10G</a:t>
              </a:r>
              <a:r>
                <a:rPr lang="zh-CN" altLang="en-US" b="1" dirty="0">
                  <a:solidFill>
                    <a:srgbClr val="0070C0"/>
                  </a:solidFill>
                </a:rPr>
                <a:t> </a:t>
              </a:r>
              <a:r>
                <a:rPr lang="en-US" altLang="zh-CN" b="1" dirty="0">
                  <a:solidFill>
                    <a:srgbClr val="0070C0"/>
                  </a:solidFill>
                </a:rPr>
                <a:t>lanes</a:t>
              </a:r>
            </a:p>
          </p:txBody>
        </p:sp>
      </p:grpSp>
      <p:grpSp>
        <p:nvGrpSpPr>
          <p:cNvPr id="8" name="组合 7">
            <a:extLst>
              <a:ext uri="{FF2B5EF4-FFF2-40B4-BE49-F238E27FC236}">
                <a16:creationId xmlns:a16="http://schemas.microsoft.com/office/drawing/2014/main" id="{02517167-1E7E-481E-8202-3E41CB60807B}"/>
              </a:ext>
            </a:extLst>
          </p:cNvPr>
          <p:cNvGrpSpPr/>
          <p:nvPr/>
        </p:nvGrpSpPr>
        <p:grpSpPr>
          <a:xfrm>
            <a:off x="6096000" y="3980980"/>
            <a:ext cx="5375987" cy="2489224"/>
            <a:chOff x="5591116" y="3980980"/>
            <a:chExt cx="5375987" cy="2489224"/>
          </a:xfrm>
        </p:grpSpPr>
        <p:pic>
          <p:nvPicPr>
            <p:cNvPr id="11" name="图片 10">
              <a:extLst>
                <a:ext uri="{FF2B5EF4-FFF2-40B4-BE49-F238E27FC236}">
                  <a16:creationId xmlns:a16="http://schemas.microsoft.com/office/drawing/2014/main" id="{7FE2F71F-4170-4D36-B1A2-38371357931E}"/>
                </a:ext>
              </a:extLst>
            </p:cNvPr>
            <p:cNvPicPr>
              <a:picLocks noChangeAspect="1"/>
            </p:cNvPicPr>
            <p:nvPr/>
          </p:nvPicPr>
          <p:blipFill>
            <a:blip r:embed="rId5"/>
            <a:stretch>
              <a:fillRect/>
            </a:stretch>
          </p:blipFill>
          <p:spPr>
            <a:xfrm>
              <a:off x="5591116" y="3980980"/>
              <a:ext cx="5375987" cy="2267689"/>
            </a:xfrm>
            <a:prstGeom prst="rect">
              <a:avLst/>
            </a:prstGeom>
          </p:spPr>
        </p:pic>
        <p:sp>
          <p:nvSpPr>
            <p:cNvPr id="14" name="文本框 13">
              <a:extLst>
                <a:ext uri="{FF2B5EF4-FFF2-40B4-BE49-F238E27FC236}">
                  <a16:creationId xmlns:a16="http://schemas.microsoft.com/office/drawing/2014/main" id="{1FD1B348-ADC6-4AA4-B1D8-C2449654B2EF}"/>
                </a:ext>
              </a:extLst>
            </p:cNvPr>
            <p:cNvSpPr txBox="1"/>
            <p:nvPr/>
          </p:nvSpPr>
          <p:spPr>
            <a:xfrm>
              <a:off x="7555530" y="6100872"/>
              <a:ext cx="1704313" cy="369332"/>
            </a:xfrm>
            <a:prstGeom prst="rect">
              <a:avLst/>
            </a:prstGeom>
            <a:noFill/>
          </p:spPr>
          <p:txBody>
            <a:bodyPr wrap="none" rtlCol="0">
              <a:spAutoFit/>
            </a:bodyPr>
            <a:lstStyle/>
            <a:p>
              <a:r>
                <a:rPr lang="en-US" altLang="zh-CN" b="1" dirty="0">
                  <a:solidFill>
                    <a:srgbClr val="0070C0"/>
                  </a:solidFill>
                </a:rPr>
                <a:t>10 x 10G</a:t>
              </a:r>
              <a:r>
                <a:rPr lang="zh-CN" altLang="en-US" b="1" dirty="0">
                  <a:solidFill>
                    <a:srgbClr val="0070C0"/>
                  </a:solidFill>
                </a:rPr>
                <a:t> </a:t>
              </a:r>
              <a:r>
                <a:rPr lang="en-US" altLang="zh-CN" b="1" dirty="0">
                  <a:solidFill>
                    <a:srgbClr val="0070C0"/>
                  </a:solidFill>
                </a:rPr>
                <a:t>lanes</a:t>
              </a:r>
            </a:p>
          </p:txBody>
        </p:sp>
      </p:grpSp>
      <p:grpSp>
        <p:nvGrpSpPr>
          <p:cNvPr id="24" name="组合 23">
            <a:extLst>
              <a:ext uri="{FF2B5EF4-FFF2-40B4-BE49-F238E27FC236}">
                <a16:creationId xmlns:a16="http://schemas.microsoft.com/office/drawing/2014/main" id="{6F148D8C-9DCF-482F-AF99-E94AC7394850}"/>
              </a:ext>
            </a:extLst>
          </p:cNvPr>
          <p:cNvGrpSpPr/>
          <p:nvPr/>
        </p:nvGrpSpPr>
        <p:grpSpPr>
          <a:xfrm>
            <a:off x="3967988" y="6298686"/>
            <a:ext cx="4250396" cy="553998"/>
            <a:chOff x="-214926" y="6517848"/>
            <a:chExt cx="4250396" cy="1000819"/>
          </a:xfrm>
        </p:grpSpPr>
        <p:grpSp>
          <p:nvGrpSpPr>
            <p:cNvPr id="25" name="组合 24">
              <a:extLst>
                <a:ext uri="{FF2B5EF4-FFF2-40B4-BE49-F238E27FC236}">
                  <a16:creationId xmlns:a16="http://schemas.microsoft.com/office/drawing/2014/main" id="{56B50B1A-BD3B-41A5-94B7-FB79A4B365C0}"/>
                </a:ext>
              </a:extLst>
            </p:cNvPr>
            <p:cNvGrpSpPr/>
            <p:nvPr/>
          </p:nvGrpSpPr>
          <p:grpSpPr>
            <a:xfrm>
              <a:off x="-134143" y="6517848"/>
              <a:ext cx="4169613" cy="1000819"/>
              <a:chOff x="-134143" y="6326763"/>
              <a:chExt cx="4169613" cy="1000819"/>
            </a:xfrm>
          </p:grpSpPr>
          <p:cxnSp>
            <p:nvCxnSpPr>
              <p:cNvPr id="27" name="直接连接符 26">
                <a:extLst>
                  <a:ext uri="{FF2B5EF4-FFF2-40B4-BE49-F238E27FC236}">
                    <a16:creationId xmlns:a16="http://schemas.microsoft.com/office/drawing/2014/main" id="{59ADD4EC-13C1-4211-A7C9-9B1566F99638}"/>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67E00FC-E91A-4791-9882-6BD5EDBB93B4}"/>
                  </a:ext>
                </a:extLst>
              </p:cNvPr>
              <p:cNvSpPr txBox="1"/>
              <p:nvPr/>
            </p:nvSpPr>
            <p:spPr>
              <a:xfrm>
                <a:off x="466864" y="6326763"/>
                <a:ext cx="3568606" cy="1000819"/>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https://fmad.io/blog-100g-ethernet.html</a:t>
                </a:r>
              </a:p>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https://packetpushers.net/buy-40g-ethernet-obsolete/</a:t>
                </a:r>
              </a:p>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https://www.optcore.net/understanding-100g-ethernet</a:t>
                </a:r>
              </a:p>
            </p:txBody>
          </p:sp>
        </p:grpSp>
        <p:sp>
          <p:nvSpPr>
            <p:cNvPr id="26" name="文本框 25">
              <a:extLst>
                <a:ext uri="{FF2B5EF4-FFF2-40B4-BE49-F238E27FC236}">
                  <a16:creationId xmlns:a16="http://schemas.microsoft.com/office/drawing/2014/main" id="{A22C0FFA-27FA-4142-8631-A8A3AEFF8CD9}"/>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
        <p:nvSpPr>
          <p:cNvPr id="18" name="日期占位符 15">
            <a:extLst>
              <a:ext uri="{FF2B5EF4-FFF2-40B4-BE49-F238E27FC236}">
                <a16:creationId xmlns:a16="http://schemas.microsoft.com/office/drawing/2014/main" id="{7F3F6C7A-5632-8146-8779-720E7EEF8340}"/>
              </a:ext>
            </a:extLst>
          </p:cNvPr>
          <p:cNvSpPr>
            <a:spLocks noGrp="1"/>
          </p:cNvSpPr>
          <p:nvPr>
            <p:ph type="dt" sz="half" idx="10"/>
          </p:nvPr>
        </p:nvSpPr>
        <p:spPr>
          <a:xfrm>
            <a:off x="197335" y="6489303"/>
            <a:ext cx="1411657" cy="33260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312364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1ECE6-83A8-475C-A637-D01C02487A0D}"/>
              </a:ext>
            </a:extLst>
          </p:cNvPr>
          <p:cNvSpPr>
            <a:spLocks noGrp="1"/>
          </p:cNvSpPr>
          <p:nvPr>
            <p:ph type="title"/>
          </p:nvPr>
        </p:nvSpPr>
        <p:spPr/>
        <p:txBody>
          <a:bodyPr/>
          <a:lstStyle/>
          <a:p>
            <a:r>
              <a:rPr lang="en-US" altLang="zh-CN" dirty="0"/>
              <a:t>40G-100G</a:t>
            </a:r>
            <a:r>
              <a:rPr lang="zh-CN" altLang="en-US" dirty="0"/>
              <a:t>以太网</a:t>
            </a:r>
          </a:p>
        </p:txBody>
      </p:sp>
      <p:sp>
        <p:nvSpPr>
          <p:cNvPr id="4" name="灯片编号占位符 3">
            <a:extLst>
              <a:ext uri="{FF2B5EF4-FFF2-40B4-BE49-F238E27FC236}">
                <a16:creationId xmlns:a16="http://schemas.microsoft.com/office/drawing/2014/main" id="{C9A7FDB7-1CA5-4AA8-BACE-F5D4C806AC98}"/>
              </a:ext>
            </a:extLst>
          </p:cNvPr>
          <p:cNvSpPr>
            <a:spLocks noGrp="1"/>
          </p:cNvSpPr>
          <p:nvPr>
            <p:ph type="sldNum" sz="quarter" idx="12"/>
          </p:nvPr>
        </p:nvSpPr>
        <p:spPr/>
        <p:txBody>
          <a:bodyPr/>
          <a:lstStyle/>
          <a:p>
            <a:fld id="{8D4D1E41-7A09-AB4A-A4E1-09765ADA2698}" type="slidenum">
              <a:rPr kumimoji="1" lang="zh-CN" altLang="en-US" smtClean="0"/>
              <a:t>72</a:t>
            </a:fld>
            <a:endParaRPr kumimoji="1" lang="zh-CN" altLang="en-US" dirty="0"/>
          </a:p>
        </p:txBody>
      </p:sp>
      <p:sp>
        <p:nvSpPr>
          <p:cNvPr id="9" name="文本框 8">
            <a:extLst>
              <a:ext uri="{FF2B5EF4-FFF2-40B4-BE49-F238E27FC236}">
                <a16:creationId xmlns:a16="http://schemas.microsoft.com/office/drawing/2014/main" id="{AFEB24CD-6801-44CC-8155-E773F35F473C}"/>
              </a:ext>
            </a:extLst>
          </p:cNvPr>
          <p:cNvSpPr txBox="1"/>
          <p:nvPr/>
        </p:nvSpPr>
        <p:spPr>
          <a:xfrm>
            <a:off x="204470" y="1702733"/>
            <a:ext cx="4762501" cy="4172104"/>
          </a:xfrm>
          <a:prstGeom prst="rect">
            <a:avLst/>
          </a:prstGeom>
          <a:noFill/>
        </p:spPr>
        <p:txBody>
          <a:bodyPr wrap="square">
            <a:spAutoFit/>
          </a:bodyPr>
          <a:lstStyle/>
          <a:p>
            <a:pPr marL="228600" marR="0" lvl="0" indent="-228600" algn="l" defTabSz="914400" rtl="0" eaLnBrk="1" fontAlgn="auto" latinLnBrk="0" hangingPunct="1">
              <a:lnSpc>
                <a:spcPct val="150000"/>
              </a:lnSpc>
              <a:spcBef>
                <a:spcPts val="600"/>
              </a:spcBef>
              <a:spcAft>
                <a:spcPts val="0"/>
              </a:spcAft>
              <a:buClrTx/>
              <a:buSzTx/>
              <a:buFont typeface="Wingdings" pitchFamily="2" charset="2"/>
              <a:buChar char="Ø"/>
              <a:tabLst/>
              <a:defRPr/>
            </a:pPr>
            <a:r>
              <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40 Gigabit Ethernet (</a:t>
            </a:r>
            <a:r>
              <a:rPr kumimoji="0" lang="en-US" altLang="zh-CN" sz="22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40GbE</a:t>
            </a:r>
            <a:r>
              <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r>
              <a:rPr kumimoji="0" lang="zh-CN" altLang="en-US"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与</a:t>
            </a:r>
            <a:r>
              <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100 Gigabit Ethernet (</a:t>
            </a:r>
            <a:r>
              <a:rPr kumimoji="0" lang="en-US" altLang="zh-CN" sz="22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100GbE</a:t>
            </a:r>
            <a:r>
              <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endParaRPr lang="en-US" altLang="zh-CN" sz="2200" dirty="0">
              <a:latin typeface="微软雅黑" panose="020B0503020204020204" pitchFamily="34" charset="-122"/>
              <a:ea typeface="微软雅黑" panose="020B0503020204020204" pitchFamily="34" charset="-122"/>
            </a:endParaRPr>
          </a:p>
          <a:p>
            <a:pPr marL="742950" lvl="1" indent="-285750">
              <a:lnSpc>
                <a:spcPct val="150000"/>
              </a:lnSpc>
              <a:spcBef>
                <a:spcPts val="600"/>
              </a:spcBef>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40/100 </a:t>
            </a:r>
            <a:r>
              <a:rPr lang="en-US" altLang="zh-CN" sz="2200" dirty="0" err="1">
                <a:latin typeface="微软雅黑" panose="020B0503020204020204" pitchFamily="34" charset="-122"/>
                <a:ea typeface="微软雅黑" panose="020B0503020204020204" pitchFamily="34" charset="-122"/>
              </a:rPr>
              <a:t>GbE</a:t>
            </a:r>
            <a:r>
              <a:rPr lang="zh-CN" altLang="en-US" sz="2200" dirty="0">
                <a:latin typeface="微软雅黑" panose="020B0503020204020204" pitchFamily="34" charset="-122"/>
                <a:ea typeface="微软雅黑" panose="020B0503020204020204" pitchFamily="34" charset="-122"/>
              </a:rPr>
              <a:t>提供物多种物理层规范（</a:t>
            </a:r>
            <a:r>
              <a:rPr lang="en-US" altLang="zh-CN" sz="2200" dirty="0">
                <a:latin typeface="微软雅黑" panose="020B0503020204020204" pitchFamily="34" charset="-122"/>
                <a:ea typeface="微软雅黑" panose="020B0503020204020204" pitchFamily="34" charset="-122"/>
              </a:rPr>
              <a:t>PHY</a:t>
            </a:r>
            <a:r>
              <a:rPr lang="zh-CN" altLang="en-US" sz="2200" dirty="0">
                <a:latin typeface="微软雅黑" panose="020B0503020204020204" pitchFamily="34" charset="-122"/>
                <a:ea typeface="微软雅黑" panose="020B0503020204020204" pitchFamily="34" charset="-122"/>
              </a:rPr>
              <a:t>），定义了许多端口类型，具有不同的光学和电气接口，以便在</a:t>
            </a:r>
            <a:r>
              <a:rPr lang="zh-CN" altLang="en-US" sz="2200" dirty="0">
                <a:solidFill>
                  <a:srgbClr val="7030A0"/>
                </a:solidFill>
                <a:latin typeface="微软雅黑" panose="020B0503020204020204" pitchFamily="34" charset="-122"/>
                <a:ea typeface="微软雅黑" panose="020B0503020204020204" pitchFamily="34" charset="-122"/>
              </a:rPr>
              <a:t>单模光纤</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7030A0"/>
                </a:solidFill>
                <a:latin typeface="微软雅黑" panose="020B0503020204020204" pitchFamily="34" charset="-122"/>
                <a:ea typeface="微软雅黑" panose="020B0503020204020204" pitchFamily="34" charset="-122"/>
              </a:rPr>
              <a:t>多模光纤</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7030A0"/>
                </a:solidFill>
                <a:latin typeface="微软雅黑" panose="020B0503020204020204" pitchFamily="34" charset="-122"/>
                <a:ea typeface="微软雅黑" panose="020B0503020204020204" pitchFamily="34" charset="-122"/>
              </a:rPr>
              <a:t>双芯铜缆</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7030A0"/>
                </a:solidFill>
                <a:latin typeface="微软雅黑" panose="020B0503020204020204" pitchFamily="34" charset="-122"/>
                <a:ea typeface="微软雅黑" panose="020B0503020204020204" pitchFamily="34" charset="-122"/>
              </a:rPr>
              <a:t>双绞线</a:t>
            </a:r>
            <a:r>
              <a:rPr lang="zh-CN" altLang="en-US" sz="2200" dirty="0">
                <a:latin typeface="微软雅黑" panose="020B0503020204020204" pitchFamily="34" charset="-122"/>
                <a:ea typeface="微软雅黑" panose="020B0503020204020204" pitchFamily="34" charset="-122"/>
              </a:rPr>
              <a:t>和网络设备</a:t>
            </a:r>
            <a:r>
              <a:rPr lang="zh-CN" altLang="en-US" sz="2200" dirty="0">
                <a:solidFill>
                  <a:srgbClr val="7030A0"/>
                </a:solidFill>
                <a:latin typeface="微软雅黑" panose="020B0503020204020204" pitchFamily="34" charset="-122"/>
                <a:ea typeface="微软雅黑" panose="020B0503020204020204" pitchFamily="34" charset="-122"/>
              </a:rPr>
              <a:t>背板</a:t>
            </a:r>
            <a:r>
              <a:rPr lang="zh-CN" altLang="en-US" sz="2200" dirty="0">
                <a:latin typeface="微软雅黑" panose="020B0503020204020204" pitchFamily="34" charset="-122"/>
                <a:ea typeface="微软雅黑" panose="020B0503020204020204" pitchFamily="34" charset="-122"/>
              </a:rPr>
              <a:t>上运行。</a:t>
            </a:r>
            <a:endParaRPr lang="en-US" altLang="zh-CN" sz="2200" dirty="0">
              <a:latin typeface="微软雅黑" panose="020B0503020204020204" pitchFamily="34" charset="-122"/>
              <a:ea typeface="微软雅黑" panose="020B0503020204020204" pitchFamily="34" charset="-122"/>
            </a:endParaRPr>
          </a:p>
        </p:txBody>
      </p:sp>
      <p:graphicFrame>
        <p:nvGraphicFramePr>
          <p:cNvPr id="8" name="表格 8">
            <a:extLst>
              <a:ext uri="{FF2B5EF4-FFF2-40B4-BE49-F238E27FC236}">
                <a16:creationId xmlns:a16="http://schemas.microsoft.com/office/drawing/2014/main" id="{CDFBA3A5-DC54-412C-9623-ED3B61AA144B}"/>
              </a:ext>
            </a:extLst>
          </p:cNvPr>
          <p:cNvGraphicFramePr>
            <a:graphicFrameLocks noGrp="1"/>
          </p:cNvGraphicFramePr>
          <p:nvPr/>
        </p:nvGraphicFramePr>
        <p:xfrm>
          <a:off x="4966971" y="1387624"/>
          <a:ext cx="6929120" cy="5303520"/>
        </p:xfrm>
        <a:graphic>
          <a:graphicData uri="http://schemas.openxmlformats.org/drawingml/2006/table">
            <a:tbl>
              <a:tblPr firstRow="1" bandRow="1">
                <a:tableStyleId>{6E25E649-3F16-4E02-A733-19D2CDBF48F0}</a:tableStyleId>
              </a:tblPr>
              <a:tblGrid>
                <a:gridCol w="1503680">
                  <a:extLst>
                    <a:ext uri="{9D8B030D-6E8A-4147-A177-3AD203B41FA5}">
                      <a16:colId xmlns:a16="http://schemas.microsoft.com/office/drawing/2014/main" val="4225905581"/>
                    </a:ext>
                  </a:extLst>
                </a:gridCol>
                <a:gridCol w="1686560">
                  <a:extLst>
                    <a:ext uri="{9D8B030D-6E8A-4147-A177-3AD203B41FA5}">
                      <a16:colId xmlns:a16="http://schemas.microsoft.com/office/drawing/2014/main" val="3360428287"/>
                    </a:ext>
                  </a:extLst>
                </a:gridCol>
                <a:gridCol w="1747520">
                  <a:extLst>
                    <a:ext uri="{9D8B030D-6E8A-4147-A177-3AD203B41FA5}">
                      <a16:colId xmlns:a16="http://schemas.microsoft.com/office/drawing/2014/main" val="1838845978"/>
                    </a:ext>
                  </a:extLst>
                </a:gridCol>
                <a:gridCol w="1991360">
                  <a:extLst>
                    <a:ext uri="{9D8B030D-6E8A-4147-A177-3AD203B41FA5}">
                      <a16:colId xmlns:a16="http://schemas.microsoft.com/office/drawing/2014/main" val="3847721914"/>
                    </a:ext>
                  </a:extLst>
                </a:gridCol>
              </a:tblGrid>
              <a:tr h="299075">
                <a:tc>
                  <a:txBody>
                    <a:bodyPr/>
                    <a:lstStyle/>
                    <a:p>
                      <a:r>
                        <a:rPr lang="zh-CN" altLang="en-US" sz="1800" dirty="0"/>
                        <a:t>名称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800" dirty="0"/>
                        <a:t>最大长度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40G</a:t>
                      </a:r>
                      <a:r>
                        <a:rPr lang="zh-CN" altLang="en-US" sz="1800" dirty="0"/>
                        <a:t>以太网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100G</a:t>
                      </a:r>
                      <a:r>
                        <a:rPr lang="zh-CN" altLang="en-US" sz="1800" dirty="0"/>
                        <a:t>以太网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352595"/>
                  </a:ext>
                </a:extLst>
              </a:tr>
              <a:tr h="119277">
                <a:tc>
                  <a:txBody>
                    <a:bodyPr/>
                    <a:lstStyle/>
                    <a:p>
                      <a:r>
                        <a:rPr lang="zh-CN" altLang="en-US" sz="1800" dirty="0"/>
                        <a:t>改进的背板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1</a:t>
                      </a:r>
                      <a:r>
                        <a:rPr lang="zh-CN" altLang="en-US" sz="1800" dirty="0"/>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rPr>
                        <a:t>40GBASE-KR4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effectLst/>
                        </a:rPr>
                        <a:t>100GBASE-KR4</a:t>
                      </a:r>
                      <a:br>
                        <a:rPr lang="en-US" altLang="zh-CN" sz="1800" dirty="0">
                          <a:effectLst/>
                        </a:rPr>
                      </a:br>
                      <a:r>
                        <a:rPr lang="en-US" altLang="zh-CN" sz="1800" dirty="0">
                          <a:effectLst/>
                        </a:rPr>
                        <a:t>100GBASE-KR2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189419"/>
                  </a:ext>
                </a:extLst>
              </a:tr>
              <a:tr h="299075">
                <a:tc>
                  <a:txBody>
                    <a:bodyPr/>
                    <a:lstStyle/>
                    <a:p>
                      <a:r>
                        <a:rPr lang="zh-CN" altLang="en-US" sz="1800" dirty="0"/>
                        <a:t>双芯铜缆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7</a:t>
                      </a:r>
                      <a:r>
                        <a:rPr lang="zh-CN" altLang="en-US" sz="1800" dirty="0"/>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40GBASE-CR4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100GBASE-CR10</a:t>
                      </a:r>
                      <a:br>
                        <a:rPr lang="en-US" altLang="zh-CN" dirty="0"/>
                      </a:br>
                      <a:r>
                        <a:rPr lang="en-US" altLang="zh-CN" sz="1800" b="0" i="0" kern="1200" dirty="0">
                          <a:solidFill>
                            <a:schemeClr val="dk1"/>
                          </a:solidFill>
                          <a:effectLst/>
                          <a:latin typeface="+mn-lt"/>
                          <a:ea typeface="+mn-ea"/>
                          <a:cs typeface="+mn-cs"/>
                        </a:rPr>
                        <a:t>100GBASE-CR4</a:t>
                      </a:r>
                      <a:br>
                        <a:rPr lang="en-US" altLang="zh-CN" dirty="0"/>
                      </a:br>
                      <a:r>
                        <a:rPr lang="en-US" altLang="zh-CN" sz="1800" b="0" i="0" kern="1200" dirty="0">
                          <a:solidFill>
                            <a:schemeClr val="dk1"/>
                          </a:solidFill>
                          <a:effectLst/>
                          <a:latin typeface="+mn-lt"/>
                          <a:ea typeface="+mn-ea"/>
                          <a:cs typeface="+mn-cs"/>
                        </a:rPr>
                        <a:t>100GBASE-CR2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5695615"/>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8</a:t>
                      </a:r>
                      <a:r>
                        <a:rPr lang="zh-CN" altLang="en-US" sz="1800" dirty="0"/>
                        <a:t>类双绞线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30</a:t>
                      </a:r>
                      <a:r>
                        <a:rPr lang="zh-CN" altLang="en-US" sz="1800" dirty="0"/>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40GBASE-T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243689"/>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多模光纤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100</a:t>
                      </a:r>
                      <a:r>
                        <a:rPr lang="zh-CN" altLang="en-US" sz="1800" dirty="0"/>
                        <a:t>米</a:t>
                      </a:r>
                      <a:r>
                        <a:rPr lang="en-US" altLang="zh-CN" sz="1800" dirty="0"/>
                        <a:t>/OM3</a:t>
                      </a:r>
                      <a:r>
                        <a:rPr lang="zh-CN" altLang="en-US" sz="1800" dirty="0"/>
                        <a:t>，</a:t>
                      </a:r>
                      <a:r>
                        <a:rPr lang="en-US" altLang="zh-CN" sz="1800" dirty="0"/>
                        <a:t>125</a:t>
                      </a:r>
                      <a:r>
                        <a:rPr lang="zh-CN" altLang="en-US" sz="1800" dirty="0"/>
                        <a:t>米</a:t>
                      </a:r>
                      <a:r>
                        <a:rPr lang="en-US" altLang="zh-CN" sz="1800" dirty="0"/>
                        <a:t>/OM4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40GBASE-SR4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100GBASE-SR10</a:t>
                      </a:r>
                      <a:br>
                        <a:rPr lang="en-US" altLang="zh-CN" dirty="0"/>
                      </a:br>
                      <a:r>
                        <a:rPr lang="en-US" altLang="zh-CN" sz="1800" b="0" i="0" kern="1200" dirty="0">
                          <a:solidFill>
                            <a:schemeClr val="dk1"/>
                          </a:solidFill>
                          <a:effectLst/>
                          <a:latin typeface="+mn-lt"/>
                          <a:ea typeface="+mn-ea"/>
                          <a:cs typeface="+mn-cs"/>
                        </a:rPr>
                        <a:t>100GBASE-SR4</a:t>
                      </a:r>
                      <a:br>
                        <a:rPr lang="en-US" altLang="zh-CN" dirty="0"/>
                      </a:br>
                      <a:r>
                        <a:rPr lang="en-US" altLang="zh-CN" sz="1800" b="0" i="0" kern="1200" dirty="0">
                          <a:solidFill>
                            <a:schemeClr val="dk1"/>
                          </a:solidFill>
                          <a:effectLst/>
                          <a:latin typeface="+mn-lt"/>
                          <a:ea typeface="+mn-ea"/>
                          <a:cs typeface="+mn-cs"/>
                        </a:rPr>
                        <a:t>100GBASE-SR2</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2266656"/>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单模光纤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500</a:t>
                      </a:r>
                      <a:r>
                        <a:rPr lang="zh-CN" altLang="en-US" sz="1800" dirty="0"/>
                        <a:t>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100GBASE-DR</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278453"/>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单模光纤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2</a:t>
                      </a:r>
                      <a:r>
                        <a:rPr lang="zh-CN" altLang="en-US" sz="1800" dirty="0"/>
                        <a:t>千米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40GBASE-FR</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100GBASE-FR1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5584605"/>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单模光纤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10</a:t>
                      </a:r>
                      <a:r>
                        <a:rPr lang="zh-CN" altLang="en-US" sz="1800" dirty="0"/>
                        <a:t>千米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40GBASE-LR4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100GBASE-LR4</a:t>
                      </a:r>
                      <a:br>
                        <a:rPr lang="en-US" altLang="zh-CN" dirty="0"/>
                      </a:br>
                      <a:r>
                        <a:rPr lang="en-US" altLang="zh-CN" sz="1800" b="0" i="0" kern="1200" dirty="0">
                          <a:solidFill>
                            <a:schemeClr val="dk1"/>
                          </a:solidFill>
                          <a:effectLst/>
                          <a:latin typeface="+mn-lt"/>
                          <a:ea typeface="+mn-ea"/>
                          <a:cs typeface="+mn-cs"/>
                        </a:rPr>
                        <a:t>100GBASE-LR1</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0899016"/>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单模光纤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40</a:t>
                      </a:r>
                      <a:r>
                        <a:rPr lang="zh-CN" altLang="en-US" sz="1800" dirty="0"/>
                        <a:t>千米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40GBASE-ER4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100GBASE-ER4</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5287153"/>
                  </a:ext>
                </a:extLst>
              </a:tr>
              <a:tr h="333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单模光纤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80</a:t>
                      </a:r>
                      <a:r>
                        <a:rPr lang="zh-CN" altLang="en-US" sz="1800" dirty="0"/>
                        <a:t>千米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dirty="0"/>
                        <a:t>-</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800" b="0" i="0" kern="1200" dirty="0">
                          <a:solidFill>
                            <a:schemeClr val="dk1"/>
                          </a:solidFill>
                          <a:effectLst/>
                          <a:latin typeface="+mn-lt"/>
                          <a:ea typeface="+mn-ea"/>
                          <a:cs typeface="+mn-cs"/>
                        </a:rPr>
                        <a:t>100GBASE-ZR</a:t>
                      </a:r>
                      <a:endParaRPr lang="zh-CN"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328033"/>
                  </a:ext>
                </a:extLst>
              </a:tr>
            </a:tbl>
          </a:graphicData>
        </a:graphic>
      </p:graphicFrame>
      <p:sp>
        <p:nvSpPr>
          <p:cNvPr id="10" name="日期占位符 15">
            <a:extLst>
              <a:ext uri="{FF2B5EF4-FFF2-40B4-BE49-F238E27FC236}">
                <a16:creationId xmlns:a16="http://schemas.microsoft.com/office/drawing/2014/main" id="{01252EBF-3139-402F-8DD9-1444F2F3C85C}"/>
              </a:ext>
            </a:extLst>
          </p:cNvPr>
          <p:cNvSpPr>
            <a:spLocks noGrp="1"/>
          </p:cNvSpPr>
          <p:nvPr>
            <p:ph type="dt" sz="half" idx="10"/>
          </p:nvPr>
        </p:nvSpPr>
        <p:spPr>
          <a:xfrm>
            <a:off x="197335" y="6489303"/>
            <a:ext cx="1358903"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87641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AEDA7-45DF-4246-93F5-B8E82F7FF2CA}"/>
              </a:ext>
            </a:extLst>
          </p:cNvPr>
          <p:cNvSpPr>
            <a:spLocks noGrp="1"/>
          </p:cNvSpPr>
          <p:nvPr>
            <p:ph type="title"/>
          </p:nvPr>
        </p:nvSpPr>
        <p:spPr/>
        <p:txBody>
          <a:bodyPr/>
          <a:lstStyle/>
          <a:p>
            <a:r>
              <a:rPr lang="zh-CN" altLang="en-US" dirty="0"/>
              <a:t>以太网的未来</a:t>
            </a:r>
          </a:p>
        </p:txBody>
      </p:sp>
      <p:sp>
        <p:nvSpPr>
          <p:cNvPr id="3" name="内容占位符 2">
            <a:extLst>
              <a:ext uri="{FF2B5EF4-FFF2-40B4-BE49-F238E27FC236}">
                <a16:creationId xmlns:a16="http://schemas.microsoft.com/office/drawing/2014/main" id="{A907AB06-A8FC-42F8-A8CF-16AE3EB644A5}"/>
              </a:ext>
            </a:extLst>
          </p:cNvPr>
          <p:cNvSpPr>
            <a:spLocks noGrp="1"/>
          </p:cNvSpPr>
          <p:nvPr>
            <p:ph idx="1"/>
          </p:nvPr>
        </p:nvSpPr>
        <p:spPr>
          <a:xfrm>
            <a:off x="838200" y="1510758"/>
            <a:ext cx="10515600" cy="2472424"/>
          </a:xfrm>
        </p:spPr>
        <p:txBody>
          <a:bodyPr>
            <a:normAutofit/>
          </a:bodyPr>
          <a:lstStyle/>
          <a:p>
            <a:pPr>
              <a:lnSpc>
                <a:spcPct val="125000"/>
              </a:lnSpc>
              <a:spcBef>
                <a:spcPts val="0"/>
              </a:spcBef>
              <a:spcAft>
                <a:spcPts val="600"/>
              </a:spcAft>
            </a:pPr>
            <a:r>
              <a:rPr lang="en-US" altLang="zh-CN" sz="2200" kern="100" dirty="0">
                <a:effectLst/>
                <a:latin typeface="微软雅黑" panose="020B0503020204020204" pitchFamily="34" charset="-122"/>
                <a:ea typeface="微软雅黑" panose="020B0503020204020204" pitchFamily="34" charset="-122"/>
              </a:rPr>
              <a:t>25/50G</a:t>
            </a:r>
            <a:r>
              <a:rPr lang="zh-CN" altLang="en-US" sz="2200" kern="100" dirty="0">
                <a:effectLst/>
                <a:latin typeface="微软雅黑" panose="020B0503020204020204" pitchFamily="34" charset="-122"/>
                <a:ea typeface="微软雅黑" panose="020B0503020204020204" pitchFamily="34" charset="-122"/>
              </a:rPr>
              <a:t>和第二代</a:t>
            </a:r>
            <a:r>
              <a:rPr lang="en-US" altLang="zh-CN" sz="2200" kern="100" dirty="0">
                <a:effectLst/>
                <a:latin typeface="微软雅黑" panose="020B0503020204020204" pitchFamily="34" charset="-122"/>
                <a:ea typeface="微软雅黑" panose="020B0503020204020204" pitchFamily="34" charset="-122"/>
              </a:rPr>
              <a:t>100G</a:t>
            </a:r>
            <a:r>
              <a:rPr lang="zh-CN" altLang="en-US" sz="2200" kern="100" dirty="0">
                <a:effectLst/>
                <a:latin typeface="微软雅黑" panose="020B0503020204020204" pitchFamily="34" charset="-122"/>
                <a:ea typeface="微软雅黑" panose="020B0503020204020204" pitchFamily="34" charset="-122"/>
              </a:rPr>
              <a:t>以太网</a:t>
            </a:r>
            <a:endParaRPr lang="en-US" altLang="zh-CN" sz="2200" kern="100" dirty="0">
              <a:effectLst/>
              <a:latin typeface="微软雅黑" panose="020B0503020204020204" pitchFamily="34" charset="-122"/>
              <a:ea typeface="微软雅黑" panose="020B0503020204020204" pitchFamily="34" charset="-122"/>
            </a:endParaRPr>
          </a:p>
          <a:p>
            <a:pPr lvl="1">
              <a:lnSpc>
                <a:spcPct val="150000"/>
              </a:lnSpc>
              <a:spcBef>
                <a:spcPts val="0"/>
              </a:spcBef>
              <a:spcAft>
                <a:spcPts val="600"/>
              </a:spcAft>
            </a:pPr>
            <a:r>
              <a:rPr lang="en-US" altLang="zh-CN" sz="2000" kern="100" dirty="0">
                <a:effectLst/>
                <a:latin typeface="微软雅黑" panose="020B0503020204020204" pitchFamily="34" charset="-122"/>
                <a:ea typeface="微软雅黑" panose="020B0503020204020204" pitchFamily="34" charset="-122"/>
              </a:rPr>
              <a:t>25G</a:t>
            </a:r>
            <a:r>
              <a:rPr lang="zh-CN" altLang="en-US" sz="2000" kern="100" dirty="0">
                <a:effectLst/>
                <a:latin typeface="微软雅黑" panose="020B0503020204020204" pitchFamily="34" charset="-122"/>
                <a:ea typeface="微软雅黑" panose="020B0503020204020204" pitchFamily="34" charset="-122"/>
              </a:rPr>
              <a:t>以太网标准（</a:t>
            </a:r>
            <a:r>
              <a:rPr lang="en-US" altLang="zh-CN" sz="2000" kern="100" dirty="0">
                <a:effectLst/>
                <a:latin typeface="微软雅黑" panose="020B0503020204020204" pitchFamily="34" charset="-122"/>
                <a:ea typeface="微软雅黑" panose="020B0503020204020204" pitchFamily="34" charset="-122"/>
              </a:rPr>
              <a:t>IEEE 802.3by</a:t>
            </a:r>
            <a:r>
              <a:rPr lang="zh-CN" altLang="en-US" sz="2000" kern="100" dirty="0">
                <a:effectLst/>
                <a:latin typeface="微软雅黑" panose="020B0503020204020204" pitchFamily="34" charset="-122"/>
                <a:ea typeface="微软雅黑" panose="020B0503020204020204" pitchFamily="34" charset="-122"/>
              </a:rPr>
              <a:t>）是由</a:t>
            </a:r>
            <a:r>
              <a:rPr lang="en-US" altLang="zh-CN" sz="2000" kern="100" dirty="0">
                <a:effectLst/>
                <a:latin typeface="微软雅黑" panose="020B0503020204020204" pitchFamily="34" charset="-122"/>
                <a:ea typeface="微软雅黑" panose="020B0503020204020204" pitchFamily="34" charset="-122"/>
              </a:rPr>
              <a:t>IEEE</a:t>
            </a:r>
            <a:r>
              <a:rPr lang="zh-CN" altLang="en-US" sz="2000" kern="100" dirty="0">
                <a:effectLst/>
                <a:latin typeface="微软雅黑" panose="020B0503020204020204" pitchFamily="34" charset="-122"/>
                <a:ea typeface="微软雅黑" panose="020B0503020204020204" pitchFamily="34" charset="-122"/>
              </a:rPr>
              <a:t>和</a:t>
            </a:r>
            <a:r>
              <a:rPr lang="en-US" altLang="zh-CN" sz="2000" kern="100" dirty="0">
                <a:effectLst/>
                <a:latin typeface="微软雅黑" panose="020B0503020204020204" pitchFamily="34" charset="-122"/>
                <a:ea typeface="微软雅黑" panose="020B0503020204020204" pitchFamily="34" charset="-122"/>
              </a:rPr>
              <a:t>IEEE-SA</a:t>
            </a:r>
            <a:r>
              <a:rPr lang="zh-CN" altLang="en-US" sz="2000" kern="100" dirty="0">
                <a:effectLst/>
                <a:latin typeface="微软雅黑" panose="020B0503020204020204" pitchFamily="34" charset="-122"/>
                <a:ea typeface="微软雅黑" panose="020B0503020204020204" pitchFamily="34" charset="-122"/>
              </a:rPr>
              <a:t>于</a:t>
            </a:r>
            <a:r>
              <a:rPr lang="en-US" altLang="zh-CN" sz="2000" kern="100" dirty="0">
                <a:effectLst/>
                <a:latin typeface="微软雅黑" panose="020B0503020204020204" pitchFamily="34" charset="-122"/>
                <a:ea typeface="微软雅黑" panose="020B0503020204020204" pitchFamily="34" charset="-122"/>
              </a:rPr>
              <a:t>2014</a:t>
            </a:r>
            <a:r>
              <a:rPr lang="zh-CN" altLang="en-US" sz="2000" kern="100" dirty="0">
                <a:effectLst/>
                <a:latin typeface="微软雅黑" panose="020B0503020204020204" pitchFamily="34" charset="-122"/>
                <a:ea typeface="微软雅黑" panose="020B0503020204020204" pitchFamily="34" charset="-122"/>
              </a:rPr>
              <a:t>年发布，该标准弥补了</a:t>
            </a:r>
            <a:r>
              <a:rPr lang="en-US" altLang="zh-CN" sz="2000" kern="100" dirty="0">
                <a:effectLst/>
                <a:latin typeface="微软雅黑" panose="020B0503020204020204" pitchFamily="34" charset="-122"/>
                <a:ea typeface="微软雅黑" panose="020B0503020204020204" pitchFamily="34" charset="-122"/>
              </a:rPr>
              <a:t>10G</a:t>
            </a:r>
            <a:r>
              <a:rPr lang="zh-CN" altLang="en-US" sz="2000" kern="100" dirty="0">
                <a:effectLst/>
                <a:latin typeface="微软雅黑" panose="020B0503020204020204" pitchFamily="34" charset="-122"/>
                <a:ea typeface="微软雅黑" panose="020B0503020204020204" pitchFamily="34" charset="-122"/>
              </a:rPr>
              <a:t>以太网的低带宽和</a:t>
            </a:r>
            <a:r>
              <a:rPr lang="en-US" altLang="zh-CN" sz="2000" kern="100" dirty="0">
                <a:effectLst/>
                <a:latin typeface="微软雅黑" panose="020B0503020204020204" pitchFamily="34" charset="-122"/>
                <a:ea typeface="微软雅黑" panose="020B0503020204020204" pitchFamily="34" charset="-122"/>
              </a:rPr>
              <a:t>40G</a:t>
            </a:r>
            <a:r>
              <a:rPr lang="zh-CN" altLang="en-US" sz="2000" kern="100" dirty="0">
                <a:effectLst/>
                <a:latin typeface="微软雅黑" panose="020B0503020204020204" pitchFamily="34" charset="-122"/>
                <a:ea typeface="微软雅黑" panose="020B0503020204020204" pitchFamily="34" charset="-122"/>
              </a:rPr>
              <a:t>以太网的高成本缺陷。</a:t>
            </a:r>
            <a:r>
              <a:rPr lang="en-US" altLang="zh-CN" sz="2000" kern="100" dirty="0">
                <a:effectLst/>
                <a:latin typeface="微软雅黑" panose="020B0503020204020204" pitchFamily="34" charset="-122"/>
                <a:ea typeface="微软雅黑" panose="020B0503020204020204" pitchFamily="34" charset="-122"/>
              </a:rPr>
              <a:t>25G</a:t>
            </a:r>
            <a:r>
              <a:rPr lang="zh-CN" altLang="en-US" sz="2000" kern="100" dirty="0">
                <a:effectLst/>
                <a:latin typeface="微软雅黑" panose="020B0503020204020204" pitchFamily="34" charset="-122"/>
                <a:ea typeface="微软雅黑" panose="020B0503020204020204" pitchFamily="34" charset="-122"/>
              </a:rPr>
              <a:t>以太网采用了</a:t>
            </a:r>
            <a:r>
              <a:rPr lang="en-US" altLang="zh-CN" sz="2000" kern="100" dirty="0">
                <a:effectLst/>
                <a:latin typeface="微软雅黑" panose="020B0503020204020204" pitchFamily="34" charset="-122"/>
                <a:ea typeface="微软雅黑" panose="020B0503020204020204" pitchFamily="34" charset="-122"/>
              </a:rPr>
              <a:t>25Gb/s</a:t>
            </a:r>
            <a:r>
              <a:rPr lang="zh-CN" altLang="en-US" sz="2000" kern="100" dirty="0">
                <a:effectLst/>
                <a:latin typeface="微软雅黑" panose="020B0503020204020204" pitchFamily="34" charset="-122"/>
                <a:ea typeface="微软雅黑" panose="020B0503020204020204" pitchFamily="34" charset="-122"/>
              </a:rPr>
              <a:t>单通道物理层技术，可基于</a:t>
            </a:r>
            <a:r>
              <a:rPr lang="en-US" altLang="zh-CN" sz="2000" kern="100" dirty="0">
                <a:effectLst/>
                <a:latin typeface="微软雅黑" panose="020B0503020204020204" pitchFamily="34" charset="-122"/>
                <a:ea typeface="微软雅黑" panose="020B0503020204020204" pitchFamily="34" charset="-122"/>
              </a:rPr>
              <a:t>4</a:t>
            </a:r>
            <a:r>
              <a:rPr lang="zh-CN" altLang="en-US" sz="2000" kern="100" dirty="0">
                <a:effectLst/>
                <a:latin typeface="微软雅黑" panose="020B0503020204020204" pitchFamily="34" charset="-122"/>
                <a:ea typeface="微软雅黑" panose="020B0503020204020204" pitchFamily="34" charset="-122"/>
              </a:rPr>
              <a:t>个</a:t>
            </a:r>
            <a:r>
              <a:rPr lang="en-US" altLang="zh-CN" sz="2000" kern="100" dirty="0">
                <a:effectLst/>
                <a:latin typeface="微软雅黑" panose="020B0503020204020204" pitchFamily="34" charset="-122"/>
                <a:ea typeface="微软雅黑" panose="020B0503020204020204" pitchFamily="34" charset="-122"/>
              </a:rPr>
              <a:t>25Gbps</a:t>
            </a:r>
            <a:r>
              <a:rPr lang="zh-CN" altLang="en-US" sz="2000" kern="100" dirty="0">
                <a:effectLst/>
                <a:latin typeface="微软雅黑" panose="020B0503020204020204" pitchFamily="34" charset="-122"/>
                <a:ea typeface="微软雅黑" panose="020B0503020204020204" pitchFamily="34" charset="-122"/>
              </a:rPr>
              <a:t>光纤通道实现</a:t>
            </a:r>
            <a:r>
              <a:rPr lang="en-US" altLang="zh-CN" sz="2000" kern="100" dirty="0">
                <a:effectLst/>
                <a:latin typeface="微软雅黑" panose="020B0503020204020204" pitchFamily="34" charset="-122"/>
                <a:ea typeface="微软雅黑" panose="020B0503020204020204" pitchFamily="34" charset="-122"/>
              </a:rPr>
              <a:t>100G</a:t>
            </a:r>
            <a:r>
              <a:rPr lang="zh-CN" altLang="en-US" sz="2000" kern="100" dirty="0">
                <a:effectLst/>
                <a:latin typeface="微软雅黑" panose="020B0503020204020204" pitchFamily="34" charset="-122"/>
                <a:ea typeface="微软雅黑" panose="020B0503020204020204" pitchFamily="34" charset="-122"/>
              </a:rPr>
              <a:t>传输。</a:t>
            </a:r>
            <a:endParaRPr lang="en-US" altLang="zh-CN" sz="2000" kern="100" dirty="0">
              <a:effectLst/>
              <a:latin typeface="微软雅黑" panose="020B0503020204020204" pitchFamily="34" charset="-122"/>
              <a:ea typeface="微软雅黑" panose="020B0503020204020204" pitchFamily="34" charset="-122"/>
            </a:endParaRPr>
          </a:p>
          <a:p>
            <a:pPr lvl="1"/>
            <a:endParaRPr lang="en-US" altLang="zh-CN" sz="1600" kern="100" dirty="0">
              <a:latin typeface="微软雅黑" panose="020B0503020204020204" pitchFamily="34" charset="-122"/>
              <a:ea typeface="微软雅黑" panose="020B0503020204020204" pitchFamily="34" charset="-122"/>
            </a:endParaRPr>
          </a:p>
          <a:p>
            <a:pPr lvl="1"/>
            <a:endParaRPr lang="en-US" altLang="zh-CN" sz="1600" kern="100" dirty="0">
              <a:effectLst/>
              <a:latin typeface="微软雅黑" panose="020B0503020204020204" pitchFamily="34" charset="-122"/>
              <a:ea typeface="微软雅黑" panose="020B0503020204020204" pitchFamily="34" charset="-122"/>
            </a:endParaRPr>
          </a:p>
          <a:p>
            <a:pPr lvl="1"/>
            <a:endParaRPr lang="en-US" altLang="zh-CN" sz="1600" kern="100" dirty="0">
              <a:latin typeface="微软雅黑" panose="020B0503020204020204" pitchFamily="34" charset="-122"/>
              <a:ea typeface="微软雅黑" panose="020B0503020204020204" pitchFamily="34" charset="-122"/>
            </a:endParaRPr>
          </a:p>
          <a:p>
            <a:pPr lvl="1"/>
            <a:endParaRPr lang="en-US" altLang="zh-CN" sz="1600" kern="100" dirty="0">
              <a:effectLst/>
              <a:latin typeface="微软雅黑" panose="020B0503020204020204" pitchFamily="34" charset="-122"/>
              <a:ea typeface="微软雅黑" panose="020B0503020204020204" pitchFamily="34" charset="-122"/>
            </a:endParaRPr>
          </a:p>
          <a:p>
            <a:pPr lvl="1"/>
            <a:endParaRPr lang="zh-CN" altLang="en-US" sz="1600" kern="100" dirty="0">
              <a:effectLst/>
              <a:latin typeface="微软雅黑" panose="020B0503020204020204" pitchFamily="34" charset="-122"/>
              <a:ea typeface="微软雅黑" panose="020B0503020204020204" pitchFamily="34" charset="-122"/>
            </a:endParaRPr>
          </a:p>
          <a:p>
            <a:pPr lvl="1"/>
            <a:endParaRPr lang="en-US" altLang="zh-CN" sz="1600" kern="100" dirty="0">
              <a:effectLst/>
              <a:latin typeface="Times New Roman" panose="02020603050405020304" pitchFamily="18" charset="0"/>
              <a:ea typeface="宋体" panose="02010600030101010101" pitchFamily="2" charset="-122"/>
            </a:endParaRPr>
          </a:p>
          <a:p>
            <a:endParaRPr lang="zh-CN" altLang="en-US" sz="3200" dirty="0"/>
          </a:p>
        </p:txBody>
      </p:sp>
      <p:sp>
        <p:nvSpPr>
          <p:cNvPr id="4" name="灯片编号占位符 3">
            <a:extLst>
              <a:ext uri="{FF2B5EF4-FFF2-40B4-BE49-F238E27FC236}">
                <a16:creationId xmlns:a16="http://schemas.microsoft.com/office/drawing/2014/main" id="{603A26D8-A3AF-420B-BCB4-016246BA7B1F}"/>
              </a:ext>
            </a:extLst>
          </p:cNvPr>
          <p:cNvSpPr>
            <a:spLocks noGrp="1"/>
          </p:cNvSpPr>
          <p:nvPr>
            <p:ph type="sldNum" sz="quarter" idx="12"/>
          </p:nvPr>
        </p:nvSpPr>
        <p:spPr/>
        <p:txBody>
          <a:bodyPr/>
          <a:lstStyle/>
          <a:p>
            <a:fld id="{8D4D1E41-7A09-AB4A-A4E1-09765ADA2698}" type="slidenum">
              <a:rPr kumimoji="1" lang="zh-CN" altLang="en-US" smtClean="0"/>
              <a:t>73</a:t>
            </a:fld>
            <a:endParaRPr kumimoji="1" lang="zh-CN" altLang="en-US" dirty="0"/>
          </a:p>
        </p:txBody>
      </p:sp>
      <p:pic>
        <p:nvPicPr>
          <p:cNvPr id="11" name="图片 10">
            <a:extLst>
              <a:ext uri="{FF2B5EF4-FFF2-40B4-BE49-F238E27FC236}">
                <a16:creationId xmlns:a16="http://schemas.microsoft.com/office/drawing/2014/main" id="{35320302-1989-49E6-B692-02B859A3B43F}"/>
              </a:ext>
            </a:extLst>
          </p:cNvPr>
          <p:cNvPicPr>
            <a:picLocks noChangeAspect="1"/>
          </p:cNvPicPr>
          <p:nvPr/>
        </p:nvPicPr>
        <p:blipFill>
          <a:blip r:embed="rId3"/>
          <a:stretch>
            <a:fillRect/>
          </a:stretch>
        </p:blipFill>
        <p:spPr>
          <a:xfrm>
            <a:off x="1684597" y="3429000"/>
            <a:ext cx="8822805" cy="2846754"/>
          </a:xfrm>
          <a:prstGeom prst="rect">
            <a:avLst/>
          </a:prstGeom>
        </p:spPr>
      </p:pic>
      <p:sp>
        <p:nvSpPr>
          <p:cNvPr id="15" name="日期占位符 15">
            <a:extLst>
              <a:ext uri="{FF2B5EF4-FFF2-40B4-BE49-F238E27FC236}">
                <a16:creationId xmlns:a16="http://schemas.microsoft.com/office/drawing/2014/main" id="{5B14E1D1-71CF-4025-B27D-FFB737B18D4B}"/>
              </a:ext>
            </a:extLst>
          </p:cNvPr>
          <p:cNvSpPr>
            <a:spLocks noGrp="1"/>
          </p:cNvSpPr>
          <p:nvPr>
            <p:ph type="dt" sz="half" idx="10"/>
          </p:nvPr>
        </p:nvSpPr>
        <p:spPr>
          <a:xfrm>
            <a:off x="197335" y="6489303"/>
            <a:ext cx="1487262"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17" name="组合 16">
            <a:extLst>
              <a:ext uri="{FF2B5EF4-FFF2-40B4-BE49-F238E27FC236}">
                <a16:creationId xmlns:a16="http://schemas.microsoft.com/office/drawing/2014/main" id="{BC381BF4-CBAD-4399-8936-5B34FA73E80D}"/>
              </a:ext>
            </a:extLst>
          </p:cNvPr>
          <p:cNvGrpSpPr/>
          <p:nvPr/>
        </p:nvGrpSpPr>
        <p:grpSpPr>
          <a:xfrm>
            <a:off x="2088875" y="6575687"/>
            <a:ext cx="8014247" cy="254887"/>
            <a:chOff x="-214926" y="6517848"/>
            <a:chExt cx="8014247" cy="460463"/>
          </a:xfrm>
        </p:grpSpPr>
        <p:grpSp>
          <p:nvGrpSpPr>
            <p:cNvPr id="18" name="组合 17">
              <a:extLst>
                <a:ext uri="{FF2B5EF4-FFF2-40B4-BE49-F238E27FC236}">
                  <a16:creationId xmlns:a16="http://schemas.microsoft.com/office/drawing/2014/main" id="{CE5D8DE7-A845-4C21-957F-DCCACC482C32}"/>
                </a:ext>
              </a:extLst>
            </p:cNvPr>
            <p:cNvGrpSpPr/>
            <p:nvPr/>
          </p:nvGrpSpPr>
          <p:grpSpPr>
            <a:xfrm>
              <a:off x="-134143" y="6517848"/>
              <a:ext cx="7933464" cy="444808"/>
              <a:chOff x="-134143" y="6326763"/>
              <a:chExt cx="7933464" cy="444808"/>
            </a:xfrm>
          </p:grpSpPr>
          <p:cxnSp>
            <p:nvCxnSpPr>
              <p:cNvPr id="20" name="直接连接符 19">
                <a:extLst>
                  <a:ext uri="{FF2B5EF4-FFF2-40B4-BE49-F238E27FC236}">
                    <a16:creationId xmlns:a16="http://schemas.microsoft.com/office/drawing/2014/main" id="{393C7BEB-A467-4616-9E9B-2042B3F813E6}"/>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7956A6C-E234-4A7C-98B3-E2C6F2B6CF6F}"/>
                  </a:ext>
                </a:extLst>
              </p:cNvPr>
              <p:cNvSpPr txBox="1"/>
              <p:nvPr/>
            </p:nvSpPr>
            <p:spPr>
              <a:xfrm>
                <a:off x="466864" y="6326763"/>
                <a:ext cx="7332457"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https://blogs.arubanetworks.com/solutions/accelerate-network-performance-and-lower-costs-with-hpe-25-100gbe/</a:t>
                </a:r>
              </a:p>
            </p:txBody>
          </p:sp>
        </p:grpSp>
        <p:sp>
          <p:nvSpPr>
            <p:cNvPr id="19" name="文本框 18">
              <a:extLst>
                <a:ext uri="{FF2B5EF4-FFF2-40B4-BE49-F238E27FC236}">
                  <a16:creationId xmlns:a16="http://schemas.microsoft.com/office/drawing/2014/main" id="{49002C42-9C66-46CA-8F60-8756751363EC}"/>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325612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EDD78-475F-44BA-9EED-9BA2F0118D16}"/>
              </a:ext>
            </a:extLst>
          </p:cNvPr>
          <p:cNvSpPr>
            <a:spLocks noGrp="1"/>
          </p:cNvSpPr>
          <p:nvPr>
            <p:ph type="title"/>
          </p:nvPr>
        </p:nvSpPr>
        <p:spPr/>
        <p:txBody>
          <a:bodyPr/>
          <a:lstStyle/>
          <a:p>
            <a:r>
              <a:rPr lang="zh-CN" altLang="en-US" dirty="0"/>
              <a:t>以太网的未来</a:t>
            </a:r>
          </a:p>
        </p:txBody>
      </p:sp>
      <p:sp>
        <p:nvSpPr>
          <p:cNvPr id="3" name="内容占位符 2">
            <a:extLst>
              <a:ext uri="{FF2B5EF4-FFF2-40B4-BE49-F238E27FC236}">
                <a16:creationId xmlns:a16="http://schemas.microsoft.com/office/drawing/2014/main" id="{DE3AB083-DD16-445C-AC48-85672C0A1561}"/>
              </a:ext>
            </a:extLst>
          </p:cNvPr>
          <p:cNvSpPr>
            <a:spLocks noGrp="1"/>
          </p:cNvSpPr>
          <p:nvPr>
            <p:ph idx="1"/>
          </p:nvPr>
        </p:nvSpPr>
        <p:spPr>
          <a:xfrm>
            <a:off x="838200" y="1531621"/>
            <a:ext cx="10515599" cy="5064564"/>
          </a:xfrm>
        </p:spPr>
        <p:txBody>
          <a:bodyPr>
            <a:normAutofit/>
          </a:bodyPr>
          <a:lstStyle/>
          <a:p>
            <a:pPr>
              <a:lnSpc>
                <a:spcPct val="120000"/>
              </a:lnSpc>
              <a:spcAft>
                <a:spcPts val="600"/>
              </a:spcAft>
            </a:pPr>
            <a:r>
              <a:rPr lang="en-US" altLang="zh-CN" sz="2400" dirty="0">
                <a:solidFill>
                  <a:srgbClr val="19191A"/>
                </a:solidFill>
                <a:latin typeface="微软雅黑" panose="020B0503020204020204" pitchFamily="34" charset="-122"/>
                <a:ea typeface="微软雅黑" panose="020B0503020204020204" pitchFamily="34" charset="-122"/>
              </a:rPr>
              <a:t>2017</a:t>
            </a:r>
            <a:r>
              <a:rPr lang="zh-CN" altLang="en-US" sz="2400" dirty="0">
                <a:solidFill>
                  <a:srgbClr val="19191A"/>
                </a:solidFill>
                <a:latin typeface="微软雅黑" panose="020B0503020204020204" pitchFamily="34" charset="-122"/>
                <a:ea typeface="微软雅黑" panose="020B0503020204020204" pitchFamily="34" charset="-122"/>
              </a:rPr>
              <a:t>年，由</a:t>
            </a:r>
            <a:r>
              <a:rPr lang="en-US" altLang="zh-CN" sz="2400" dirty="0">
                <a:solidFill>
                  <a:srgbClr val="19191A"/>
                </a:solidFill>
                <a:latin typeface="微软雅黑" panose="020B0503020204020204" pitchFamily="34" charset="-122"/>
                <a:ea typeface="微软雅黑" panose="020B0503020204020204" pitchFamily="34" charset="-122"/>
              </a:rPr>
              <a:t>IEEE P802.3bs</a:t>
            </a:r>
            <a:r>
              <a:rPr lang="zh-CN" altLang="en-US" sz="2400" dirty="0">
                <a:solidFill>
                  <a:srgbClr val="19191A"/>
                </a:solidFill>
                <a:latin typeface="微软雅黑" panose="020B0503020204020204" pitchFamily="34" charset="-122"/>
                <a:ea typeface="微软雅黑" panose="020B0503020204020204" pitchFamily="34" charset="-122"/>
              </a:rPr>
              <a:t>工作组使用与</a:t>
            </a:r>
            <a:r>
              <a:rPr lang="en-US" altLang="zh-CN" sz="2400" dirty="0">
                <a:solidFill>
                  <a:srgbClr val="19191A"/>
                </a:solidFill>
                <a:latin typeface="微软雅黑" panose="020B0503020204020204" pitchFamily="34" charset="-122"/>
                <a:ea typeface="微软雅黑" panose="020B0503020204020204" pitchFamily="34" charset="-122"/>
              </a:rPr>
              <a:t>100GbE</a:t>
            </a:r>
            <a:r>
              <a:rPr lang="zh-CN" altLang="en-US" sz="2400" dirty="0">
                <a:solidFill>
                  <a:srgbClr val="19191A"/>
                </a:solidFill>
                <a:latin typeface="微软雅黑" panose="020B0503020204020204" pitchFamily="34" charset="-122"/>
                <a:ea typeface="微软雅黑" panose="020B0503020204020204" pitchFamily="34" charset="-122"/>
              </a:rPr>
              <a:t>大致相似的技术开发的</a:t>
            </a:r>
            <a:endParaRPr lang="en-US" altLang="zh-CN" sz="2400" dirty="0">
              <a:solidFill>
                <a:srgbClr val="19191A"/>
              </a:solidFill>
              <a:latin typeface="微软雅黑" panose="020B0503020204020204" pitchFamily="34" charset="-122"/>
              <a:ea typeface="微软雅黑" panose="020B0503020204020204" pitchFamily="34" charset="-122"/>
            </a:endParaRPr>
          </a:p>
          <a:p>
            <a:pPr marL="0" indent="0">
              <a:lnSpc>
                <a:spcPct val="120000"/>
              </a:lnSpc>
              <a:spcBef>
                <a:spcPts val="0"/>
              </a:spcBef>
              <a:spcAft>
                <a:spcPts val="600"/>
              </a:spcAft>
              <a:buNone/>
            </a:pPr>
            <a:r>
              <a:rPr lang="en-US" altLang="zh-CN" sz="2400" dirty="0">
                <a:solidFill>
                  <a:srgbClr val="C00000"/>
                </a:solidFill>
                <a:latin typeface="微软雅黑" panose="020B0503020204020204" pitchFamily="34" charset="-122"/>
                <a:ea typeface="微软雅黑" panose="020B0503020204020204" pitchFamily="34" charset="-122"/>
              </a:rPr>
              <a:t>400GbE</a:t>
            </a:r>
            <a:r>
              <a:rPr lang="zh-CN" altLang="en-US" sz="2400" dirty="0">
                <a:solidFill>
                  <a:srgbClr val="19191A"/>
                </a:solidFill>
                <a:latin typeface="微软雅黑" panose="020B0503020204020204" pitchFamily="34" charset="-122"/>
                <a:ea typeface="微软雅黑" panose="020B0503020204020204" pitchFamily="34" charset="-122"/>
              </a:rPr>
              <a:t>和</a:t>
            </a:r>
            <a:r>
              <a:rPr lang="en-US" altLang="zh-CN" sz="2400" dirty="0">
                <a:solidFill>
                  <a:srgbClr val="C00000"/>
                </a:solidFill>
                <a:latin typeface="微软雅黑" panose="020B0503020204020204" pitchFamily="34" charset="-122"/>
                <a:ea typeface="微软雅黑" panose="020B0503020204020204" pitchFamily="34" charset="-122"/>
              </a:rPr>
              <a:t>200GbE</a:t>
            </a:r>
            <a:r>
              <a:rPr lang="zh-CN" altLang="en-US" sz="2400" dirty="0">
                <a:solidFill>
                  <a:srgbClr val="19191A"/>
                </a:solidFill>
                <a:latin typeface="微软雅黑" panose="020B0503020204020204" pitchFamily="34" charset="-122"/>
                <a:ea typeface="微软雅黑" panose="020B0503020204020204" pitchFamily="34" charset="-122"/>
              </a:rPr>
              <a:t>标准获得批准。 </a:t>
            </a:r>
            <a:endParaRPr lang="en-US" altLang="zh-CN" sz="2400" dirty="0">
              <a:solidFill>
                <a:srgbClr val="19191A"/>
              </a:solidFill>
              <a:latin typeface="微软雅黑" panose="020B0503020204020204" pitchFamily="34" charset="-122"/>
              <a:ea typeface="微软雅黑" panose="020B0503020204020204" pitchFamily="34" charset="-122"/>
            </a:endParaRPr>
          </a:p>
          <a:p>
            <a:pPr lvl="1">
              <a:lnSpc>
                <a:spcPct val="120000"/>
              </a:lnSpc>
              <a:spcBef>
                <a:spcPts val="0"/>
              </a:spcBef>
              <a:spcAft>
                <a:spcPts val="600"/>
              </a:spcAft>
            </a:pPr>
            <a:r>
              <a:rPr lang="zh-CN" altLang="en-US" dirty="0">
                <a:solidFill>
                  <a:srgbClr val="7030A0"/>
                </a:solidFill>
                <a:latin typeface="Open Sans" panose="020B0606030504020204" pitchFamily="34" charset="0"/>
              </a:rPr>
              <a:t>保留以太网帧格式</a:t>
            </a:r>
            <a:r>
              <a:rPr lang="en-US" altLang="zh-CN" dirty="0">
                <a:solidFill>
                  <a:srgbClr val="7030A0"/>
                </a:solidFill>
                <a:latin typeface="Open Sans" panose="020B0606030504020204" pitchFamily="34" charset="0"/>
              </a:rPr>
              <a:t>	</a:t>
            </a:r>
          </a:p>
          <a:p>
            <a:pPr lvl="1">
              <a:lnSpc>
                <a:spcPct val="120000"/>
              </a:lnSpc>
              <a:spcBef>
                <a:spcPts val="0"/>
              </a:spcBef>
              <a:spcAft>
                <a:spcPts val="600"/>
              </a:spcAft>
            </a:pPr>
            <a:r>
              <a:rPr lang="zh-CN" altLang="en-US" dirty="0">
                <a:solidFill>
                  <a:srgbClr val="7030A0"/>
                </a:solidFill>
                <a:latin typeface="Open Sans" panose="020B0606030504020204" pitchFamily="34" charset="0"/>
              </a:rPr>
              <a:t>保留以太网最小帧长和最大帧长</a:t>
            </a:r>
            <a:endParaRPr lang="en-US" altLang="zh-CN" dirty="0">
              <a:solidFill>
                <a:srgbClr val="7030A0"/>
              </a:solidFill>
              <a:latin typeface="Open Sans" panose="020B0606030504020204" pitchFamily="34" charset="0"/>
            </a:endParaRPr>
          </a:p>
          <a:p>
            <a:pPr>
              <a:lnSpc>
                <a:spcPct val="120000"/>
              </a:lnSpc>
              <a:spcBef>
                <a:spcPts val="1200"/>
              </a:spcBef>
              <a:spcAft>
                <a:spcPts val="600"/>
              </a:spcAft>
            </a:pPr>
            <a:r>
              <a:rPr lang="en-US" altLang="zh-CN" sz="2400" dirty="0">
                <a:solidFill>
                  <a:srgbClr val="19191A"/>
                </a:solidFill>
                <a:latin typeface="Open Sans" panose="020B0606030504020204" pitchFamily="34" charset="0"/>
              </a:rPr>
              <a:t>2020</a:t>
            </a:r>
            <a:r>
              <a:rPr lang="zh-CN" altLang="en-US" sz="2400" dirty="0">
                <a:solidFill>
                  <a:srgbClr val="19191A"/>
                </a:solidFill>
                <a:latin typeface="Open Sans" panose="020B0606030504020204" pitchFamily="34" charset="0"/>
              </a:rPr>
              <a:t>年，以太网技术联盟（</a:t>
            </a:r>
            <a:r>
              <a:rPr lang="en-US" altLang="zh-CN" sz="2400" dirty="0">
                <a:solidFill>
                  <a:srgbClr val="19191A"/>
                </a:solidFill>
                <a:latin typeface="Open Sans" panose="020B0606030504020204" pitchFamily="34" charset="0"/>
              </a:rPr>
              <a:t>Ethernet Technology Consortium</a:t>
            </a:r>
            <a:r>
              <a:rPr lang="zh-CN" altLang="en-US" sz="2400" dirty="0">
                <a:solidFill>
                  <a:srgbClr val="19191A"/>
                </a:solidFill>
                <a:latin typeface="Open Sans" panose="020B0606030504020204" pitchFamily="34" charset="0"/>
              </a:rPr>
              <a:t>）宣布开发</a:t>
            </a:r>
            <a:r>
              <a:rPr lang="en-US" altLang="zh-CN" sz="2400" dirty="0">
                <a:solidFill>
                  <a:srgbClr val="C00000"/>
                </a:solidFill>
                <a:latin typeface="Open Sans" panose="020B0606030504020204" pitchFamily="34" charset="0"/>
              </a:rPr>
              <a:t>800G</a:t>
            </a:r>
            <a:r>
              <a:rPr lang="zh-CN" altLang="en-US" sz="2400" dirty="0">
                <a:solidFill>
                  <a:srgbClr val="C00000"/>
                </a:solidFill>
                <a:latin typeface="Open Sans" panose="020B0606030504020204" pitchFamily="34" charset="0"/>
              </a:rPr>
              <a:t>以太网</a:t>
            </a:r>
            <a:r>
              <a:rPr lang="zh-CN" altLang="en-US" sz="2400" dirty="0">
                <a:solidFill>
                  <a:srgbClr val="19191A"/>
                </a:solidFill>
                <a:latin typeface="Open Sans" panose="020B0606030504020204" pitchFamily="34" charset="0"/>
              </a:rPr>
              <a:t>规范，以满足数据中心网络不断增长的性能需求。</a:t>
            </a:r>
            <a:endParaRPr lang="en-US" altLang="zh-CN" sz="2400" dirty="0">
              <a:solidFill>
                <a:srgbClr val="19191A"/>
              </a:solidFill>
              <a:latin typeface="Open Sans" panose="020B0606030504020204" pitchFamily="34" charset="0"/>
            </a:endParaRPr>
          </a:p>
        </p:txBody>
      </p:sp>
      <p:sp>
        <p:nvSpPr>
          <p:cNvPr id="4" name="灯片编号占位符 3">
            <a:extLst>
              <a:ext uri="{FF2B5EF4-FFF2-40B4-BE49-F238E27FC236}">
                <a16:creationId xmlns:a16="http://schemas.microsoft.com/office/drawing/2014/main" id="{9501C508-0913-4528-8BA7-9FA44F13E878}"/>
              </a:ext>
            </a:extLst>
          </p:cNvPr>
          <p:cNvSpPr>
            <a:spLocks noGrp="1"/>
          </p:cNvSpPr>
          <p:nvPr>
            <p:ph type="sldNum" sz="quarter" idx="12"/>
          </p:nvPr>
        </p:nvSpPr>
        <p:spPr/>
        <p:txBody>
          <a:bodyPr/>
          <a:lstStyle/>
          <a:p>
            <a:fld id="{8D4D1E41-7A09-AB4A-A4E1-09765ADA2698}" type="slidenum">
              <a:rPr kumimoji="1" lang="zh-CN" altLang="en-US" smtClean="0"/>
              <a:t>74</a:t>
            </a:fld>
            <a:endParaRPr kumimoji="1" lang="zh-CN" altLang="en-US" dirty="0"/>
          </a:p>
        </p:txBody>
      </p:sp>
      <p:sp>
        <p:nvSpPr>
          <p:cNvPr id="7" name="日期占位符 15">
            <a:extLst>
              <a:ext uri="{FF2B5EF4-FFF2-40B4-BE49-F238E27FC236}">
                <a16:creationId xmlns:a16="http://schemas.microsoft.com/office/drawing/2014/main" id="{83181AAE-9021-7843-AF4C-C4D7E6BAE671}"/>
              </a:ext>
            </a:extLst>
          </p:cNvPr>
          <p:cNvSpPr>
            <a:spLocks noGrp="1"/>
          </p:cNvSpPr>
          <p:nvPr>
            <p:ph type="dt" sz="half" idx="10"/>
          </p:nvPr>
        </p:nvSpPr>
        <p:spPr>
          <a:xfrm>
            <a:off x="197335" y="6489303"/>
            <a:ext cx="1411657" cy="33260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247522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A20A6-74AA-4A10-BDE3-B0F0D24A4AF9}"/>
              </a:ext>
            </a:extLst>
          </p:cNvPr>
          <p:cNvSpPr>
            <a:spLocks noGrp="1"/>
          </p:cNvSpPr>
          <p:nvPr>
            <p:ph type="title"/>
          </p:nvPr>
        </p:nvSpPr>
        <p:spPr/>
        <p:txBody>
          <a:bodyPr/>
          <a:lstStyle/>
          <a:p>
            <a:r>
              <a:rPr lang="zh-CN" altLang="en-US" dirty="0"/>
              <a:t>以太网的未来</a:t>
            </a:r>
          </a:p>
        </p:txBody>
      </p:sp>
      <p:sp>
        <p:nvSpPr>
          <p:cNvPr id="3" name="内容占位符 2">
            <a:extLst>
              <a:ext uri="{FF2B5EF4-FFF2-40B4-BE49-F238E27FC236}">
                <a16:creationId xmlns:a16="http://schemas.microsoft.com/office/drawing/2014/main" id="{8AC8AE25-609C-465D-AD8C-67A6A6EE41A0}"/>
              </a:ext>
            </a:extLst>
          </p:cNvPr>
          <p:cNvSpPr>
            <a:spLocks noGrp="1"/>
          </p:cNvSpPr>
          <p:nvPr>
            <p:ph idx="1"/>
          </p:nvPr>
        </p:nvSpPr>
        <p:spPr>
          <a:xfrm>
            <a:off x="834188" y="1446533"/>
            <a:ext cx="10234865" cy="1098158"/>
          </a:xfrm>
        </p:spPr>
        <p:txBody>
          <a:bodyPr>
            <a:noAutofit/>
          </a:bodyPr>
          <a:lstStyle/>
          <a:p>
            <a:pPr>
              <a:lnSpc>
                <a:spcPct val="130000"/>
              </a:lnSpc>
            </a:pPr>
            <a:r>
              <a:rPr lang="zh-CN" altLang="en-US" sz="2200" dirty="0">
                <a:solidFill>
                  <a:srgbClr val="19191A"/>
                </a:solidFill>
                <a:latin typeface="Open Sans" panose="020B0606030504020204" pitchFamily="34" charset="0"/>
              </a:rPr>
              <a:t>以太网联盟的</a:t>
            </a:r>
            <a:r>
              <a:rPr lang="en-US" altLang="zh-CN" sz="2200" dirty="0">
                <a:solidFill>
                  <a:srgbClr val="19191A"/>
                </a:solidFill>
                <a:latin typeface="Open Sans" panose="020B0606030504020204" pitchFamily="34" charset="0"/>
              </a:rPr>
              <a:t>2020</a:t>
            </a:r>
            <a:r>
              <a:rPr lang="zh-CN" altLang="en-US" sz="2200" dirty="0">
                <a:solidFill>
                  <a:srgbClr val="19191A"/>
                </a:solidFill>
                <a:latin typeface="Open Sans" panose="020B0606030504020204" pitchFamily="34" charset="0"/>
              </a:rPr>
              <a:t>技术路线图预计</a:t>
            </a:r>
            <a:r>
              <a:rPr lang="en-US" altLang="zh-CN" sz="2200" dirty="0">
                <a:solidFill>
                  <a:srgbClr val="19191A"/>
                </a:solidFill>
                <a:latin typeface="Open Sans" panose="020B0606030504020204" pitchFamily="34" charset="0"/>
              </a:rPr>
              <a:t>2020</a:t>
            </a:r>
            <a:r>
              <a:rPr lang="zh-CN" altLang="en-US" sz="2200" dirty="0">
                <a:solidFill>
                  <a:srgbClr val="19191A"/>
                </a:solidFill>
                <a:latin typeface="Open Sans" panose="020B0606030504020204" pitchFamily="34" charset="0"/>
              </a:rPr>
              <a:t>年</a:t>
            </a:r>
            <a:r>
              <a:rPr lang="en-US" altLang="zh-CN" sz="2200" dirty="0">
                <a:solidFill>
                  <a:srgbClr val="19191A"/>
                </a:solidFill>
                <a:latin typeface="Open Sans" panose="020B0606030504020204" pitchFamily="34" charset="0"/>
              </a:rPr>
              <a:t>-2030</a:t>
            </a:r>
            <a:r>
              <a:rPr lang="zh-CN" altLang="en-US" sz="2200" dirty="0">
                <a:solidFill>
                  <a:srgbClr val="19191A"/>
                </a:solidFill>
                <a:latin typeface="Open Sans" panose="020B0606030504020204" pitchFamily="34" charset="0"/>
              </a:rPr>
              <a:t>年之间，</a:t>
            </a:r>
            <a:r>
              <a:rPr lang="en-US" altLang="zh-CN" sz="2200" dirty="0">
                <a:solidFill>
                  <a:srgbClr val="C00000"/>
                </a:solidFill>
                <a:latin typeface="Open Sans" panose="020B0606030504020204" pitchFamily="34" charset="0"/>
              </a:rPr>
              <a:t>800Gbps</a:t>
            </a:r>
            <a:r>
              <a:rPr lang="zh-CN" altLang="en-US" sz="2200" dirty="0">
                <a:solidFill>
                  <a:srgbClr val="19191A"/>
                </a:solidFill>
                <a:latin typeface="Open Sans" panose="020B0606030504020204" pitchFamily="34" charset="0"/>
              </a:rPr>
              <a:t>和</a:t>
            </a:r>
            <a:r>
              <a:rPr lang="en-US" altLang="zh-CN" sz="2200" dirty="0">
                <a:solidFill>
                  <a:srgbClr val="C00000"/>
                </a:solidFill>
                <a:latin typeface="Open Sans" panose="020B0606030504020204" pitchFamily="34" charset="0"/>
              </a:rPr>
              <a:t>1.6Tbps</a:t>
            </a:r>
            <a:r>
              <a:rPr lang="zh-CN" altLang="en-US" sz="2200" dirty="0">
                <a:solidFill>
                  <a:srgbClr val="19191A"/>
                </a:solidFill>
                <a:latin typeface="Open Sans" panose="020B0606030504020204" pitchFamily="34" charset="0"/>
              </a:rPr>
              <a:t>的速度将成为</a:t>
            </a:r>
            <a:r>
              <a:rPr lang="en-US" altLang="zh-CN" sz="2200" dirty="0">
                <a:solidFill>
                  <a:srgbClr val="19191A"/>
                </a:solidFill>
                <a:latin typeface="Open Sans" panose="020B0606030504020204" pitchFamily="34" charset="0"/>
              </a:rPr>
              <a:t>IEEE</a:t>
            </a:r>
            <a:r>
              <a:rPr lang="zh-CN" altLang="en-US" sz="2200" dirty="0">
                <a:solidFill>
                  <a:srgbClr val="19191A"/>
                </a:solidFill>
                <a:latin typeface="Open Sans" panose="020B0606030504020204" pitchFamily="34" charset="0"/>
              </a:rPr>
              <a:t>标准。</a:t>
            </a:r>
            <a:endParaRPr lang="zh-CN" altLang="en-US" sz="2200" dirty="0"/>
          </a:p>
        </p:txBody>
      </p:sp>
      <p:sp>
        <p:nvSpPr>
          <p:cNvPr id="4" name="灯片编号占位符 3">
            <a:extLst>
              <a:ext uri="{FF2B5EF4-FFF2-40B4-BE49-F238E27FC236}">
                <a16:creationId xmlns:a16="http://schemas.microsoft.com/office/drawing/2014/main" id="{D2B14418-9AC9-4AF0-99F7-7CA5E7D94616}"/>
              </a:ext>
            </a:extLst>
          </p:cNvPr>
          <p:cNvSpPr>
            <a:spLocks noGrp="1"/>
          </p:cNvSpPr>
          <p:nvPr>
            <p:ph type="sldNum" sz="quarter" idx="12"/>
          </p:nvPr>
        </p:nvSpPr>
        <p:spPr/>
        <p:txBody>
          <a:bodyPr/>
          <a:lstStyle/>
          <a:p>
            <a:fld id="{8D4D1E41-7A09-AB4A-A4E1-09765ADA2698}" type="slidenum">
              <a:rPr kumimoji="1" lang="zh-CN" altLang="en-US" smtClean="0"/>
              <a:t>75</a:t>
            </a:fld>
            <a:endParaRPr kumimoji="1" lang="zh-CN" altLang="en-US" dirty="0"/>
          </a:p>
        </p:txBody>
      </p:sp>
      <p:pic>
        <p:nvPicPr>
          <p:cNvPr id="6" name="Picture 6" descr="200903212491240273246718">
            <a:hlinkClick r:id="rId3"/>
            <a:extLst>
              <a:ext uri="{FF2B5EF4-FFF2-40B4-BE49-F238E27FC236}">
                <a16:creationId xmlns:a16="http://schemas.microsoft.com/office/drawing/2014/main" id="{978770BD-0FAA-4981-A60E-8B1FC91826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43" t="6592" r="3236" b="6394"/>
          <a:stretch/>
        </p:blipFill>
        <p:spPr bwMode="auto">
          <a:xfrm>
            <a:off x="1194094" y="2448706"/>
            <a:ext cx="4493216" cy="3595077"/>
          </a:xfrm>
          <a:prstGeom prst="rect">
            <a:avLst/>
          </a:prstGeom>
          <a:ln/>
        </p:spPr>
        <p:style>
          <a:lnRef idx="0">
            <a:schemeClr val="accent2"/>
          </a:lnRef>
          <a:fillRef idx="3">
            <a:schemeClr val="accent2"/>
          </a:fillRef>
          <a:effectRef idx="3">
            <a:schemeClr val="accent2"/>
          </a:effectRef>
          <a:fontRef idx="minor">
            <a:schemeClr val="lt1"/>
          </a:fontRef>
        </p:style>
      </p:pic>
      <p:pic>
        <p:nvPicPr>
          <p:cNvPr id="9" name="图片 8">
            <a:extLst>
              <a:ext uri="{FF2B5EF4-FFF2-40B4-BE49-F238E27FC236}">
                <a16:creationId xmlns:a16="http://schemas.microsoft.com/office/drawing/2014/main" id="{45B4635A-B93D-4028-ABFA-CFFDFD64AF62}"/>
              </a:ext>
            </a:extLst>
          </p:cNvPr>
          <p:cNvPicPr>
            <a:picLocks noChangeAspect="1"/>
          </p:cNvPicPr>
          <p:nvPr/>
        </p:nvPicPr>
        <p:blipFill rotWithShape="1">
          <a:blip r:embed="rId5">
            <a:extLst>
              <a:ext uri="{28A0092B-C50C-407E-A947-70E740481C1C}">
                <a14:useLocalDpi xmlns:a14="http://schemas.microsoft.com/office/drawing/2010/main" val="0"/>
              </a:ext>
            </a:extLst>
          </a:blip>
          <a:srcRect b="12023"/>
          <a:stretch/>
        </p:blipFill>
        <p:spPr>
          <a:xfrm>
            <a:off x="6096000" y="2149159"/>
            <a:ext cx="5455138" cy="4194169"/>
          </a:xfrm>
          <a:prstGeom prst="rect">
            <a:avLst/>
          </a:prstGeom>
        </p:spPr>
      </p:pic>
      <p:sp>
        <p:nvSpPr>
          <p:cNvPr id="17" name="日期占位符 15">
            <a:extLst>
              <a:ext uri="{FF2B5EF4-FFF2-40B4-BE49-F238E27FC236}">
                <a16:creationId xmlns:a16="http://schemas.microsoft.com/office/drawing/2014/main" id="{3BF779FC-251F-4565-A302-16AF766C8031}"/>
              </a:ext>
            </a:extLst>
          </p:cNvPr>
          <p:cNvSpPr>
            <a:spLocks noGrp="1"/>
          </p:cNvSpPr>
          <p:nvPr>
            <p:ph type="dt" sz="half" idx="10"/>
          </p:nvPr>
        </p:nvSpPr>
        <p:spPr>
          <a:xfrm>
            <a:off x="197335" y="6489303"/>
            <a:ext cx="1499580" cy="36512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grpSp>
        <p:nvGrpSpPr>
          <p:cNvPr id="18" name="组合 17">
            <a:extLst>
              <a:ext uri="{FF2B5EF4-FFF2-40B4-BE49-F238E27FC236}">
                <a16:creationId xmlns:a16="http://schemas.microsoft.com/office/drawing/2014/main" id="{43D2CD9D-52B5-4EB0-85BC-DC2290863DDB}"/>
              </a:ext>
            </a:extLst>
          </p:cNvPr>
          <p:cNvGrpSpPr/>
          <p:nvPr/>
        </p:nvGrpSpPr>
        <p:grpSpPr>
          <a:xfrm>
            <a:off x="3454525" y="6426076"/>
            <a:ext cx="4994189" cy="400110"/>
            <a:chOff x="-214926" y="6517848"/>
            <a:chExt cx="4994189" cy="722813"/>
          </a:xfrm>
        </p:grpSpPr>
        <p:grpSp>
          <p:nvGrpSpPr>
            <p:cNvPr id="19" name="组合 18">
              <a:extLst>
                <a:ext uri="{FF2B5EF4-FFF2-40B4-BE49-F238E27FC236}">
                  <a16:creationId xmlns:a16="http://schemas.microsoft.com/office/drawing/2014/main" id="{20DFB503-4BFA-4ED5-BEB9-7157D86223D4}"/>
                </a:ext>
              </a:extLst>
            </p:cNvPr>
            <p:cNvGrpSpPr/>
            <p:nvPr/>
          </p:nvGrpSpPr>
          <p:grpSpPr>
            <a:xfrm>
              <a:off x="-134143" y="6517848"/>
              <a:ext cx="4913406" cy="722813"/>
              <a:chOff x="-134143" y="6326763"/>
              <a:chExt cx="4913406" cy="722813"/>
            </a:xfrm>
          </p:grpSpPr>
          <p:cxnSp>
            <p:nvCxnSpPr>
              <p:cNvPr id="21" name="直接连接符 20">
                <a:extLst>
                  <a:ext uri="{FF2B5EF4-FFF2-40B4-BE49-F238E27FC236}">
                    <a16:creationId xmlns:a16="http://schemas.microsoft.com/office/drawing/2014/main" id="{14B0619C-A5D7-4485-8566-BDB178E98DD1}"/>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B860FEE-5CDB-43B1-AD2A-7C28DF34A17A}"/>
                  </a:ext>
                </a:extLst>
              </p:cNvPr>
              <p:cNvSpPr txBox="1"/>
              <p:nvPr/>
            </p:nvSpPr>
            <p:spPr>
              <a:xfrm>
                <a:off x="466864" y="6326763"/>
                <a:ext cx="4312399" cy="722813"/>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https://www.slideshare.net/citizenearth/bridge-to-tera-bit-ethernet</a:t>
                </a:r>
              </a:p>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https://ethernetalliance.org/technology/2020-roadmap/</a:t>
                </a:r>
              </a:p>
            </p:txBody>
          </p:sp>
        </p:grpSp>
        <p:sp>
          <p:nvSpPr>
            <p:cNvPr id="20" name="文本框 19">
              <a:extLst>
                <a:ext uri="{FF2B5EF4-FFF2-40B4-BE49-F238E27FC236}">
                  <a16:creationId xmlns:a16="http://schemas.microsoft.com/office/drawing/2014/main" id="{926F23C8-A7BD-4EAC-9240-8B9B44E1FFFB}"/>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2815248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A3EE8-7560-4D96-82E3-0445306A77C6}"/>
              </a:ext>
            </a:extLst>
          </p:cNvPr>
          <p:cNvSpPr>
            <a:spLocks noGrp="1"/>
          </p:cNvSpPr>
          <p:nvPr>
            <p:ph type="title"/>
          </p:nvPr>
        </p:nvSpPr>
        <p:spPr/>
        <p:txBody>
          <a:bodyPr/>
          <a:lstStyle/>
          <a:p>
            <a:r>
              <a:rPr lang="zh-CN" altLang="en-US" dirty="0"/>
              <a:t>以太网的未来</a:t>
            </a:r>
          </a:p>
        </p:txBody>
      </p:sp>
      <p:sp>
        <p:nvSpPr>
          <p:cNvPr id="3" name="内容占位符 2">
            <a:extLst>
              <a:ext uri="{FF2B5EF4-FFF2-40B4-BE49-F238E27FC236}">
                <a16:creationId xmlns:a16="http://schemas.microsoft.com/office/drawing/2014/main" id="{A7594693-2500-441C-8D20-5946036D26A1}"/>
              </a:ext>
            </a:extLst>
          </p:cNvPr>
          <p:cNvSpPr>
            <a:spLocks noGrp="1"/>
          </p:cNvSpPr>
          <p:nvPr>
            <p:ph idx="1"/>
          </p:nvPr>
        </p:nvSpPr>
        <p:spPr>
          <a:xfrm>
            <a:off x="838200" y="1510758"/>
            <a:ext cx="7917180" cy="4586694"/>
          </a:xfrm>
        </p:spPr>
        <p:txBody>
          <a:bodyPr>
            <a:normAutofit/>
          </a:bodyPr>
          <a:lstStyle/>
          <a:p>
            <a:pPr>
              <a:spcAft>
                <a:spcPts val="600"/>
              </a:spcAft>
            </a:pPr>
            <a:r>
              <a:rPr lang="zh-CN" altLang="en-US" sz="2200" kern="100" dirty="0">
                <a:effectLst/>
                <a:latin typeface="微软雅黑" panose="020B0503020204020204" pitchFamily="34" charset="-122"/>
                <a:ea typeface="微软雅黑" panose="020B0503020204020204" pitchFamily="34" charset="-122"/>
                <a:cs typeface="Times New Roman" panose="02020603050405020304" pitchFamily="18" charset="0"/>
              </a:rPr>
              <a:t>为什么以太网能够持续发展</a:t>
            </a:r>
            <a:r>
              <a:rPr lang="en-US" altLang="zh-CN" sz="2200" kern="100" dirty="0">
                <a:effectLst/>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2200" kern="100" dirty="0">
                <a:effectLst/>
                <a:latin typeface="微软雅黑" panose="020B0503020204020204" pitchFamily="34" charset="-122"/>
                <a:ea typeface="微软雅黑" panose="020B0503020204020204" pitchFamily="34" charset="-122"/>
                <a:cs typeface="Times New Roman" panose="02020603050405020304" pitchFamily="18" charset="0"/>
              </a:rPr>
              <a:t>多年，独占鳌头屹立不倒？</a:t>
            </a:r>
            <a:endParaRPr lang="en-US" altLang="zh-CN" sz="2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pPr>
            <a:r>
              <a:rPr lang="zh-CN" altLang="en-US" sz="2200" kern="100" dirty="0">
                <a:effectLst/>
                <a:latin typeface="微软雅黑" panose="020B0503020204020204" pitchFamily="34" charset="-122"/>
                <a:ea typeface="微软雅黑" panose="020B0503020204020204" pitchFamily="34" charset="-122"/>
                <a:cs typeface="Times New Roman" panose="02020603050405020304" pitchFamily="18" charset="0"/>
              </a:rPr>
              <a:t>不断增长的以太网生态系统</a:t>
            </a:r>
            <a:endParaRPr lang="en-US" altLang="zh-CN" sz="2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0274BA20-134F-471D-903B-0B54AFA273B6}"/>
              </a:ext>
            </a:extLst>
          </p:cNvPr>
          <p:cNvSpPr>
            <a:spLocks noGrp="1"/>
          </p:cNvSpPr>
          <p:nvPr>
            <p:ph type="sldNum" sz="quarter" idx="12"/>
          </p:nvPr>
        </p:nvSpPr>
        <p:spPr/>
        <p:txBody>
          <a:bodyPr/>
          <a:lstStyle/>
          <a:p>
            <a:fld id="{8D4D1E41-7A09-AB4A-A4E1-09765ADA2698}" type="slidenum">
              <a:rPr kumimoji="1" lang="zh-CN" altLang="en-US" smtClean="0"/>
              <a:t>76</a:t>
            </a:fld>
            <a:endParaRPr kumimoji="1" lang="zh-CN" altLang="en-US" dirty="0"/>
          </a:p>
        </p:txBody>
      </p:sp>
      <p:pic>
        <p:nvPicPr>
          <p:cNvPr id="6" name="图片 5">
            <a:extLst>
              <a:ext uri="{FF2B5EF4-FFF2-40B4-BE49-F238E27FC236}">
                <a16:creationId xmlns:a16="http://schemas.microsoft.com/office/drawing/2014/main" id="{695D40A7-7BB3-410D-B4F4-8F2962702FC8}"/>
              </a:ext>
            </a:extLst>
          </p:cNvPr>
          <p:cNvPicPr>
            <a:picLocks noChangeAspect="1"/>
          </p:cNvPicPr>
          <p:nvPr/>
        </p:nvPicPr>
        <p:blipFill>
          <a:blip r:embed="rId3"/>
          <a:stretch>
            <a:fillRect/>
          </a:stretch>
        </p:blipFill>
        <p:spPr>
          <a:xfrm>
            <a:off x="8831580" y="1510758"/>
            <a:ext cx="2866329" cy="2750820"/>
          </a:xfrm>
          <a:prstGeom prst="rect">
            <a:avLst/>
          </a:prstGeom>
        </p:spPr>
      </p:pic>
      <p:pic>
        <p:nvPicPr>
          <p:cNvPr id="7" name="图片 6">
            <a:extLst>
              <a:ext uri="{FF2B5EF4-FFF2-40B4-BE49-F238E27FC236}">
                <a16:creationId xmlns:a16="http://schemas.microsoft.com/office/drawing/2014/main" id="{7781F0D2-E172-45EC-8C11-0EAF761B4713}"/>
              </a:ext>
            </a:extLst>
          </p:cNvPr>
          <p:cNvPicPr>
            <a:picLocks noChangeAspect="1"/>
          </p:cNvPicPr>
          <p:nvPr/>
        </p:nvPicPr>
        <p:blipFill rotWithShape="1">
          <a:blip r:embed="rId4">
            <a:extLst>
              <a:ext uri="{28A0092B-C50C-407E-A947-70E740481C1C}">
                <a14:useLocalDpi xmlns:a14="http://schemas.microsoft.com/office/drawing/2010/main" val="0"/>
              </a:ext>
            </a:extLst>
          </a:blip>
          <a:srcRect b="4934"/>
          <a:stretch/>
        </p:blipFill>
        <p:spPr>
          <a:xfrm>
            <a:off x="1009797" y="2412657"/>
            <a:ext cx="8081021" cy="4152900"/>
          </a:xfrm>
          <a:prstGeom prst="rect">
            <a:avLst/>
          </a:prstGeom>
        </p:spPr>
      </p:pic>
      <p:grpSp>
        <p:nvGrpSpPr>
          <p:cNvPr id="11" name="组合 10">
            <a:extLst>
              <a:ext uri="{FF2B5EF4-FFF2-40B4-BE49-F238E27FC236}">
                <a16:creationId xmlns:a16="http://schemas.microsoft.com/office/drawing/2014/main" id="{59ACA0CB-0C93-4828-B7D2-4B3E3E92DFF4}"/>
              </a:ext>
            </a:extLst>
          </p:cNvPr>
          <p:cNvGrpSpPr/>
          <p:nvPr/>
        </p:nvGrpSpPr>
        <p:grpSpPr>
          <a:xfrm>
            <a:off x="3442597" y="6575687"/>
            <a:ext cx="4306500" cy="254887"/>
            <a:chOff x="-214926" y="6517848"/>
            <a:chExt cx="4306500" cy="460463"/>
          </a:xfrm>
        </p:grpSpPr>
        <p:grpSp>
          <p:nvGrpSpPr>
            <p:cNvPr id="12" name="组合 11">
              <a:extLst>
                <a:ext uri="{FF2B5EF4-FFF2-40B4-BE49-F238E27FC236}">
                  <a16:creationId xmlns:a16="http://schemas.microsoft.com/office/drawing/2014/main" id="{A6867E67-3A19-496F-B51A-F1DA28E3D4CA}"/>
                </a:ext>
              </a:extLst>
            </p:cNvPr>
            <p:cNvGrpSpPr/>
            <p:nvPr/>
          </p:nvGrpSpPr>
          <p:grpSpPr>
            <a:xfrm>
              <a:off x="-134143" y="6517848"/>
              <a:ext cx="4225717" cy="444808"/>
              <a:chOff x="-134143" y="6326763"/>
              <a:chExt cx="4225717" cy="444808"/>
            </a:xfrm>
          </p:grpSpPr>
          <p:cxnSp>
            <p:nvCxnSpPr>
              <p:cNvPr id="14" name="直接连接符 13">
                <a:extLst>
                  <a:ext uri="{FF2B5EF4-FFF2-40B4-BE49-F238E27FC236}">
                    <a16:creationId xmlns:a16="http://schemas.microsoft.com/office/drawing/2014/main" id="{4FD0E154-B576-4D25-A42F-53AC04B87C9B}"/>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71B57FE-65A1-4C85-A41C-90BC7AA17928}"/>
                  </a:ext>
                </a:extLst>
              </p:cNvPr>
              <p:cNvSpPr txBox="1"/>
              <p:nvPr/>
            </p:nvSpPr>
            <p:spPr>
              <a:xfrm>
                <a:off x="466864" y="6326763"/>
                <a:ext cx="3624710" cy="444808"/>
              </a:xfrm>
              <a:prstGeom prst="rect">
                <a:avLst/>
              </a:prstGeom>
              <a:noFill/>
            </p:spPr>
            <p:txBody>
              <a:bodyPr wrap="non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https://ethernetalliance.org/technology/2020-roadmap/</a:t>
                </a:r>
              </a:p>
            </p:txBody>
          </p:sp>
        </p:grpSp>
        <p:sp>
          <p:nvSpPr>
            <p:cNvPr id="13" name="文本框 12">
              <a:extLst>
                <a:ext uri="{FF2B5EF4-FFF2-40B4-BE49-F238E27FC236}">
                  <a16:creationId xmlns:a16="http://schemas.microsoft.com/office/drawing/2014/main" id="{F1650E7D-C1E9-4625-AFA6-FDDABFA00115}"/>
                </a:ext>
              </a:extLst>
            </p:cNvPr>
            <p:cNvSpPr txBox="1"/>
            <p:nvPr/>
          </p:nvSpPr>
          <p:spPr>
            <a:xfrm>
              <a:off x="-214926" y="6519602"/>
              <a:ext cx="840644" cy="458709"/>
            </a:xfrm>
            <a:prstGeom prst="rect">
              <a:avLst/>
            </a:prstGeom>
            <a:noFill/>
          </p:spPr>
          <p:txBody>
            <a:bodyPr wrap="square">
              <a:spAutoFit/>
            </a:bodyPr>
            <a:lstStyle/>
            <a:p>
              <a:r>
                <a:rPr lang="zh-CN" altLang="en-US" sz="1050" dirty="0">
                  <a:solidFill>
                    <a:schemeClr val="bg1">
                      <a:lumMod val="50000"/>
                    </a:schemeClr>
                  </a:solidFill>
                  <a:latin typeface="微软雅黑" panose="020B0503020204020204" pitchFamily="34" charset="-122"/>
                  <a:ea typeface="微软雅黑" panose="020B0503020204020204" pitchFamily="34" charset="-122"/>
                </a:rPr>
                <a:t>图片来源</a:t>
              </a:r>
            </a:p>
          </p:txBody>
        </p:sp>
      </p:grpSp>
      <p:sp>
        <p:nvSpPr>
          <p:cNvPr id="16" name="日期占位符 15">
            <a:extLst>
              <a:ext uri="{FF2B5EF4-FFF2-40B4-BE49-F238E27FC236}">
                <a16:creationId xmlns:a16="http://schemas.microsoft.com/office/drawing/2014/main" id="{553BFD15-44E5-FE49-86EC-35ABE4B86D3A}"/>
              </a:ext>
            </a:extLst>
          </p:cNvPr>
          <p:cNvSpPr>
            <a:spLocks noGrp="1"/>
          </p:cNvSpPr>
          <p:nvPr>
            <p:ph type="dt" sz="half" idx="10"/>
          </p:nvPr>
        </p:nvSpPr>
        <p:spPr>
          <a:xfrm>
            <a:off x="197335" y="6489303"/>
            <a:ext cx="1411657" cy="332605"/>
          </a:xfrm>
        </p:spPr>
        <p:txBody>
          <a:bodyPr/>
          <a:lstStyle/>
          <a:p>
            <a:r>
              <a:rPr lang="en-US" altLang="zh-CN" dirty="0">
                <a:latin typeface="微软雅黑" panose="020B0503020204020204" pitchFamily="34" charset="-122"/>
                <a:ea typeface="微软雅黑" panose="020B0503020204020204" pitchFamily="34" charset="-122"/>
              </a:rPr>
              <a:t>4.3 </a:t>
            </a:r>
            <a:r>
              <a:rPr lang="zh-CN" altLang="en-US" dirty="0">
                <a:latin typeface="微软雅黑" panose="020B0503020204020204" pitchFamily="34" charset="-122"/>
                <a:ea typeface="微软雅黑" panose="020B0503020204020204" pitchFamily="34" charset="-122"/>
              </a:rPr>
              <a:t>以太网</a:t>
            </a:r>
          </a:p>
        </p:txBody>
      </p:sp>
    </p:spTree>
    <p:extLst>
      <p:ext uri="{BB962C8B-B14F-4D97-AF65-F5344CB8AC3E}">
        <p14:creationId xmlns:p14="http://schemas.microsoft.com/office/powerpoint/2010/main" val="333856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p:txBody>
          <a:bodyPr>
            <a:normAutofit/>
          </a:bodyPr>
          <a:lstStyle/>
          <a:p>
            <a:pPr>
              <a:lnSpc>
                <a:spcPct val="130000"/>
              </a:lnSpc>
            </a:pPr>
            <a:r>
              <a:rPr kumimoji="1" lang="en-US" altLang="zh-CN" dirty="0"/>
              <a:t>4.1 </a:t>
            </a:r>
            <a:r>
              <a:rPr kumimoji="1" lang="zh-CN" altLang="en-US" dirty="0"/>
              <a:t>信道分配问题 （</a:t>
            </a:r>
            <a:r>
              <a:rPr kumimoji="1" lang="en-US" altLang="zh-CN" dirty="0"/>
              <a:t>P4</a:t>
            </a:r>
            <a:r>
              <a:rPr kumimoji="1" lang="zh-CN" altLang="en-US" dirty="0"/>
              <a:t>）</a:t>
            </a:r>
            <a:endParaRPr kumimoji="1" lang="en-US" altLang="zh-CN" dirty="0"/>
          </a:p>
          <a:p>
            <a:pPr>
              <a:lnSpc>
                <a:spcPct val="130000"/>
              </a:lnSpc>
            </a:pPr>
            <a:r>
              <a:rPr kumimoji="1" lang="en-US" altLang="zh-CN" dirty="0"/>
              <a:t>4.2 </a:t>
            </a:r>
            <a:r>
              <a:rPr kumimoji="1" lang="zh-CN" altLang="en-US" dirty="0"/>
              <a:t>多路访问协议 （</a:t>
            </a:r>
            <a:r>
              <a:rPr kumimoji="1" lang="en-US" altLang="zh-CN" dirty="0"/>
              <a:t>P11</a:t>
            </a:r>
            <a:r>
              <a:rPr kumimoji="1" lang="zh-CN" altLang="en-US" dirty="0"/>
              <a:t>）</a:t>
            </a:r>
            <a:endParaRPr kumimoji="1" lang="en-US" altLang="zh-CN" dirty="0"/>
          </a:p>
          <a:p>
            <a:pPr>
              <a:lnSpc>
                <a:spcPct val="130000"/>
              </a:lnSpc>
            </a:pPr>
            <a:r>
              <a:rPr kumimoji="1" lang="en-US" altLang="zh-CN" dirty="0"/>
              <a:t>4.3 </a:t>
            </a:r>
            <a:r>
              <a:rPr kumimoji="1" lang="zh-CN" altLang="en-US" dirty="0"/>
              <a:t>以太网 （</a:t>
            </a:r>
            <a:r>
              <a:rPr kumimoji="1" lang="en-US" altLang="zh-CN" dirty="0"/>
              <a:t>P44</a:t>
            </a:r>
            <a:r>
              <a:rPr kumimoji="1" lang="zh-CN" altLang="en-US" dirty="0"/>
              <a:t>）</a:t>
            </a:r>
            <a:endParaRPr kumimoji="1" lang="en-US" altLang="zh-CN" dirty="0"/>
          </a:p>
          <a:p>
            <a:pPr>
              <a:lnSpc>
                <a:spcPct val="130000"/>
              </a:lnSpc>
            </a:pPr>
            <a:r>
              <a:rPr kumimoji="1" lang="en-US" altLang="zh-CN" dirty="0">
                <a:solidFill>
                  <a:srgbClr val="C00000"/>
                </a:solidFill>
              </a:rPr>
              <a:t>4.4 </a:t>
            </a:r>
            <a:r>
              <a:rPr kumimoji="1" lang="zh-CN" altLang="en-US" dirty="0">
                <a:solidFill>
                  <a:srgbClr val="C00000"/>
                </a:solidFill>
              </a:rPr>
              <a:t>数据链路层交换（</a:t>
            </a:r>
            <a:r>
              <a:rPr kumimoji="1" lang="en-US" altLang="zh-CN" dirty="0">
                <a:solidFill>
                  <a:srgbClr val="C00000"/>
                </a:solidFill>
              </a:rPr>
              <a:t>P73</a:t>
            </a:r>
            <a:r>
              <a:rPr kumimoji="1" lang="zh-CN" altLang="en-US" dirty="0">
                <a:solidFill>
                  <a:srgbClr val="C00000"/>
                </a:solidFill>
              </a:rPr>
              <a:t>）</a:t>
            </a:r>
            <a:endParaRPr kumimoji="1" lang="en-US" altLang="zh-CN" dirty="0">
              <a:solidFill>
                <a:srgbClr val="C00000"/>
              </a:solidFill>
            </a:endParaRPr>
          </a:p>
          <a:p>
            <a:pPr>
              <a:lnSpc>
                <a:spcPct val="130000"/>
              </a:lnSpc>
            </a:pPr>
            <a:r>
              <a:rPr kumimoji="1" lang="en-US" altLang="zh-CN" dirty="0"/>
              <a:t>4.5 </a:t>
            </a:r>
            <a:r>
              <a:rPr kumimoji="1" lang="zh-CN" altLang="en-US" dirty="0"/>
              <a:t>无线局域网（</a:t>
            </a:r>
            <a:r>
              <a:rPr kumimoji="1" lang="en-US" altLang="zh-CN" dirty="0"/>
              <a:t>P133</a:t>
            </a:r>
            <a:r>
              <a:rPr kumimoji="1" lang="zh-CN" altLang="en-US" dirty="0"/>
              <a:t>）</a:t>
            </a:r>
          </a:p>
        </p:txBody>
      </p:sp>
      <p:sp>
        <p:nvSpPr>
          <p:cNvPr id="5" name="矩形标注 6">
            <a:extLst>
              <a:ext uri="{FF2B5EF4-FFF2-40B4-BE49-F238E27FC236}">
                <a16:creationId xmlns:a16="http://schemas.microsoft.com/office/drawing/2014/main" id="{DDA88367-9ACE-45B8-BF0F-B69D7C46F136}"/>
              </a:ext>
            </a:extLst>
          </p:cNvPr>
          <p:cNvSpPr/>
          <p:nvPr/>
        </p:nvSpPr>
        <p:spPr>
          <a:xfrm>
            <a:off x="6605755" y="2305836"/>
            <a:ext cx="4313561" cy="2148185"/>
          </a:xfrm>
          <a:prstGeom prst="wedgeRectCallout">
            <a:avLst>
              <a:gd name="adj1" fmla="val -70108"/>
              <a:gd name="adj2" fmla="val 1615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30000"/>
              </a:lnSpc>
              <a:buFont typeface="+mj-lt"/>
              <a:buAutoNum type="arabicPeriod"/>
            </a:pPr>
            <a:r>
              <a:rPr kumimoji="1" lang="zh-CN" altLang="zh-CN" sz="2400" b="1" dirty="0">
                <a:solidFill>
                  <a:schemeClr val="tx1"/>
                </a:solidFill>
                <a:latin typeface="+mn-ea"/>
              </a:rPr>
              <a:t>数据链路层交换原理</a:t>
            </a:r>
            <a:endParaRPr kumimoji="1" lang="en-US" altLang="zh-CN" sz="2400" b="1" dirty="0">
              <a:solidFill>
                <a:schemeClr val="tx1"/>
              </a:solidFill>
              <a:latin typeface="+mn-ea"/>
            </a:endParaRPr>
          </a:p>
          <a:p>
            <a:pPr marL="457200" indent="-457200">
              <a:lnSpc>
                <a:spcPct val="130000"/>
              </a:lnSpc>
              <a:buFont typeface="+mj-lt"/>
              <a:buAutoNum type="arabicPeriod"/>
            </a:pPr>
            <a:r>
              <a:rPr kumimoji="1" lang="zh-CN" altLang="zh-CN" sz="2400" b="1" dirty="0">
                <a:solidFill>
                  <a:schemeClr val="tx1"/>
                </a:solidFill>
                <a:latin typeface="+mn-ea"/>
              </a:rPr>
              <a:t>链路层交换机</a:t>
            </a:r>
            <a:endParaRPr kumimoji="1" lang="zh-CN" altLang="en-US" sz="2400" b="1" dirty="0">
              <a:solidFill>
                <a:schemeClr val="tx1"/>
              </a:solidFill>
              <a:latin typeface="+mn-ea"/>
            </a:endParaRPr>
          </a:p>
          <a:p>
            <a:pPr marL="457200" indent="-457200">
              <a:lnSpc>
                <a:spcPct val="130000"/>
              </a:lnSpc>
              <a:buFont typeface="+mj-lt"/>
              <a:buAutoNum type="arabicPeriod"/>
            </a:pPr>
            <a:r>
              <a:rPr kumimoji="1" lang="zh-CN" altLang="zh-CN" sz="2400" b="1" dirty="0">
                <a:solidFill>
                  <a:schemeClr val="tx1"/>
                </a:solidFill>
                <a:latin typeface="+mn-ea"/>
              </a:rPr>
              <a:t>生成树协议</a:t>
            </a:r>
            <a:endParaRPr kumimoji="1" lang="en-US" altLang="zh-CN" sz="2400" b="1" dirty="0">
              <a:solidFill>
                <a:schemeClr val="tx1"/>
              </a:solidFill>
              <a:latin typeface="+mn-ea"/>
            </a:endParaRPr>
          </a:p>
          <a:p>
            <a:pPr marL="457200" indent="-457200">
              <a:lnSpc>
                <a:spcPct val="130000"/>
              </a:lnSpc>
              <a:buFont typeface="+mj-lt"/>
              <a:buAutoNum type="arabicPeriod"/>
            </a:pPr>
            <a:r>
              <a:rPr kumimoji="1" lang="zh-CN" altLang="zh-CN" sz="2400" b="1" dirty="0">
                <a:solidFill>
                  <a:schemeClr val="tx1"/>
                </a:solidFill>
                <a:latin typeface="+mn-ea"/>
              </a:rPr>
              <a:t>虚拟局域网</a:t>
            </a:r>
            <a:endParaRPr kumimoji="1" lang="zh-CN" altLang="en-US" sz="2400" b="1" dirty="0">
              <a:solidFill>
                <a:schemeClr val="tx1"/>
              </a:solidFill>
              <a:latin typeface="+mn-ea"/>
            </a:endParaRPr>
          </a:p>
        </p:txBody>
      </p:sp>
      <p:sp>
        <p:nvSpPr>
          <p:cNvPr id="6" name="灯片编号占位符 3">
            <a:extLst>
              <a:ext uri="{FF2B5EF4-FFF2-40B4-BE49-F238E27FC236}">
                <a16:creationId xmlns:a16="http://schemas.microsoft.com/office/drawing/2014/main" id="{74764154-8EC1-2A49-8E1B-A6042B620B8F}"/>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77</a:t>
            </a:fld>
            <a:endParaRPr kumimoji="1" lang="zh-CN" altLang="en-US" dirty="0"/>
          </a:p>
        </p:txBody>
      </p:sp>
    </p:spTree>
    <p:extLst>
      <p:ext uri="{BB962C8B-B14F-4D97-AF65-F5344CB8AC3E}">
        <p14:creationId xmlns:p14="http://schemas.microsoft.com/office/powerpoint/2010/main" val="19443515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48">
            <a:extLst>
              <a:ext uri="{FF2B5EF4-FFF2-40B4-BE49-F238E27FC236}">
                <a16:creationId xmlns:a16="http://schemas.microsoft.com/office/drawing/2014/main" id="{F83AFD37-7287-401B-804B-2E3C18462094}"/>
              </a:ext>
            </a:extLst>
          </p:cNvPr>
          <p:cNvSpPr>
            <a:spLocks noChangeArrowheads="1"/>
          </p:cNvSpPr>
          <p:nvPr/>
        </p:nvSpPr>
        <p:spPr bwMode="auto">
          <a:xfrm>
            <a:off x="1567743" y="3786878"/>
            <a:ext cx="2560638" cy="2354340"/>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Tahoma" panose="020B0604030504040204" pitchFamily="34" charset="0"/>
            </a:endParaRPr>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物理层设备扩充网络</a:t>
            </a:r>
            <a:endParaRPr kumimoji="1" lang="zh-CN" altLang="en-US" dirty="0">
              <a:solidFill>
                <a:srgbClr val="7030A0"/>
              </a:solidFill>
            </a:endParaRPr>
          </a:p>
          <a:p>
            <a:pPr marL="0" indent="0">
              <a:lnSpc>
                <a:spcPct val="120000"/>
              </a:lnSpc>
              <a:buNone/>
            </a:pPr>
            <a:endParaRPr kumimoji="1" lang="zh-CN" altLang="en-US" dirty="0"/>
          </a:p>
        </p:txBody>
      </p:sp>
      <p:sp>
        <p:nvSpPr>
          <p:cNvPr id="8" name="文本框 7">
            <a:extLst>
              <a:ext uri="{FF2B5EF4-FFF2-40B4-BE49-F238E27FC236}">
                <a16:creationId xmlns:a16="http://schemas.microsoft.com/office/drawing/2014/main" id="{F38B1768-77F9-419F-9F10-7086E5F5309D}"/>
              </a:ext>
            </a:extLst>
          </p:cNvPr>
          <p:cNvSpPr txBox="1"/>
          <p:nvPr/>
        </p:nvSpPr>
        <p:spPr>
          <a:xfrm>
            <a:off x="1812020" y="4434492"/>
            <a:ext cx="914400" cy="369332"/>
          </a:xfrm>
          <a:prstGeom prst="rect">
            <a:avLst/>
          </a:prstGeom>
          <a:noFill/>
        </p:spPr>
        <p:txBody>
          <a:bodyPr wrap="square" rtlCol="0">
            <a:spAutoFit/>
          </a:bodyPr>
          <a:lstStyle/>
          <a:p>
            <a:r>
              <a:rPr lang="en-US" altLang="zh-CN" dirty="0"/>
              <a:t>Hub</a:t>
            </a:r>
            <a:endParaRPr lang="zh-CN" altLang="en-US" dirty="0"/>
          </a:p>
        </p:txBody>
      </p:sp>
      <p:sp>
        <p:nvSpPr>
          <p:cNvPr id="20" name="Text Box 81">
            <a:extLst>
              <a:ext uri="{FF2B5EF4-FFF2-40B4-BE49-F238E27FC236}">
                <a16:creationId xmlns:a16="http://schemas.microsoft.com/office/drawing/2014/main" id="{1C7E7089-3D57-49AF-888E-1AF4970DEEC3}"/>
              </a:ext>
            </a:extLst>
          </p:cNvPr>
          <p:cNvSpPr txBox="1">
            <a:spLocks noChangeArrowheads="1"/>
          </p:cNvSpPr>
          <p:nvPr/>
        </p:nvSpPr>
        <p:spPr bwMode="auto">
          <a:xfrm>
            <a:off x="2339964" y="3822451"/>
            <a:ext cx="95410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0" dirty="0">
                <a:solidFill>
                  <a:schemeClr val="tx2"/>
                </a:solidFill>
                <a:ea typeface="黑体" panose="02010609060101010101" pitchFamily="49" charset="-122"/>
              </a:rPr>
              <a:t>冲突域</a:t>
            </a:r>
          </a:p>
        </p:txBody>
      </p:sp>
      <p:pic>
        <p:nvPicPr>
          <p:cNvPr id="21" name="Picture 40" descr="computer">
            <a:extLst>
              <a:ext uri="{FF2B5EF4-FFF2-40B4-BE49-F238E27FC236}">
                <a16:creationId xmlns:a16="http://schemas.microsoft.com/office/drawing/2014/main" id="{C5D667C0-5228-423D-B0D2-B7A59EE46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004" y="5510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0" descr="computer">
            <a:extLst>
              <a:ext uri="{FF2B5EF4-FFF2-40B4-BE49-F238E27FC236}">
                <a16:creationId xmlns:a16="http://schemas.microsoft.com/office/drawing/2014/main" id="{DFF0ED20-8C99-46D5-95DC-CDB435DCA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546" y="551087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0" descr="computer">
            <a:extLst>
              <a:ext uri="{FF2B5EF4-FFF2-40B4-BE49-F238E27FC236}">
                <a16:creationId xmlns:a16="http://schemas.microsoft.com/office/drawing/2014/main" id="{D9750054-03D1-462B-BC51-876F4A42A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088" y="5510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descr="computer">
            <a:extLst>
              <a:ext uri="{FF2B5EF4-FFF2-40B4-BE49-F238E27FC236}">
                <a16:creationId xmlns:a16="http://schemas.microsoft.com/office/drawing/2014/main" id="{95C7BB7A-1068-49B8-B751-1DFE69ED2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630" y="5510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a:extLst>
              <a:ext uri="{FF2B5EF4-FFF2-40B4-BE49-F238E27FC236}">
                <a16:creationId xmlns:a16="http://schemas.microsoft.com/office/drawing/2014/main" id="{717BFA45-6BD3-4CBD-AD10-491929A31C01}"/>
              </a:ext>
            </a:extLst>
          </p:cNvPr>
          <p:cNvCxnSpPr>
            <a:cxnSpLocks/>
            <a:stCxn id="21" idx="0"/>
          </p:cNvCxnSpPr>
          <p:nvPr/>
        </p:nvCxnSpPr>
        <p:spPr>
          <a:xfrm flipV="1">
            <a:off x="1916427" y="4765423"/>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直接连接符 26">
            <a:extLst>
              <a:ext uri="{FF2B5EF4-FFF2-40B4-BE49-F238E27FC236}">
                <a16:creationId xmlns:a16="http://schemas.microsoft.com/office/drawing/2014/main" id="{EAB054EA-25BD-4D9B-9A04-3AFC29B312DA}"/>
              </a:ext>
            </a:extLst>
          </p:cNvPr>
          <p:cNvCxnSpPr>
            <a:cxnSpLocks/>
            <a:stCxn id="22" idx="0"/>
          </p:cNvCxnSpPr>
          <p:nvPr/>
        </p:nvCxnSpPr>
        <p:spPr>
          <a:xfrm flipV="1">
            <a:off x="2510969" y="4765423"/>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直接连接符 28">
            <a:extLst>
              <a:ext uri="{FF2B5EF4-FFF2-40B4-BE49-F238E27FC236}">
                <a16:creationId xmlns:a16="http://schemas.microsoft.com/office/drawing/2014/main" id="{31C833BA-2BA2-4DF3-87AE-35168760A739}"/>
              </a:ext>
            </a:extLst>
          </p:cNvPr>
          <p:cNvCxnSpPr>
            <a:cxnSpLocks/>
            <a:stCxn id="23" idx="0"/>
          </p:cNvCxnSpPr>
          <p:nvPr/>
        </p:nvCxnSpPr>
        <p:spPr>
          <a:xfrm flipH="1" flipV="1">
            <a:off x="2923579" y="4568933"/>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a16="http://schemas.microsoft.com/office/drawing/2014/main" id="{EBB6A393-160A-4543-989D-0607A3EE34BF}"/>
              </a:ext>
            </a:extLst>
          </p:cNvPr>
          <p:cNvCxnSpPr>
            <a:cxnSpLocks/>
            <a:stCxn id="24" idx="0"/>
          </p:cNvCxnSpPr>
          <p:nvPr/>
        </p:nvCxnSpPr>
        <p:spPr>
          <a:xfrm flipH="1" flipV="1">
            <a:off x="3086171" y="4676069"/>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5" name="Picture 24" descr="集线器">
            <a:extLst>
              <a:ext uri="{FF2B5EF4-FFF2-40B4-BE49-F238E27FC236}">
                <a16:creationId xmlns:a16="http://schemas.microsoft.com/office/drawing/2014/main" id="{E157359B-3C24-44DA-AAE3-504CC77CE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206" y="4333179"/>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AutoShape 48">
            <a:extLst>
              <a:ext uri="{FF2B5EF4-FFF2-40B4-BE49-F238E27FC236}">
                <a16:creationId xmlns:a16="http://schemas.microsoft.com/office/drawing/2014/main" id="{4736DE1D-7440-4A1C-BFD7-9763E4937381}"/>
              </a:ext>
            </a:extLst>
          </p:cNvPr>
          <p:cNvSpPr>
            <a:spLocks noChangeArrowheads="1"/>
          </p:cNvSpPr>
          <p:nvPr/>
        </p:nvSpPr>
        <p:spPr bwMode="auto">
          <a:xfrm>
            <a:off x="4926619" y="3791244"/>
            <a:ext cx="2560638" cy="2354340"/>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Tahoma" panose="020B0604030504040204" pitchFamily="34" charset="0"/>
            </a:endParaRPr>
          </a:p>
        </p:txBody>
      </p:sp>
      <p:sp>
        <p:nvSpPr>
          <p:cNvPr id="42" name="文本框 41">
            <a:extLst>
              <a:ext uri="{FF2B5EF4-FFF2-40B4-BE49-F238E27FC236}">
                <a16:creationId xmlns:a16="http://schemas.microsoft.com/office/drawing/2014/main" id="{F5DC3E03-33DE-4C44-8E8E-4CC806FEFAD7}"/>
              </a:ext>
            </a:extLst>
          </p:cNvPr>
          <p:cNvSpPr txBox="1"/>
          <p:nvPr/>
        </p:nvSpPr>
        <p:spPr>
          <a:xfrm>
            <a:off x="5170896" y="4438858"/>
            <a:ext cx="914400" cy="369332"/>
          </a:xfrm>
          <a:prstGeom prst="rect">
            <a:avLst/>
          </a:prstGeom>
          <a:noFill/>
        </p:spPr>
        <p:txBody>
          <a:bodyPr wrap="square" rtlCol="0">
            <a:spAutoFit/>
          </a:bodyPr>
          <a:lstStyle/>
          <a:p>
            <a:r>
              <a:rPr lang="en-US" altLang="zh-CN" dirty="0"/>
              <a:t>Hub</a:t>
            </a:r>
            <a:endParaRPr lang="zh-CN" altLang="en-US" dirty="0"/>
          </a:p>
        </p:txBody>
      </p:sp>
      <p:sp>
        <p:nvSpPr>
          <p:cNvPr id="43" name="Text Box 81">
            <a:extLst>
              <a:ext uri="{FF2B5EF4-FFF2-40B4-BE49-F238E27FC236}">
                <a16:creationId xmlns:a16="http://schemas.microsoft.com/office/drawing/2014/main" id="{D120B453-AF89-4E3D-813B-C78A9F4840D1}"/>
              </a:ext>
            </a:extLst>
          </p:cNvPr>
          <p:cNvSpPr txBox="1">
            <a:spLocks noChangeArrowheads="1"/>
          </p:cNvSpPr>
          <p:nvPr/>
        </p:nvSpPr>
        <p:spPr bwMode="auto">
          <a:xfrm>
            <a:off x="5698840" y="3826817"/>
            <a:ext cx="95410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0" dirty="0">
                <a:solidFill>
                  <a:schemeClr val="tx2"/>
                </a:solidFill>
                <a:ea typeface="黑体" panose="02010609060101010101" pitchFamily="49" charset="-122"/>
              </a:rPr>
              <a:t>冲突域</a:t>
            </a:r>
          </a:p>
        </p:txBody>
      </p:sp>
      <p:pic>
        <p:nvPicPr>
          <p:cNvPr id="44" name="Picture 40" descr="computer">
            <a:extLst>
              <a:ext uri="{FF2B5EF4-FFF2-40B4-BE49-F238E27FC236}">
                <a16:creationId xmlns:a16="http://schemas.microsoft.com/office/drawing/2014/main" id="{69FD4541-9F96-43FE-8BB8-7CDA14CBD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880" y="55152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descr="computer">
            <a:extLst>
              <a:ext uri="{FF2B5EF4-FFF2-40B4-BE49-F238E27FC236}">
                <a16:creationId xmlns:a16="http://schemas.microsoft.com/office/drawing/2014/main" id="{72809AB7-5AB2-43EB-8E48-E1B6D8230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422" y="551523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0" descr="computer">
            <a:extLst>
              <a:ext uri="{FF2B5EF4-FFF2-40B4-BE49-F238E27FC236}">
                <a16:creationId xmlns:a16="http://schemas.microsoft.com/office/drawing/2014/main" id="{67CD223C-B7A9-44F5-A56B-FFA61DA4D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964" y="55152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0" descr="computer">
            <a:extLst>
              <a:ext uri="{FF2B5EF4-FFF2-40B4-BE49-F238E27FC236}">
                <a16:creationId xmlns:a16="http://schemas.microsoft.com/office/drawing/2014/main" id="{D93DF623-C319-4FC6-A607-9FAC39F49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3506" y="55152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a:extLst>
              <a:ext uri="{FF2B5EF4-FFF2-40B4-BE49-F238E27FC236}">
                <a16:creationId xmlns:a16="http://schemas.microsoft.com/office/drawing/2014/main" id="{F51BFA4C-02C8-4476-B2D7-38C64C7713CF}"/>
              </a:ext>
            </a:extLst>
          </p:cNvPr>
          <p:cNvCxnSpPr>
            <a:cxnSpLocks/>
            <a:stCxn id="44" idx="0"/>
          </p:cNvCxnSpPr>
          <p:nvPr/>
        </p:nvCxnSpPr>
        <p:spPr>
          <a:xfrm flipV="1">
            <a:off x="5275303" y="4769789"/>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49" name="直接连接符 48">
            <a:extLst>
              <a:ext uri="{FF2B5EF4-FFF2-40B4-BE49-F238E27FC236}">
                <a16:creationId xmlns:a16="http://schemas.microsoft.com/office/drawing/2014/main" id="{66F854C1-88B8-43E8-BFD8-00B80E9AD0A7}"/>
              </a:ext>
            </a:extLst>
          </p:cNvPr>
          <p:cNvCxnSpPr>
            <a:cxnSpLocks/>
            <a:stCxn id="45" idx="0"/>
          </p:cNvCxnSpPr>
          <p:nvPr/>
        </p:nvCxnSpPr>
        <p:spPr>
          <a:xfrm flipV="1">
            <a:off x="5869845" y="4769789"/>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50" name="直接连接符 49">
            <a:extLst>
              <a:ext uri="{FF2B5EF4-FFF2-40B4-BE49-F238E27FC236}">
                <a16:creationId xmlns:a16="http://schemas.microsoft.com/office/drawing/2014/main" id="{9B774C06-26FA-4834-8A11-133A136906F3}"/>
              </a:ext>
            </a:extLst>
          </p:cNvPr>
          <p:cNvCxnSpPr>
            <a:cxnSpLocks/>
            <a:stCxn id="46" idx="0"/>
          </p:cNvCxnSpPr>
          <p:nvPr/>
        </p:nvCxnSpPr>
        <p:spPr>
          <a:xfrm flipH="1" flipV="1">
            <a:off x="6282455" y="4573299"/>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51" name="直接连接符 50">
            <a:extLst>
              <a:ext uri="{FF2B5EF4-FFF2-40B4-BE49-F238E27FC236}">
                <a16:creationId xmlns:a16="http://schemas.microsoft.com/office/drawing/2014/main" id="{CE986B06-1CE3-4B08-BDED-64571682D673}"/>
              </a:ext>
            </a:extLst>
          </p:cNvPr>
          <p:cNvCxnSpPr>
            <a:cxnSpLocks/>
            <a:stCxn id="47" idx="0"/>
          </p:cNvCxnSpPr>
          <p:nvPr/>
        </p:nvCxnSpPr>
        <p:spPr>
          <a:xfrm flipH="1" flipV="1">
            <a:off x="6445047" y="4680435"/>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52" name="Picture 24" descr="集线器">
            <a:extLst>
              <a:ext uri="{FF2B5EF4-FFF2-40B4-BE49-F238E27FC236}">
                <a16:creationId xmlns:a16="http://schemas.microsoft.com/office/drawing/2014/main" id="{F4FEF67A-C11B-42B0-AE78-0082216F9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082" y="4337545"/>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AutoShape 48">
            <a:extLst>
              <a:ext uri="{FF2B5EF4-FFF2-40B4-BE49-F238E27FC236}">
                <a16:creationId xmlns:a16="http://schemas.microsoft.com/office/drawing/2014/main" id="{97392167-0690-4DCB-AAF8-0B5F96EE1D8A}"/>
              </a:ext>
            </a:extLst>
          </p:cNvPr>
          <p:cNvSpPr>
            <a:spLocks noChangeArrowheads="1"/>
          </p:cNvSpPr>
          <p:nvPr/>
        </p:nvSpPr>
        <p:spPr bwMode="auto">
          <a:xfrm>
            <a:off x="8285495" y="3798878"/>
            <a:ext cx="2560638" cy="2354340"/>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Tahoma" panose="020B0604030504040204" pitchFamily="34" charset="0"/>
            </a:endParaRPr>
          </a:p>
        </p:txBody>
      </p:sp>
      <p:sp>
        <p:nvSpPr>
          <p:cNvPr id="54" name="文本框 53">
            <a:extLst>
              <a:ext uri="{FF2B5EF4-FFF2-40B4-BE49-F238E27FC236}">
                <a16:creationId xmlns:a16="http://schemas.microsoft.com/office/drawing/2014/main" id="{19781148-5B04-47E0-A3FC-90E854CCB20B}"/>
              </a:ext>
            </a:extLst>
          </p:cNvPr>
          <p:cNvSpPr txBox="1"/>
          <p:nvPr/>
        </p:nvSpPr>
        <p:spPr>
          <a:xfrm>
            <a:off x="8529772" y="4446492"/>
            <a:ext cx="914400" cy="369332"/>
          </a:xfrm>
          <a:prstGeom prst="rect">
            <a:avLst/>
          </a:prstGeom>
          <a:noFill/>
        </p:spPr>
        <p:txBody>
          <a:bodyPr wrap="square" rtlCol="0">
            <a:spAutoFit/>
          </a:bodyPr>
          <a:lstStyle/>
          <a:p>
            <a:r>
              <a:rPr lang="en-US" altLang="zh-CN" dirty="0"/>
              <a:t>Hub</a:t>
            </a:r>
            <a:endParaRPr lang="zh-CN" altLang="en-US" dirty="0"/>
          </a:p>
        </p:txBody>
      </p:sp>
      <p:sp>
        <p:nvSpPr>
          <p:cNvPr id="55" name="Text Box 81">
            <a:extLst>
              <a:ext uri="{FF2B5EF4-FFF2-40B4-BE49-F238E27FC236}">
                <a16:creationId xmlns:a16="http://schemas.microsoft.com/office/drawing/2014/main" id="{FB02D634-AEDF-45CE-9B4E-50C03C03B388}"/>
              </a:ext>
            </a:extLst>
          </p:cNvPr>
          <p:cNvSpPr txBox="1">
            <a:spLocks noChangeArrowheads="1"/>
          </p:cNvSpPr>
          <p:nvPr/>
        </p:nvSpPr>
        <p:spPr bwMode="auto">
          <a:xfrm>
            <a:off x="9057716" y="3834451"/>
            <a:ext cx="95410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0" dirty="0">
                <a:solidFill>
                  <a:schemeClr val="tx2"/>
                </a:solidFill>
                <a:ea typeface="黑体" panose="02010609060101010101" pitchFamily="49" charset="-122"/>
              </a:rPr>
              <a:t>冲突域</a:t>
            </a:r>
          </a:p>
        </p:txBody>
      </p:sp>
      <p:pic>
        <p:nvPicPr>
          <p:cNvPr id="56" name="Picture 40" descr="computer">
            <a:extLst>
              <a:ext uri="{FF2B5EF4-FFF2-40B4-BE49-F238E27FC236}">
                <a16:creationId xmlns:a16="http://schemas.microsoft.com/office/drawing/2014/main" id="{272E837E-EBE8-4EA5-977E-20901CB48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8756" y="5522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40" descr="computer">
            <a:extLst>
              <a:ext uri="{FF2B5EF4-FFF2-40B4-BE49-F238E27FC236}">
                <a16:creationId xmlns:a16="http://schemas.microsoft.com/office/drawing/2014/main" id="{30D8681C-FEDA-4F41-9922-1714C2F2B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3298" y="552287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0" descr="computer">
            <a:extLst>
              <a:ext uri="{FF2B5EF4-FFF2-40B4-BE49-F238E27FC236}">
                <a16:creationId xmlns:a16="http://schemas.microsoft.com/office/drawing/2014/main" id="{282E21BE-A58F-4D2C-A74A-94FBDEC11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7840" y="5522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0" descr="computer">
            <a:extLst>
              <a:ext uri="{FF2B5EF4-FFF2-40B4-BE49-F238E27FC236}">
                <a16:creationId xmlns:a16="http://schemas.microsoft.com/office/drawing/2014/main" id="{707A8835-9179-4D33-99B9-76FD91A4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2382" y="5522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 name="直接连接符 59">
            <a:extLst>
              <a:ext uri="{FF2B5EF4-FFF2-40B4-BE49-F238E27FC236}">
                <a16:creationId xmlns:a16="http://schemas.microsoft.com/office/drawing/2014/main" id="{8F3E36EF-B471-4EDA-96FF-0DE7F4B598BD}"/>
              </a:ext>
            </a:extLst>
          </p:cNvPr>
          <p:cNvCxnSpPr>
            <a:cxnSpLocks/>
            <a:stCxn id="56" idx="0"/>
          </p:cNvCxnSpPr>
          <p:nvPr/>
        </p:nvCxnSpPr>
        <p:spPr>
          <a:xfrm flipV="1">
            <a:off x="8634179" y="4777423"/>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61" name="直接连接符 60">
            <a:extLst>
              <a:ext uri="{FF2B5EF4-FFF2-40B4-BE49-F238E27FC236}">
                <a16:creationId xmlns:a16="http://schemas.microsoft.com/office/drawing/2014/main" id="{10ED48EC-5E72-4117-A62B-D64233A4DF18}"/>
              </a:ext>
            </a:extLst>
          </p:cNvPr>
          <p:cNvCxnSpPr>
            <a:cxnSpLocks/>
            <a:stCxn id="57" idx="0"/>
          </p:cNvCxnSpPr>
          <p:nvPr/>
        </p:nvCxnSpPr>
        <p:spPr>
          <a:xfrm flipV="1">
            <a:off x="9228721" y="4777423"/>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直接连接符 61">
            <a:extLst>
              <a:ext uri="{FF2B5EF4-FFF2-40B4-BE49-F238E27FC236}">
                <a16:creationId xmlns:a16="http://schemas.microsoft.com/office/drawing/2014/main" id="{C34627EC-F1A9-4C48-9A7A-436304CCCCA9}"/>
              </a:ext>
            </a:extLst>
          </p:cNvPr>
          <p:cNvCxnSpPr>
            <a:cxnSpLocks/>
            <a:stCxn id="58" idx="0"/>
          </p:cNvCxnSpPr>
          <p:nvPr/>
        </p:nvCxnSpPr>
        <p:spPr>
          <a:xfrm flipH="1" flipV="1">
            <a:off x="9641331" y="4580933"/>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直接连接符 62">
            <a:extLst>
              <a:ext uri="{FF2B5EF4-FFF2-40B4-BE49-F238E27FC236}">
                <a16:creationId xmlns:a16="http://schemas.microsoft.com/office/drawing/2014/main" id="{A45777A6-D360-46B1-9812-C9AB438FE53C}"/>
              </a:ext>
            </a:extLst>
          </p:cNvPr>
          <p:cNvCxnSpPr>
            <a:cxnSpLocks/>
            <a:stCxn id="59" idx="0"/>
          </p:cNvCxnSpPr>
          <p:nvPr/>
        </p:nvCxnSpPr>
        <p:spPr>
          <a:xfrm flipH="1" flipV="1">
            <a:off x="9803923" y="4688069"/>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64" name="Picture 24" descr="集线器">
            <a:extLst>
              <a:ext uri="{FF2B5EF4-FFF2-40B4-BE49-F238E27FC236}">
                <a16:creationId xmlns:a16="http://schemas.microsoft.com/office/drawing/2014/main" id="{637E49C8-B09B-410E-B26A-54BD3267F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5958" y="4345179"/>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 Box 54">
            <a:extLst>
              <a:ext uri="{FF2B5EF4-FFF2-40B4-BE49-F238E27FC236}">
                <a16:creationId xmlns:a16="http://schemas.microsoft.com/office/drawing/2014/main" id="{A9617860-CF66-4D84-A700-2821175BA187}"/>
              </a:ext>
            </a:extLst>
          </p:cNvPr>
          <p:cNvSpPr txBox="1">
            <a:spLocks noChangeArrowheads="1"/>
          </p:cNvSpPr>
          <p:nvPr/>
        </p:nvSpPr>
        <p:spPr bwMode="auto">
          <a:xfrm>
            <a:off x="4738696" y="2523423"/>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0" dirty="0">
                <a:solidFill>
                  <a:srgbClr val="7030A0"/>
                </a:solidFill>
                <a:ea typeface="黑体" panose="02010609060101010101" pitchFamily="49" charset="-122"/>
              </a:rPr>
              <a:t>三个独立的冲突域</a:t>
            </a:r>
          </a:p>
        </p:txBody>
      </p:sp>
      <p:sp>
        <p:nvSpPr>
          <p:cNvPr id="67" name="箭头: 下 66">
            <a:extLst>
              <a:ext uri="{FF2B5EF4-FFF2-40B4-BE49-F238E27FC236}">
                <a16:creationId xmlns:a16="http://schemas.microsoft.com/office/drawing/2014/main" id="{784A3C47-5677-40CB-BA8A-8316523EDA13}"/>
              </a:ext>
            </a:extLst>
          </p:cNvPr>
          <p:cNvSpPr/>
          <p:nvPr/>
        </p:nvSpPr>
        <p:spPr>
          <a:xfrm rot="2976064">
            <a:off x="3836060" y="3125075"/>
            <a:ext cx="333382" cy="641889"/>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下 67">
            <a:extLst>
              <a:ext uri="{FF2B5EF4-FFF2-40B4-BE49-F238E27FC236}">
                <a16:creationId xmlns:a16="http://schemas.microsoft.com/office/drawing/2014/main" id="{ED686429-3B91-49C8-93D5-069532BA906F}"/>
              </a:ext>
            </a:extLst>
          </p:cNvPr>
          <p:cNvSpPr/>
          <p:nvPr/>
        </p:nvSpPr>
        <p:spPr>
          <a:xfrm>
            <a:off x="6096882" y="3273397"/>
            <a:ext cx="340877" cy="46253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下 68">
            <a:extLst>
              <a:ext uri="{FF2B5EF4-FFF2-40B4-BE49-F238E27FC236}">
                <a16:creationId xmlns:a16="http://schemas.microsoft.com/office/drawing/2014/main" id="{AF8F5EC9-0C31-4A33-A12D-78AF91FE92F5}"/>
              </a:ext>
            </a:extLst>
          </p:cNvPr>
          <p:cNvSpPr/>
          <p:nvPr/>
        </p:nvSpPr>
        <p:spPr>
          <a:xfrm rot="18772154">
            <a:off x="8153990" y="3118493"/>
            <a:ext cx="336150" cy="641889"/>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日期占位符 36">
            <a:extLst>
              <a:ext uri="{FF2B5EF4-FFF2-40B4-BE49-F238E27FC236}">
                <a16:creationId xmlns:a16="http://schemas.microsoft.com/office/drawing/2014/main" id="{21E2B74F-FC39-483A-800F-A9F262C01C07}"/>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72" name="灯片编号占位符 38">
            <a:extLst>
              <a:ext uri="{FF2B5EF4-FFF2-40B4-BE49-F238E27FC236}">
                <a16:creationId xmlns:a16="http://schemas.microsoft.com/office/drawing/2014/main" id="{33B8E3CF-BDB4-4A94-A5D6-E550D0C615C9}"/>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78</a:t>
            </a:fld>
            <a:endParaRPr kumimoji="1" lang="zh-CN" altLang="en-US" dirty="0"/>
          </a:p>
        </p:txBody>
      </p:sp>
    </p:spTree>
    <p:extLst>
      <p:ext uri="{BB962C8B-B14F-4D97-AF65-F5344CB8AC3E}">
        <p14:creationId xmlns:p14="http://schemas.microsoft.com/office/powerpoint/2010/main" val="2258659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88968DA-D1CD-4E94-9F3A-2258DB896843}"/>
              </a:ext>
            </a:extLst>
          </p:cNvPr>
          <p:cNvGrpSpPr/>
          <p:nvPr/>
        </p:nvGrpSpPr>
        <p:grpSpPr>
          <a:xfrm>
            <a:off x="1241571" y="3072853"/>
            <a:ext cx="9638950" cy="3072731"/>
            <a:chOff x="1241571" y="2862653"/>
            <a:chExt cx="9638950" cy="3072731"/>
          </a:xfrm>
        </p:grpSpPr>
        <p:sp>
          <p:nvSpPr>
            <p:cNvPr id="41" name="AutoShape 48">
              <a:extLst>
                <a:ext uri="{FF2B5EF4-FFF2-40B4-BE49-F238E27FC236}">
                  <a16:creationId xmlns:a16="http://schemas.microsoft.com/office/drawing/2014/main" id="{4736DE1D-7440-4A1C-BFD7-9763E4937381}"/>
                </a:ext>
              </a:extLst>
            </p:cNvPr>
            <p:cNvSpPr>
              <a:spLocks noChangeArrowheads="1"/>
            </p:cNvSpPr>
            <p:nvPr/>
          </p:nvSpPr>
          <p:spPr bwMode="auto">
            <a:xfrm>
              <a:off x="1241571" y="2862653"/>
              <a:ext cx="9638950" cy="3072731"/>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71" name="Text Box 81">
              <a:extLst>
                <a:ext uri="{FF2B5EF4-FFF2-40B4-BE49-F238E27FC236}">
                  <a16:creationId xmlns:a16="http://schemas.microsoft.com/office/drawing/2014/main" id="{077B38D0-CB4A-4D71-84C9-9ED6BFFA1314}"/>
                </a:ext>
              </a:extLst>
            </p:cNvPr>
            <p:cNvSpPr txBox="1">
              <a:spLocks noChangeArrowheads="1"/>
            </p:cNvSpPr>
            <p:nvPr/>
          </p:nvSpPr>
          <p:spPr bwMode="auto">
            <a:xfrm>
              <a:off x="1723773" y="2967621"/>
              <a:ext cx="2222083"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0" dirty="0">
                  <a:solidFill>
                    <a:schemeClr val="tx2"/>
                  </a:solidFill>
                  <a:ea typeface="黑体" panose="02010609060101010101" pitchFamily="49" charset="-122"/>
                </a:rPr>
                <a:t>一个更大的冲突域</a:t>
              </a:r>
            </a:p>
          </p:txBody>
        </p:sp>
      </p:gr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物理层设备扩充网络</a:t>
            </a:r>
            <a:endParaRPr kumimoji="1" lang="en-US" altLang="zh-CN" dirty="0"/>
          </a:p>
          <a:p>
            <a:pPr lvl="1">
              <a:lnSpc>
                <a:spcPct val="120000"/>
              </a:lnSpc>
            </a:pPr>
            <a:r>
              <a:rPr kumimoji="1" lang="zh-CN" altLang="en-US" sz="2800" dirty="0"/>
              <a:t>扩大了冲突域，性能降低，安全隐患</a:t>
            </a:r>
            <a:endParaRPr kumimoji="1" lang="en-US" altLang="zh-CN" sz="2800" dirty="0"/>
          </a:p>
          <a:p>
            <a:pPr>
              <a:lnSpc>
                <a:spcPct val="120000"/>
              </a:lnSpc>
            </a:pPr>
            <a:endParaRPr kumimoji="1" lang="zh-CN" altLang="en-US" dirty="0">
              <a:solidFill>
                <a:srgbClr val="7030A0"/>
              </a:solidFill>
            </a:endParaRPr>
          </a:p>
          <a:p>
            <a:pPr marL="0" indent="0">
              <a:lnSpc>
                <a:spcPct val="120000"/>
              </a:lnSpc>
              <a:buNone/>
            </a:pPr>
            <a:endParaRPr kumimoji="1" lang="zh-CN" altLang="en-US" dirty="0"/>
          </a:p>
        </p:txBody>
      </p:sp>
      <p:sp>
        <p:nvSpPr>
          <p:cNvPr id="8" name="文本框 7">
            <a:extLst>
              <a:ext uri="{FF2B5EF4-FFF2-40B4-BE49-F238E27FC236}">
                <a16:creationId xmlns:a16="http://schemas.microsoft.com/office/drawing/2014/main" id="{F38B1768-77F9-419F-9F10-7086E5F5309D}"/>
              </a:ext>
            </a:extLst>
          </p:cNvPr>
          <p:cNvSpPr txBox="1"/>
          <p:nvPr/>
        </p:nvSpPr>
        <p:spPr>
          <a:xfrm>
            <a:off x="1812020" y="4434492"/>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21" name="Picture 40" descr="computer">
            <a:extLst>
              <a:ext uri="{FF2B5EF4-FFF2-40B4-BE49-F238E27FC236}">
                <a16:creationId xmlns:a16="http://schemas.microsoft.com/office/drawing/2014/main" id="{C5D667C0-5228-423D-B0D2-B7A59EE46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004" y="5510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0" descr="computer">
            <a:extLst>
              <a:ext uri="{FF2B5EF4-FFF2-40B4-BE49-F238E27FC236}">
                <a16:creationId xmlns:a16="http://schemas.microsoft.com/office/drawing/2014/main" id="{DFF0ED20-8C99-46D5-95DC-CDB435DCA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546" y="551087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0" descr="computer">
            <a:extLst>
              <a:ext uri="{FF2B5EF4-FFF2-40B4-BE49-F238E27FC236}">
                <a16:creationId xmlns:a16="http://schemas.microsoft.com/office/drawing/2014/main" id="{D9750054-03D1-462B-BC51-876F4A42A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088" y="5510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descr="computer">
            <a:extLst>
              <a:ext uri="{FF2B5EF4-FFF2-40B4-BE49-F238E27FC236}">
                <a16:creationId xmlns:a16="http://schemas.microsoft.com/office/drawing/2014/main" id="{95C7BB7A-1068-49B8-B751-1DFE69ED2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630" y="5510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a:extLst>
              <a:ext uri="{FF2B5EF4-FFF2-40B4-BE49-F238E27FC236}">
                <a16:creationId xmlns:a16="http://schemas.microsoft.com/office/drawing/2014/main" id="{717BFA45-6BD3-4CBD-AD10-491929A31C01}"/>
              </a:ext>
            </a:extLst>
          </p:cNvPr>
          <p:cNvCxnSpPr>
            <a:cxnSpLocks/>
            <a:stCxn id="21" idx="0"/>
          </p:cNvCxnSpPr>
          <p:nvPr/>
        </p:nvCxnSpPr>
        <p:spPr>
          <a:xfrm flipV="1">
            <a:off x="1916427" y="4765423"/>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直接连接符 26">
            <a:extLst>
              <a:ext uri="{FF2B5EF4-FFF2-40B4-BE49-F238E27FC236}">
                <a16:creationId xmlns:a16="http://schemas.microsoft.com/office/drawing/2014/main" id="{EAB054EA-25BD-4D9B-9A04-3AFC29B312DA}"/>
              </a:ext>
            </a:extLst>
          </p:cNvPr>
          <p:cNvCxnSpPr>
            <a:cxnSpLocks/>
            <a:stCxn id="22" idx="0"/>
          </p:cNvCxnSpPr>
          <p:nvPr/>
        </p:nvCxnSpPr>
        <p:spPr>
          <a:xfrm flipV="1">
            <a:off x="2510969" y="4765423"/>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直接连接符 28">
            <a:extLst>
              <a:ext uri="{FF2B5EF4-FFF2-40B4-BE49-F238E27FC236}">
                <a16:creationId xmlns:a16="http://schemas.microsoft.com/office/drawing/2014/main" id="{31C833BA-2BA2-4DF3-87AE-35168760A739}"/>
              </a:ext>
            </a:extLst>
          </p:cNvPr>
          <p:cNvCxnSpPr>
            <a:cxnSpLocks/>
            <a:stCxn id="23" idx="0"/>
          </p:cNvCxnSpPr>
          <p:nvPr/>
        </p:nvCxnSpPr>
        <p:spPr>
          <a:xfrm flipH="1" flipV="1">
            <a:off x="2923579" y="4568933"/>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a16="http://schemas.microsoft.com/office/drawing/2014/main" id="{EBB6A393-160A-4543-989D-0607A3EE34BF}"/>
              </a:ext>
            </a:extLst>
          </p:cNvPr>
          <p:cNvCxnSpPr>
            <a:cxnSpLocks/>
            <a:stCxn id="24" idx="0"/>
          </p:cNvCxnSpPr>
          <p:nvPr/>
        </p:nvCxnSpPr>
        <p:spPr>
          <a:xfrm flipH="1" flipV="1">
            <a:off x="3086171" y="4676069"/>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5" name="Picture 24" descr="集线器">
            <a:extLst>
              <a:ext uri="{FF2B5EF4-FFF2-40B4-BE49-F238E27FC236}">
                <a16:creationId xmlns:a16="http://schemas.microsoft.com/office/drawing/2014/main" id="{E157359B-3C24-44DA-AAE3-504CC77CE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206" y="4333179"/>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41">
            <a:extLst>
              <a:ext uri="{FF2B5EF4-FFF2-40B4-BE49-F238E27FC236}">
                <a16:creationId xmlns:a16="http://schemas.microsoft.com/office/drawing/2014/main" id="{F5DC3E03-33DE-4C44-8E8E-4CC806FEFAD7}"/>
              </a:ext>
            </a:extLst>
          </p:cNvPr>
          <p:cNvSpPr txBox="1"/>
          <p:nvPr/>
        </p:nvSpPr>
        <p:spPr>
          <a:xfrm>
            <a:off x="5170896" y="443885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4" name="Picture 40" descr="computer">
            <a:extLst>
              <a:ext uri="{FF2B5EF4-FFF2-40B4-BE49-F238E27FC236}">
                <a16:creationId xmlns:a16="http://schemas.microsoft.com/office/drawing/2014/main" id="{69FD4541-9F96-43FE-8BB8-7CDA14CBD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880" y="55152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descr="computer">
            <a:extLst>
              <a:ext uri="{FF2B5EF4-FFF2-40B4-BE49-F238E27FC236}">
                <a16:creationId xmlns:a16="http://schemas.microsoft.com/office/drawing/2014/main" id="{72809AB7-5AB2-43EB-8E48-E1B6D8230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422" y="551523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0" descr="computer">
            <a:extLst>
              <a:ext uri="{FF2B5EF4-FFF2-40B4-BE49-F238E27FC236}">
                <a16:creationId xmlns:a16="http://schemas.microsoft.com/office/drawing/2014/main" id="{67CD223C-B7A9-44F5-A56B-FFA61DA4D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964" y="55152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0" descr="computer">
            <a:extLst>
              <a:ext uri="{FF2B5EF4-FFF2-40B4-BE49-F238E27FC236}">
                <a16:creationId xmlns:a16="http://schemas.microsoft.com/office/drawing/2014/main" id="{D93DF623-C319-4FC6-A607-9FAC39F49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3506" y="55152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a:extLst>
              <a:ext uri="{FF2B5EF4-FFF2-40B4-BE49-F238E27FC236}">
                <a16:creationId xmlns:a16="http://schemas.microsoft.com/office/drawing/2014/main" id="{F51BFA4C-02C8-4476-B2D7-38C64C7713CF}"/>
              </a:ext>
            </a:extLst>
          </p:cNvPr>
          <p:cNvCxnSpPr>
            <a:cxnSpLocks/>
            <a:stCxn id="44" idx="0"/>
          </p:cNvCxnSpPr>
          <p:nvPr/>
        </p:nvCxnSpPr>
        <p:spPr>
          <a:xfrm flipV="1">
            <a:off x="5275303" y="4769789"/>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49" name="直接连接符 48">
            <a:extLst>
              <a:ext uri="{FF2B5EF4-FFF2-40B4-BE49-F238E27FC236}">
                <a16:creationId xmlns:a16="http://schemas.microsoft.com/office/drawing/2014/main" id="{66F854C1-88B8-43E8-BFD8-00B80E9AD0A7}"/>
              </a:ext>
            </a:extLst>
          </p:cNvPr>
          <p:cNvCxnSpPr>
            <a:cxnSpLocks/>
            <a:stCxn id="45" idx="0"/>
          </p:cNvCxnSpPr>
          <p:nvPr/>
        </p:nvCxnSpPr>
        <p:spPr>
          <a:xfrm flipV="1">
            <a:off x="5869845" y="4769789"/>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50" name="直接连接符 49">
            <a:extLst>
              <a:ext uri="{FF2B5EF4-FFF2-40B4-BE49-F238E27FC236}">
                <a16:creationId xmlns:a16="http://schemas.microsoft.com/office/drawing/2014/main" id="{9B774C06-26FA-4834-8A11-133A136906F3}"/>
              </a:ext>
            </a:extLst>
          </p:cNvPr>
          <p:cNvCxnSpPr>
            <a:cxnSpLocks/>
            <a:stCxn id="46" idx="0"/>
          </p:cNvCxnSpPr>
          <p:nvPr/>
        </p:nvCxnSpPr>
        <p:spPr>
          <a:xfrm flipH="1" flipV="1">
            <a:off x="6282455" y="4573299"/>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51" name="直接连接符 50">
            <a:extLst>
              <a:ext uri="{FF2B5EF4-FFF2-40B4-BE49-F238E27FC236}">
                <a16:creationId xmlns:a16="http://schemas.microsoft.com/office/drawing/2014/main" id="{CE986B06-1CE3-4B08-BDED-64571682D673}"/>
              </a:ext>
            </a:extLst>
          </p:cNvPr>
          <p:cNvCxnSpPr>
            <a:cxnSpLocks/>
            <a:stCxn id="47" idx="0"/>
          </p:cNvCxnSpPr>
          <p:nvPr/>
        </p:nvCxnSpPr>
        <p:spPr>
          <a:xfrm flipH="1" flipV="1">
            <a:off x="6445047" y="4680435"/>
            <a:ext cx="613882" cy="834804"/>
          </a:xfrm>
          <a:prstGeom prst="line">
            <a:avLst/>
          </a:prstGeom>
        </p:spPr>
        <p:style>
          <a:lnRef idx="3">
            <a:schemeClr val="accent1"/>
          </a:lnRef>
          <a:fillRef idx="0">
            <a:schemeClr val="accent1"/>
          </a:fillRef>
          <a:effectRef idx="2">
            <a:schemeClr val="accent1"/>
          </a:effectRef>
          <a:fontRef idx="minor">
            <a:schemeClr val="tx1"/>
          </a:fontRef>
        </p:style>
      </p:cxnSp>
      <p:sp>
        <p:nvSpPr>
          <p:cNvPr id="54" name="文本框 53">
            <a:extLst>
              <a:ext uri="{FF2B5EF4-FFF2-40B4-BE49-F238E27FC236}">
                <a16:creationId xmlns:a16="http://schemas.microsoft.com/office/drawing/2014/main" id="{19781148-5B04-47E0-A3FC-90E854CCB20B}"/>
              </a:ext>
            </a:extLst>
          </p:cNvPr>
          <p:cNvSpPr txBox="1"/>
          <p:nvPr/>
        </p:nvSpPr>
        <p:spPr>
          <a:xfrm>
            <a:off x="8529772" y="4446492"/>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6" name="Picture 40" descr="computer">
            <a:extLst>
              <a:ext uri="{FF2B5EF4-FFF2-40B4-BE49-F238E27FC236}">
                <a16:creationId xmlns:a16="http://schemas.microsoft.com/office/drawing/2014/main" id="{272E837E-EBE8-4EA5-977E-20901CB48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8756" y="5522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40" descr="computer">
            <a:extLst>
              <a:ext uri="{FF2B5EF4-FFF2-40B4-BE49-F238E27FC236}">
                <a16:creationId xmlns:a16="http://schemas.microsoft.com/office/drawing/2014/main" id="{30D8681C-FEDA-4F41-9922-1714C2F2B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3298" y="552287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0" descr="computer">
            <a:extLst>
              <a:ext uri="{FF2B5EF4-FFF2-40B4-BE49-F238E27FC236}">
                <a16:creationId xmlns:a16="http://schemas.microsoft.com/office/drawing/2014/main" id="{282E21BE-A58F-4D2C-A74A-94FBDEC11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7840" y="5522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0" descr="computer">
            <a:extLst>
              <a:ext uri="{FF2B5EF4-FFF2-40B4-BE49-F238E27FC236}">
                <a16:creationId xmlns:a16="http://schemas.microsoft.com/office/drawing/2014/main" id="{707A8835-9179-4D33-99B9-76FD91A4A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2382" y="55228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 name="直接连接符 59">
            <a:extLst>
              <a:ext uri="{FF2B5EF4-FFF2-40B4-BE49-F238E27FC236}">
                <a16:creationId xmlns:a16="http://schemas.microsoft.com/office/drawing/2014/main" id="{8F3E36EF-B471-4EDA-96FF-0DE7F4B598BD}"/>
              </a:ext>
            </a:extLst>
          </p:cNvPr>
          <p:cNvCxnSpPr>
            <a:cxnSpLocks/>
            <a:stCxn id="56" idx="0"/>
          </p:cNvCxnSpPr>
          <p:nvPr/>
        </p:nvCxnSpPr>
        <p:spPr>
          <a:xfrm flipV="1">
            <a:off x="8634179" y="4777423"/>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61" name="直接连接符 60">
            <a:extLst>
              <a:ext uri="{FF2B5EF4-FFF2-40B4-BE49-F238E27FC236}">
                <a16:creationId xmlns:a16="http://schemas.microsoft.com/office/drawing/2014/main" id="{10ED48EC-5E72-4117-A62B-D64233A4DF18}"/>
              </a:ext>
            </a:extLst>
          </p:cNvPr>
          <p:cNvCxnSpPr>
            <a:cxnSpLocks/>
            <a:stCxn id="57" idx="0"/>
          </p:cNvCxnSpPr>
          <p:nvPr/>
        </p:nvCxnSpPr>
        <p:spPr>
          <a:xfrm flipV="1">
            <a:off x="9228721" y="4777423"/>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直接连接符 61">
            <a:extLst>
              <a:ext uri="{FF2B5EF4-FFF2-40B4-BE49-F238E27FC236}">
                <a16:creationId xmlns:a16="http://schemas.microsoft.com/office/drawing/2014/main" id="{C34627EC-F1A9-4C48-9A7A-436304CCCCA9}"/>
              </a:ext>
            </a:extLst>
          </p:cNvPr>
          <p:cNvCxnSpPr>
            <a:cxnSpLocks/>
            <a:stCxn id="58" idx="0"/>
          </p:cNvCxnSpPr>
          <p:nvPr/>
        </p:nvCxnSpPr>
        <p:spPr>
          <a:xfrm flipH="1" flipV="1">
            <a:off x="9641331" y="4580933"/>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直接连接符 62">
            <a:extLst>
              <a:ext uri="{FF2B5EF4-FFF2-40B4-BE49-F238E27FC236}">
                <a16:creationId xmlns:a16="http://schemas.microsoft.com/office/drawing/2014/main" id="{A45777A6-D360-46B1-9812-C9AB438FE53C}"/>
              </a:ext>
            </a:extLst>
          </p:cNvPr>
          <p:cNvCxnSpPr>
            <a:cxnSpLocks/>
            <a:stCxn id="59" idx="0"/>
          </p:cNvCxnSpPr>
          <p:nvPr/>
        </p:nvCxnSpPr>
        <p:spPr>
          <a:xfrm flipH="1" flipV="1">
            <a:off x="9803923" y="4688069"/>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65" name="Picture 24" descr="集线器">
            <a:extLst>
              <a:ext uri="{FF2B5EF4-FFF2-40B4-BE49-F238E27FC236}">
                <a16:creationId xmlns:a16="http://schemas.microsoft.com/office/drawing/2014/main" id="{850BFD7B-7924-47E0-B1AB-7E4CAC103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082" y="3280853"/>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6" name="直接连接符 65">
            <a:extLst>
              <a:ext uri="{FF2B5EF4-FFF2-40B4-BE49-F238E27FC236}">
                <a16:creationId xmlns:a16="http://schemas.microsoft.com/office/drawing/2014/main" id="{1EA740CA-DF5D-4EEF-8996-3AE0F6382551}"/>
              </a:ext>
            </a:extLst>
          </p:cNvPr>
          <p:cNvCxnSpPr>
            <a:cxnSpLocks/>
            <a:endCxn id="65" idx="1"/>
          </p:cNvCxnSpPr>
          <p:nvPr/>
        </p:nvCxnSpPr>
        <p:spPr>
          <a:xfrm flipV="1">
            <a:off x="2955973" y="3582318"/>
            <a:ext cx="2771109" cy="959478"/>
          </a:xfrm>
          <a:prstGeom prst="line">
            <a:avLst/>
          </a:prstGeom>
        </p:spPr>
        <p:style>
          <a:lnRef idx="3">
            <a:schemeClr val="accent1"/>
          </a:lnRef>
          <a:fillRef idx="0">
            <a:schemeClr val="accent1"/>
          </a:fillRef>
          <a:effectRef idx="2">
            <a:schemeClr val="accent1"/>
          </a:effectRef>
          <a:fontRef idx="minor">
            <a:schemeClr val="tx1"/>
          </a:fontRef>
        </p:style>
      </p:cxnSp>
      <p:cxnSp>
        <p:nvCxnSpPr>
          <p:cNvPr id="67" name="直接连接符 66">
            <a:extLst>
              <a:ext uri="{FF2B5EF4-FFF2-40B4-BE49-F238E27FC236}">
                <a16:creationId xmlns:a16="http://schemas.microsoft.com/office/drawing/2014/main" id="{F53F3CD3-7E99-469D-A264-943AFF366877}"/>
              </a:ext>
            </a:extLst>
          </p:cNvPr>
          <p:cNvCxnSpPr>
            <a:cxnSpLocks/>
            <a:endCxn id="65" idx="3"/>
          </p:cNvCxnSpPr>
          <p:nvPr/>
        </p:nvCxnSpPr>
        <p:spPr>
          <a:xfrm flipH="1" flipV="1">
            <a:off x="6641482" y="3582318"/>
            <a:ext cx="2802690" cy="1041122"/>
          </a:xfrm>
          <a:prstGeom prst="line">
            <a:avLst/>
          </a:prstGeom>
        </p:spPr>
        <p:style>
          <a:lnRef idx="3">
            <a:schemeClr val="accent1"/>
          </a:lnRef>
          <a:fillRef idx="0">
            <a:schemeClr val="accent1"/>
          </a:fillRef>
          <a:effectRef idx="2">
            <a:schemeClr val="accent1"/>
          </a:effectRef>
          <a:fontRef idx="minor">
            <a:schemeClr val="tx1"/>
          </a:fontRef>
        </p:style>
      </p:cxnSp>
      <p:cxnSp>
        <p:nvCxnSpPr>
          <p:cNvPr id="68" name="直接连接符 67">
            <a:extLst>
              <a:ext uri="{FF2B5EF4-FFF2-40B4-BE49-F238E27FC236}">
                <a16:creationId xmlns:a16="http://schemas.microsoft.com/office/drawing/2014/main" id="{AE27D9FF-E88A-4C37-A529-2777F4C9F9DF}"/>
              </a:ext>
            </a:extLst>
          </p:cNvPr>
          <p:cNvCxnSpPr>
            <a:cxnSpLocks/>
            <a:endCxn id="65" idx="2"/>
          </p:cNvCxnSpPr>
          <p:nvPr/>
        </p:nvCxnSpPr>
        <p:spPr>
          <a:xfrm flipV="1">
            <a:off x="6178862" y="3883783"/>
            <a:ext cx="5420" cy="574766"/>
          </a:xfrm>
          <a:prstGeom prst="line">
            <a:avLst/>
          </a:prstGeom>
        </p:spPr>
        <p:style>
          <a:lnRef idx="3">
            <a:schemeClr val="accent1"/>
          </a:lnRef>
          <a:fillRef idx="0">
            <a:schemeClr val="accent1"/>
          </a:fillRef>
          <a:effectRef idx="2">
            <a:schemeClr val="accent1"/>
          </a:effectRef>
          <a:fontRef idx="minor">
            <a:schemeClr val="tx1"/>
          </a:fontRef>
        </p:style>
      </p:cxnSp>
      <p:sp>
        <p:nvSpPr>
          <p:cNvPr id="69" name="文本框 68">
            <a:extLst>
              <a:ext uri="{FF2B5EF4-FFF2-40B4-BE49-F238E27FC236}">
                <a16:creationId xmlns:a16="http://schemas.microsoft.com/office/drawing/2014/main" id="{C923F763-8686-48FE-B6BA-A78D80C1F13F}"/>
              </a:ext>
            </a:extLst>
          </p:cNvPr>
          <p:cNvSpPr txBox="1"/>
          <p:nvPr/>
        </p:nvSpPr>
        <p:spPr>
          <a:xfrm>
            <a:off x="5192935" y="309586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2" name="Picture 24" descr="集线器">
            <a:extLst>
              <a:ext uri="{FF2B5EF4-FFF2-40B4-BE49-F238E27FC236}">
                <a16:creationId xmlns:a16="http://schemas.microsoft.com/office/drawing/2014/main" id="{F4FEF67A-C11B-42B0-AE78-0082216F9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082" y="4337545"/>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4" descr="集线器">
            <a:extLst>
              <a:ext uri="{FF2B5EF4-FFF2-40B4-BE49-F238E27FC236}">
                <a16:creationId xmlns:a16="http://schemas.microsoft.com/office/drawing/2014/main" id="{637E49C8-B09B-410E-B26A-54BD3267F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5958" y="4345179"/>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日期占位符 36">
            <a:extLst>
              <a:ext uri="{FF2B5EF4-FFF2-40B4-BE49-F238E27FC236}">
                <a16:creationId xmlns:a16="http://schemas.microsoft.com/office/drawing/2014/main" id="{C83E6B76-924E-4938-86C2-3B241CD5939A}"/>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70" name="灯片编号占位符 38">
            <a:extLst>
              <a:ext uri="{FF2B5EF4-FFF2-40B4-BE49-F238E27FC236}">
                <a16:creationId xmlns:a16="http://schemas.microsoft.com/office/drawing/2014/main" id="{443FD294-F729-4214-BB72-680464039C7D}"/>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79</a:t>
            </a:fld>
            <a:endParaRPr kumimoji="1" lang="zh-CN" altLang="en-US" dirty="0"/>
          </a:p>
        </p:txBody>
      </p:sp>
      <p:sp>
        <p:nvSpPr>
          <p:cNvPr id="4" name="思想气泡: 云 3">
            <a:extLst>
              <a:ext uri="{FF2B5EF4-FFF2-40B4-BE49-F238E27FC236}">
                <a16:creationId xmlns:a16="http://schemas.microsoft.com/office/drawing/2014/main" id="{01783AE3-57EF-4364-9C76-A2386AA21E44}"/>
              </a:ext>
            </a:extLst>
          </p:cNvPr>
          <p:cNvSpPr/>
          <p:nvPr/>
        </p:nvSpPr>
        <p:spPr>
          <a:xfrm>
            <a:off x="9228721" y="1471892"/>
            <a:ext cx="1891224" cy="1144942"/>
          </a:xfrm>
          <a:prstGeom prst="cloudCallout">
            <a:avLst>
              <a:gd name="adj1" fmla="val -86180"/>
              <a:gd name="adj2" fmla="val 175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有更好的解决方法？</a:t>
            </a:r>
          </a:p>
        </p:txBody>
      </p:sp>
    </p:spTree>
    <p:extLst>
      <p:ext uri="{BB962C8B-B14F-4D97-AF65-F5344CB8AC3E}">
        <p14:creationId xmlns:p14="http://schemas.microsoft.com/office/powerpoint/2010/main" val="3046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845592"/>
          </a:xfrm>
        </p:spPr>
        <p:txBody>
          <a:bodyPr>
            <a:normAutofit/>
          </a:bodyPr>
          <a:lstStyle/>
          <a:p>
            <a:pPr>
              <a:lnSpc>
                <a:spcPct val="130000"/>
              </a:lnSpc>
            </a:pPr>
            <a:r>
              <a:rPr kumimoji="1" lang="en-US" altLang="zh-CN" dirty="0">
                <a:solidFill>
                  <a:srgbClr val="C00000"/>
                </a:solidFill>
              </a:rPr>
              <a:t>4.1 </a:t>
            </a:r>
            <a:r>
              <a:rPr kumimoji="1" lang="zh-CN" altLang="en-US" dirty="0">
                <a:solidFill>
                  <a:srgbClr val="C00000"/>
                </a:solidFill>
              </a:rPr>
              <a:t>信道分配问题 </a:t>
            </a:r>
            <a:r>
              <a:rPr kumimoji="1" lang="zh-CN" altLang="en-US" dirty="0"/>
              <a:t>（</a:t>
            </a:r>
            <a:r>
              <a:rPr kumimoji="1" lang="en-US" altLang="zh-CN" dirty="0"/>
              <a:t>P4</a:t>
            </a:r>
            <a:r>
              <a:rPr kumimoji="1" lang="zh-CN" altLang="en-US" dirty="0"/>
              <a:t>）</a:t>
            </a:r>
            <a:endParaRPr kumimoji="1" lang="en-US" altLang="zh-CN" dirty="0"/>
          </a:p>
          <a:p>
            <a:pPr>
              <a:lnSpc>
                <a:spcPct val="130000"/>
              </a:lnSpc>
            </a:pPr>
            <a:r>
              <a:rPr kumimoji="1" lang="en-US" altLang="zh-CN" dirty="0"/>
              <a:t>4.2 </a:t>
            </a:r>
            <a:r>
              <a:rPr kumimoji="1" lang="zh-CN" altLang="en-US" dirty="0"/>
              <a:t>多路访问协议 （</a:t>
            </a:r>
            <a:r>
              <a:rPr kumimoji="1" lang="en-US" altLang="zh-CN" dirty="0"/>
              <a:t>P11</a:t>
            </a:r>
            <a:r>
              <a:rPr kumimoji="1" lang="zh-CN" altLang="en-US" dirty="0"/>
              <a:t>）</a:t>
            </a:r>
            <a:endParaRPr kumimoji="1" lang="en-US" altLang="zh-CN" dirty="0"/>
          </a:p>
          <a:p>
            <a:pPr>
              <a:lnSpc>
                <a:spcPct val="130000"/>
              </a:lnSpc>
            </a:pPr>
            <a:r>
              <a:rPr kumimoji="1" lang="en-US" altLang="zh-CN" dirty="0"/>
              <a:t>4.3 </a:t>
            </a:r>
            <a:r>
              <a:rPr kumimoji="1" lang="zh-CN" altLang="en-US" dirty="0"/>
              <a:t>以太网 （</a:t>
            </a:r>
            <a:r>
              <a:rPr kumimoji="1" lang="en-US" altLang="zh-CN" dirty="0"/>
              <a:t>P44</a:t>
            </a:r>
            <a:r>
              <a:rPr kumimoji="1" lang="zh-CN" altLang="en-US" dirty="0"/>
              <a:t>）</a:t>
            </a:r>
            <a:endParaRPr kumimoji="1" lang="en-US" altLang="zh-CN" dirty="0"/>
          </a:p>
          <a:p>
            <a:pPr>
              <a:lnSpc>
                <a:spcPct val="130000"/>
              </a:lnSpc>
            </a:pPr>
            <a:r>
              <a:rPr kumimoji="1" lang="en-US" altLang="zh-CN" dirty="0"/>
              <a:t>4.4 </a:t>
            </a:r>
            <a:r>
              <a:rPr kumimoji="1" lang="zh-CN" altLang="en-US" dirty="0"/>
              <a:t>数据链路层交换（</a:t>
            </a:r>
            <a:r>
              <a:rPr kumimoji="1" lang="en-US" altLang="zh-CN" dirty="0"/>
              <a:t>P73</a:t>
            </a:r>
            <a:r>
              <a:rPr kumimoji="1" lang="zh-CN" altLang="en-US" dirty="0"/>
              <a:t>）</a:t>
            </a:r>
            <a:endParaRPr kumimoji="1" lang="en-US" altLang="zh-CN" dirty="0"/>
          </a:p>
          <a:p>
            <a:pPr>
              <a:lnSpc>
                <a:spcPct val="130000"/>
              </a:lnSpc>
            </a:pPr>
            <a:r>
              <a:rPr kumimoji="1" lang="en-US" altLang="zh-CN" dirty="0"/>
              <a:t>4.5 </a:t>
            </a:r>
            <a:r>
              <a:rPr kumimoji="1" lang="zh-CN" altLang="en-US" dirty="0"/>
              <a:t>无线局域网（</a:t>
            </a:r>
            <a:r>
              <a:rPr kumimoji="1" lang="en-US" altLang="zh-CN" dirty="0"/>
              <a:t>P133</a:t>
            </a:r>
            <a:r>
              <a:rPr kumimoji="1" lang="zh-CN" altLang="en-US" dirty="0"/>
              <a:t>）</a:t>
            </a:r>
          </a:p>
        </p:txBody>
      </p:sp>
      <p:sp>
        <p:nvSpPr>
          <p:cNvPr id="10" name="灯片编号占位符 9">
            <a:extLst>
              <a:ext uri="{FF2B5EF4-FFF2-40B4-BE49-F238E27FC236}">
                <a16:creationId xmlns:a16="http://schemas.microsoft.com/office/drawing/2014/main" id="{81955D56-458B-2941-A60C-A60B6824D7F3}"/>
              </a:ext>
            </a:extLst>
          </p:cNvPr>
          <p:cNvSpPr>
            <a:spLocks noGrp="1"/>
          </p:cNvSpPr>
          <p:nvPr>
            <p:ph type="sldNum" sz="quarter" idx="12"/>
          </p:nvPr>
        </p:nvSpPr>
        <p:spPr/>
        <p:txBody>
          <a:bodyPr/>
          <a:lstStyle/>
          <a:p>
            <a:fld id="{8D4D1E41-7A09-AB4A-A4E1-09765ADA2698}" type="slidenum">
              <a:rPr kumimoji="1" lang="zh-CN" altLang="en-US" smtClean="0"/>
              <a:t>8</a:t>
            </a:fld>
            <a:endParaRPr kumimoji="1" lang="zh-CN" altLang="en-US" dirty="0"/>
          </a:p>
        </p:txBody>
      </p:sp>
      <p:sp>
        <p:nvSpPr>
          <p:cNvPr id="7" name="矩形标注 6">
            <a:extLst>
              <a:ext uri="{FF2B5EF4-FFF2-40B4-BE49-F238E27FC236}">
                <a16:creationId xmlns:a16="http://schemas.microsoft.com/office/drawing/2014/main" id="{DDA88367-9ACE-45B8-BF0F-B69D7C46F136}"/>
              </a:ext>
            </a:extLst>
          </p:cNvPr>
          <p:cNvSpPr/>
          <p:nvPr/>
        </p:nvSpPr>
        <p:spPr>
          <a:xfrm>
            <a:off x="7502491" y="2180475"/>
            <a:ext cx="2368638" cy="2148185"/>
          </a:xfrm>
          <a:prstGeom prst="wedgeRectCallout">
            <a:avLst>
              <a:gd name="adj1" fmla="val -113955"/>
              <a:gd name="adj2" fmla="val -6142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600" b="1" dirty="0">
                <a:solidFill>
                  <a:schemeClr val="tx1"/>
                </a:solidFill>
              </a:rPr>
              <a:t>1. </a:t>
            </a:r>
            <a:r>
              <a:rPr lang="zh-CN" altLang="en-US" sz="2600" b="1" dirty="0">
                <a:solidFill>
                  <a:schemeClr val="tx1"/>
                </a:solidFill>
              </a:rPr>
              <a:t>局域网信道</a:t>
            </a:r>
            <a:endParaRPr lang="en-US" altLang="zh-CN" sz="2600" b="1" dirty="0">
              <a:solidFill>
                <a:schemeClr val="tx1"/>
              </a:solidFill>
            </a:endParaRPr>
          </a:p>
          <a:p>
            <a:pPr>
              <a:lnSpc>
                <a:spcPct val="150000"/>
              </a:lnSpc>
            </a:pPr>
            <a:r>
              <a:rPr lang="en-US" altLang="zh-CN" sz="2600" b="1" dirty="0">
                <a:solidFill>
                  <a:schemeClr val="tx1"/>
                </a:solidFill>
              </a:rPr>
              <a:t>2. </a:t>
            </a:r>
            <a:r>
              <a:rPr lang="zh-CN" altLang="en-US" sz="2600" b="1" dirty="0">
                <a:solidFill>
                  <a:schemeClr val="tx1"/>
                </a:solidFill>
              </a:rPr>
              <a:t>静态分配</a:t>
            </a:r>
            <a:endParaRPr lang="en-US" altLang="zh-CN" sz="2600" b="1" dirty="0">
              <a:solidFill>
                <a:schemeClr val="tx1"/>
              </a:solidFill>
            </a:endParaRPr>
          </a:p>
          <a:p>
            <a:pPr>
              <a:lnSpc>
                <a:spcPct val="150000"/>
              </a:lnSpc>
            </a:pPr>
            <a:r>
              <a:rPr lang="en-US" altLang="zh-CN" sz="2600" b="1" dirty="0">
                <a:solidFill>
                  <a:schemeClr val="tx1"/>
                </a:solidFill>
              </a:rPr>
              <a:t>3. </a:t>
            </a:r>
            <a:r>
              <a:rPr lang="zh-CN" altLang="en-US" sz="2600" b="1" dirty="0">
                <a:solidFill>
                  <a:schemeClr val="tx1"/>
                </a:solidFill>
              </a:rPr>
              <a:t>动态分配</a:t>
            </a:r>
            <a:endParaRPr kumimoji="1" lang="zh-CN" altLang="en-US" sz="2600" b="1" dirty="0">
              <a:solidFill>
                <a:schemeClr val="tx1"/>
              </a:solidFill>
              <a:ea typeface="微软雅黑" panose="020B0503020204020204" pitchFamily="34" charset="-122"/>
            </a:endParaRPr>
          </a:p>
        </p:txBody>
      </p:sp>
    </p:spTree>
    <p:extLst>
      <p:ext uri="{BB962C8B-B14F-4D97-AF65-F5344CB8AC3E}">
        <p14:creationId xmlns:p14="http://schemas.microsoft.com/office/powerpoint/2010/main" val="338806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6217557" cy="5131205"/>
          </a:xfrm>
        </p:spPr>
        <p:txBody>
          <a:bodyPr>
            <a:normAutofit/>
          </a:bodyPr>
          <a:lstStyle/>
          <a:p>
            <a:pPr>
              <a:lnSpc>
                <a:spcPct val="120000"/>
              </a:lnSpc>
            </a:pPr>
            <a:r>
              <a:rPr kumimoji="1" lang="zh-CN" altLang="en-US" dirty="0"/>
              <a:t>数据链路层设备扩充网络</a:t>
            </a:r>
            <a:endParaRPr kumimoji="1" lang="en-US" altLang="zh-CN" dirty="0"/>
          </a:p>
          <a:p>
            <a:pPr lvl="1">
              <a:lnSpc>
                <a:spcPct val="120000"/>
              </a:lnSpc>
            </a:pPr>
            <a:r>
              <a:rPr kumimoji="1" lang="zh-CN" altLang="en-US" dirty="0"/>
              <a:t>网桥或交换机</a:t>
            </a:r>
            <a:endParaRPr kumimoji="1" lang="en-US" altLang="zh-CN" dirty="0"/>
          </a:p>
          <a:p>
            <a:pPr lvl="1">
              <a:lnSpc>
                <a:spcPct val="120000"/>
              </a:lnSpc>
            </a:pPr>
            <a:r>
              <a:rPr kumimoji="1" lang="zh-CN" altLang="en-US" dirty="0"/>
              <a:t>分隔了冲突域</a:t>
            </a:r>
            <a:endParaRPr kumimoji="1" lang="en-US" altLang="zh-CN" dirty="0"/>
          </a:p>
        </p:txBody>
      </p:sp>
      <p:sp>
        <p:nvSpPr>
          <p:cNvPr id="115" name="日期占位符 36">
            <a:extLst>
              <a:ext uri="{FF2B5EF4-FFF2-40B4-BE49-F238E27FC236}">
                <a16:creationId xmlns:a16="http://schemas.microsoft.com/office/drawing/2014/main" id="{2518AB8E-80B1-4DB2-8C7A-CE32C6287E85}"/>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16" name="灯片编号占位符 38">
            <a:extLst>
              <a:ext uri="{FF2B5EF4-FFF2-40B4-BE49-F238E27FC236}">
                <a16:creationId xmlns:a16="http://schemas.microsoft.com/office/drawing/2014/main" id="{CD644229-FD06-4FCF-9FB4-C3494768A7AC}"/>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80</a:t>
            </a:fld>
            <a:endParaRPr kumimoji="1" lang="zh-CN" altLang="en-US" dirty="0"/>
          </a:p>
        </p:txBody>
      </p:sp>
      <p:sp>
        <p:nvSpPr>
          <p:cNvPr id="231" name="AutoShape 48">
            <a:extLst>
              <a:ext uri="{FF2B5EF4-FFF2-40B4-BE49-F238E27FC236}">
                <a16:creationId xmlns:a16="http://schemas.microsoft.com/office/drawing/2014/main" id="{6BD237CC-E8A0-416A-AAFA-269A6F9B97CC}"/>
              </a:ext>
            </a:extLst>
          </p:cNvPr>
          <p:cNvSpPr>
            <a:spLocks noChangeArrowheads="1"/>
          </p:cNvSpPr>
          <p:nvPr/>
        </p:nvSpPr>
        <p:spPr bwMode="auto">
          <a:xfrm>
            <a:off x="1249222" y="4124932"/>
            <a:ext cx="2560638" cy="2289220"/>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232" name="文本框 231">
            <a:extLst>
              <a:ext uri="{FF2B5EF4-FFF2-40B4-BE49-F238E27FC236}">
                <a16:creationId xmlns:a16="http://schemas.microsoft.com/office/drawing/2014/main" id="{FB41E87B-E106-4C97-8CD7-E36AF5B4FEB2}"/>
              </a:ext>
            </a:extLst>
          </p:cNvPr>
          <p:cNvSpPr txBox="1"/>
          <p:nvPr/>
        </p:nvSpPr>
        <p:spPr>
          <a:xfrm>
            <a:off x="1493499" y="4431736"/>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33" name="Text Box 81">
            <a:extLst>
              <a:ext uri="{FF2B5EF4-FFF2-40B4-BE49-F238E27FC236}">
                <a16:creationId xmlns:a16="http://schemas.microsoft.com/office/drawing/2014/main" id="{FCD43B9A-C59E-49F8-82C4-B659FFB1AA12}"/>
              </a:ext>
            </a:extLst>
          </p:cNvPr>
          <p:cNvSpPr txBox="1">
            <a:spLocks noChangeArrowheads="1"/>
          </p:cNvSpPr>
          <p:nvPr/>
        </p:nvSpPr>
        <p:spPr bwMode="auto">
          <a:xfrm>
            <a:off x="2052487" y="5950039"/>
            <a:ext cx="95410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冲突域</a:t>
            </a:r>
          </a:p>
        </p:txBody>
      </p:sp>
      <p:pic>
        <p:nvPicPr>
          <p:cNvPr id="234" name="Picture 40" descr="computer">
            <a:extLst>
              <a:ext uri="{FF2B5EF4-FFF2-40B4-BE49-F238E27FC236}">
                <a16:creationId xmlns:a16="http://schemas.microsoft.com/office/drawing/2014/main" id="{2FDAF83B-0342-4FDC-B40B-56A0F4426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483" y="550811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Picture 40" descr="computer">
            <a:extLst>
              <a:ext uri="{FF2B5EF4-FFF2-40B4-BE49-F238E27FC236}">
                <a16:creationId xmlns:a16="http://schemas.microsoft.com/office/drawing/2014/main" id="{83F3CAE2-E92C-4B5E-99BA-58195FABC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025" y="5508116"/>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40" descr="computer">
            <a:extLst>
              <a:ext uri="{FF2B5EF4-FFF2-40B4-BE49-F238E27FC236}">
                <a16:creationId xmlns:a16="http://schemas.microsoft.com/office/drawing/2014/main" id="{DF49D728-455B-47E5-9DED-B6D589944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567" y="550811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 name="Picture 40" descr="computer">
            <a:extLst>
              <a:ext uri="{FF2B5EF4-FFF2-40B4-BE49-F238E27FC236}">
                <a16:creationId xmlns:a16="http://schemas.microsoft.com/office/drawing/2014/main" id="{DD072F0A-39D3-4EFE-890F-FA0E74E9B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109" y="550811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8" name="直接连接符 237">
            <a:extLst>
              <a:ext uri="{FF2B5EF4-FFF2-40B4-BE49-F238E27FC236}">
                <a16:creationId xmlns:a16="http://schemas.microsoft.com/office/drawing/2014/main" id="{38C703FB-13DC-48F2-8E1E-A7185ADC1CCF}"/>
              </a:ext>
            </a:extLst>
          </p:cNvPr>
          <p:cNvCxnSpPr>
            <a:cxnSpLocks/>
            <a:stCxn id="234" idx="0"/>
          </p:cNvCxnSpPr>
          <p:nvPr/>
        </p:nvCxnSpPr>
        <p:spPr>
          <a:xfrm flipV="1">
            <a:off x="1597906" y="4762667"/>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39" name="直接连接符 238">
            <a:extLst>
              <a:ext uri="{FF2B5EF4-FFF2-40B4-BE49-F238E27FC236}">
                <a16:creationId xmlns:a16="http://schemas.microsoft.com/office/drawing/2014/main" id="{04DAD3F0-0DC2-432F-90C8-8C4F348D2575}"/>
              </a:ext>
            </a:extLst>
          </p:cNvPr>
          <p:cNvCxnSpPr>
            <a:cxnSpLocks/>
            <a:stCxn id="235" idx="0"/>
          </p:cNvCxnSpPr>
          <p:nvPr/>
        </p:nvCxnSpPr>
        <p:spPr>
          <a:xfrm flipV="1">
            <a:off x="2192448" y="4762667"/>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240" name="直接连接符 239">
            <a:extLst>
              <a:ext uri="{FF2B5EF4-FFF2-40B4-BE49-F238E27FC236}">
                <a16:creationId xmlns:a16="http://schemas.microsoft.com/office/drawing/2014/main" id="{9FEEB26A-2DBD-4F0C-A919-2A4120FECE16}"/>
              </a:ext>
            </a:extLst>
          </p:cNvPr>
          <p:cNvCxnSpPr>
            <a:cxnSpLocks/>
            <a:stCxn id="236" idx="0"/>
          </p:cNvCxnSpPr>
          <p:nvPr/>
        </p:nvCxnSpPr>
        <p:spPr>
          <a:xfrm flipH="1" flipV="1">
            <a:off x="2605058" y="4566177"/>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1" name="直接连接符 240">
            <a:extLst>
              <a:ext uri="{FF2B5EF4-FFF2-40B4-BE49-F238E27FC236}">
                <a16:creationId xmlns:a16="http://schemas.microsoft.com/office/drawing/2014/main" id="{DE018FAD-2FDA-4FC6-A148-80C0D6494742}"/>
              </a:ext>
            </a:extLst>
          </p:cNvPr>
          <p:cNvCxnSpPr>
            <a:cxnSpLocks/>
            <a:stCxn id="237" idx="0"/>
          </p:cNvCxnSpPr>
          <p:nvPr/>
        </p:nvCxnSpPr>
        <p:spPr>
          <a:xfrm flipH="1" flipV="1">
            <a:off x="2767650" y="4673313"/>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242" name="Picture 24" descr="集线器">
            <a:extLst>
              <a:ext uri="{FF2B5EF4-FFF2-40B4-BE49-F238E27FC236}">
                <a16:creationId xmlns:a16="http://schemas.microsoft.com/office/drawing/2014/main" id="{A88AB0C9-7FB7-48B1-B4D3-EE0A96F62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9685" y="4330423"/>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AutoShape 48">
            <a:extLst>
              <a:ext uri="{FF2B5EF4-FFF2-40B4-BE49-F238E27FC236}">
                <a16:creationId xmlns:a16="http://schemas.microsoft.com/office/drawing/2014/main" id="{E7EB99CF-A1BD-4665-ACB2-AC25B9C3872E}"/>
              </a:ext>
            </a:extLst>
          </p:cNvPr>
          <p:cNvSpPr>
            <a:spLocks noChangeArrowheads="1"/>
          </p:cNvSpPr>
          <p:nvPr/>
        </p:nvSpPr>
        <p:spPr bwMode="auto">
          <a:xfrm>
            <a:off x="4608098" y="4124932"/>
            <a:ext cx="2560638" cy="22968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245" name="Text Box 81">
            <a:extLst>
              <a:ext uri="{FF2B5EF4-FFF2-40B4-BE49-F238E27FC236}">
                <a16:creationId xmlns:a16="http://schemas.microsoft.com/office/drawing/2014/main" id="{008C84F2-50A1-4DF5-8747-6ED2947FFBB7}"/>
              </a:ext>
            </a:extLst>
          </p:cNvPr>
          <p:cNvSpPr txBox="1">
            <a:spLocks noChangeArrowheads="1"/>
          </p:cNvSpPr>
          <p:nvPr/>
        </p:nvSpPr>
        <p:spPr bwMode="auto">
          <a:xfrm>
            <a:off x="5411363" y="5950039"/>
            <a:ext cx="95410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冲突域</a:t>
            </a:r>
          </a:p>
        </p:txBody>
      </p:sp>
      <p:pic>
        <p:nvPicPr>
          <p:cNvPr id="246" name="Picture 40" descr="computer">
            <a:extLst>
              <a:ext uri="{FF2B5EF4-FFF2-40B4-BE49-F238E27FC236}">
                <a16:creationId xmlns:a16="http://schemas.microsoft.com/office/drawing/2014/main" id="{182C73CC-C650-45CA-90E9-87EAEBF77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359" y="551575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 name="Picture 40" descr="computer">
            <a:extLst>
              <a:ext uri="{FF2B5EF4-FFF2-40B4-BE49-F238E27FC236}">
                <a16:creationId xmlns:a16="http://schemas.microsoft.com/office/drawing/2014/main" id="{7F0E8789-3E9D-4BCE-A9AE-FBDCAE92E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901" y="551575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40" descr="computer">
            <a:extLst>
              <a:ext uri="{FF2B5EF4-FFF2-40B4-BE49-F238E27FC236}">
                <a16:creationId xmlns:a16="http://schemas.microsoft.com/office/drawing/2014/main" id="{B8B26839-FF90-4164-97C2-BFBAC4181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443" y="551575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40" descr="computer">
            <a:extLst>
              <a:ext uri="{FF2B5EF4-FFF2-40B4-BE49-F238E27FC236}">
                <a16:creationId xmlns:a16="http://schemas.microsoft.com/office/drawing/2014/main" id="{84E70610-D290-4D3E-8F6C-B04BA2209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985" y="551575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0" name="直接连接符 249">
            <a:extLst>
              <a:ext uri="{FF2B5EF4-FFF2-40B4-BE49-F238E27FC236}">
                <a16:creationId xmlns:a16="http://schemas.microsoft.com/office/drawing/2014/main" id="{87628917-44F9-4F75-8815-9225988E87B6}"/>
              </a:ext>
            </a:extLst>
          </p:cNvPr>
          <p:cNvCxnSpPr>
            <a:cxnSpLocks/>
            <a:stCxn id="246" idx="0"/>
          </p:cNvCxnSpPr>
          <p:nvPr/>
        </p:nvCxnSpPr>
        <p:spPr>
          <a:xfrm flipV="1">
            <a:off x="4956782" y="4770301"/>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1" name="直接连接符 250">
            <a:extLst>
              <a:ext uri="{FF2B5EF4-FFF2-40B4-BE49-F238E27FC236}">
                <a16:creationId xmlns:a16="http://schemas.microsoft.com/office/drawing/2014/main" id="{E3017C29-654D-4BAF-93B7-17E9A1FB7F41}"/>
              </a:ext>
            </a:extLst>
          </p:cNvPr>
          <p:cNvCxnSpPr>
            <a:cxnSpLocks/>
            <a:stCxn id="247" idx="0"/>
          </p:cNvCxnSpPr>
          <p:nvPr/>
        </p:nvCxnSpPr>
        <p:spPr>
          <a:xfrm flipV="1">
            <a:off x="5551324" y="4770301"/>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252" name="直接连接符 251">
            <a:extLst>
              <a:ext uri="{FF2B5EF4-FFF2-40B4-BE49-F238E27FC236}">
                <a16:creationId xmlns:a16="http://schemas.microsoft.com/office/drawing/2014/main" id="{4183702C-4C6F-4B51-841B-EB83F56957C5}"/>
              </a:ext>
            </a:extLst>
          </p:cNvPr>
          <p:cNvCxnSpPr>
            <a:cxnSpLocks/>
            <a:stCxn id="248" idx="0"/>
          </p:cNvCxnSpPr>
          <p:nvPr/>
        </p:nvCxnSpPr>
        <p:spPr>
          <a:xfrm flipH="1" flipV="1">
            <a:off x="5963934" y="4573811"/>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3" name="直接连接符 252">
            <a:extLst>
              <a:ext uri="{FF2B5EF4-FFF2-40B4-BE49-F238E27FC236}">
                <a16:creationId xmlns:a16="http://schemas.microsoft.com/office/drawing/2014/main" id="{14F5274E-0A02-4447-8E79-96F568B88633}"/>
              </a:ext>
            </a:extLst>
          </p:cNvPr>
          <p:cNvCxnSpPr>
            <a:cxnSpLocks/>
            <a:stCxn id="249" idx="0"/>
          </p:cNvCxnSpPr>
          <p:nvPr/>
        </p:nvCxnSpPr>
        <p:spPr>
          <a:xfrm flipH="1" flipV="1">
            <a:off x="6126526" y="4680947"/>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254" name="Picture 24" descr="集线器">
            <a:extLst>
              <a:ext uri="{FF2B5EF4-FFF2-40B4-BE49-F238E27FC236}">
                <a16:creationId xmlns:a16="http://schemas.microsoft.com/office/drawing/2014/main" id="{C427D599-7F14-4EF9-BCBF-B52B00106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561" y="4338057"/>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5" name="组合 254">
            <a:extLst>
              <a:ext uri="{FF2B5EF4-FFF2-40B4-BE49-F238E27FC236}">
                <a16:creationId xmlns:a16="http://schemas.microsoft.com/office/drawing/2014/main" id="{BDAC4D34-B569-4476-9C64-2BBCE196340A}"/>
              </a:ext>
            </a:extLst>
          </p:cNvPr>
          <p:cNvGrpSpPr/>
          <p:nvPr/>
        </p:nvGrpSpPr>
        <p:grpSpPr>
          <a:xfrm>
            <a:off x="2506885" y="3627923"/>
            <a:ext cx="3358876" cy="716138"/>
            <a:chOff x="3785724" y="3537814"/>
            <a:chExt cx="3358876" cy="607324"/>
          </a:xfrm>
        </p:grpSpPr>
        <p:cxnSp>
          <p:nvCxnSpPr>
            <p:cNvPr id="256" name="直接连接符 255">
              <a:extLst>
                <a:ext uri="{FF2B5EF4-FFF2-40B4-BE49-F238E27FC236}">
                  <a16:creationId xmlns:a16="http://schemas.microsoft.com/office/drawing/2014/main" id="{B7B8A5D7-F2D6-4C55-8416-4F90C8D7AACE}"/>
                </a:ext>
              </a:extLst>
            </p:cNvPr>
            <p:cNvCxnSpPr>
              <a:cxnSpLocks/>
            </p:cNvCxnSpPr>
            <p:nvPr/>
          </p:nvCxnSpPr>
          <p:spPr>
            <a:xfrm flipV="1">
              <a:off x="3785724" y="3537814"/>
              <a:ext cx="0" cy="607018"/>
            </a:xfrm>
            <a:prstGeom prst="line">
              <a:avLst/>
            </a:prstGeom>
          </p:spPr>
          <p:style>
            <a:lnRef idx="3">
              <a:schemeClr val="accent1"/>
            </a:lnRef>
            <a:fillRef idx="0">
              <a:schemeClr val="accent1"/>
            </a:fillRef>
            <a:effectRef idx="2">
              <a:schemeClr val="accent1"/>
            </a:effectRef>
            <a:fontRef idx="minor">
              <a:schemeClr val="tx1"/>
            </a:fontRef>
          </p:style>
        </p:cxnSp>
        <p:cxnSp>
          <p:nvCxnSpPr>
            <p:cNvPr id="257" name="直接连接符 256">
              <a:extLst>
                <a:ext uri="{FF2B5EF4-FFF2-40B4-BE49-F238E27FC236}">
                  <a16:creationId xmlns:a16="http://schemas.microsoft.com/office/drawing/2014/main" id="{E1070367-DBB0-4A63-ACE7-5CBCA404FAA5}"/>
                </a:ext>
              </a:extLst>
            </p:cNvPr>
            <p:cNvCxnSpPr>
              <a:cxnSpLocks/>
            </p:cNvCxnSpPr>
            <p:nvPr/>
          </p:nvCxnSpPr>
          <p:spPr>
            <a:xfrm>
              <a:off x="3785724" y="3538120"/>
              <a:ext cx="33588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8" name="直接连接符 257">
              <a:extLst>
                <a:ext uri="{FF2B5EF4-FFF2-40B4-BE49-F238E27FC236}">
                  <a16:creationId xmlns:a16="http://schemas.microsoft.com/office/drawing/2014/main" id="{FFF007EC-45FA-46A6-8632-F73067D94548}"/>
                </a:ext>
              </a:extLst>
            </p:cNvPr>
            <p:cNvCxnSpPr>
              <a:cxnSpLocks/>
            </p:cNvCxnSpPr>
            <p:nvPr/>
          </p:nvCxnSpPr>
          <p:spPr>
            <a:xfrm flipV="1">
              <a:off x="7144600" y="3538120"/>
              <a:ext cx="0" cy="607018"/>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259" name="Picture 48">
            <a:extLst>
              <a:ext uri="{FF2B5EF4-FFF2-40B4-BE49-F238E27FC236}">
                <a16:creationId xmlns:a16="http://schemas.microsoft.com/office/drawing/2014/main" id="{B15F8494-0751-4083-AF74-3B5F0098B340}"/>
              </a:ext>
            </a:extLst>
          </p:cNvPr>
          <p:cNvPicPr>
            <a:picLocks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784631" y="3240631"/>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0" name="文本框 259">
            <a:extLst>
              <a:ext uri="{FF2B5EF4-FFF2-40B4-BE49-F238E27FC236}">
                <a16:creationId xmlns:a16="http://schemas.microsoft.com/office/drawing/2014/main" id="{9DD46D55-4EEF-455C-8477-FF8CF3D84F92}"/>
              </a:ext>
            </a:extLst>
          </p:cNvPr>
          <p:cNvSpPr txBox="1"/>
          <p:nvPr/>
        </p:nvSpPr>
        <p:spPr>
          <a:xfrm>
            <a:off x="3814461" y="2972807"/>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61" name="椭圆 260">
            <a:extLst>
              <a:ext uri="{FF2B5EF4-FFF2-40B4-BE49-F238E27FC236}">
                <a16:creationId xmlns:a16="http://schemas.microsoft.com/office/drawing/2014/main" id="{32C5BD65-1FCC-4B15-904C-31A165A404DC}"/>
              </a:ext>
            </a:extLst>
          </p:cNvPr>
          <p:cNvSpPr/>
          <p:nvPr/>
        </p:nvSpPr>
        <p:spPr>
          <a:xfrm>
            <a:off x="3674207" y="3570925"/>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文本框 262">
            <a:extLst>
              <a:ext uri="{FF2B5EF4-FFF2-40B4-BE49-F238E27FC236}">
                <a16:creationId xmlns:a16="http://schemas.microsoft.com/office/drawing/2014/main" id="{0383E87E-C8F1-4882-B105-B89C6B91C271}"/>
              </a:ext>
            </a:extLst>
          </p:cNvPr>
          <p:cNvSpPr txBox="1"/>
          <p:nvPr/>
        </p:nvSpPr>
        <p:spPr>
          <a:xfrm>
            <a:off x="3057601" y="3677384"/>
            <a:ext cx="71526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端口</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B3AD9585-8198-46F9-B2DE-B2AF499D2C2D}"/>
              </a:ext>
            </a:extLst>
          </p:cNvPr>
          <p:cNvGrpSpPr/>
          <p:nvPr/>
        </p:nvGrpSpPr>
        <p:grpSpPr>
          <a:xfrm>
            <a:off x="4684001" y="1235905"/>
            <a:ext cx="7299407" cy="3231756"/>
            <a:chOff x="4684001" y="1235905"/>
            <a:chExt cx="7299407" cy="3231756"/>
          </a:xfrm>
        </p:grpSpPr>
        <p:grpSp>
          <p:nvGrpSpPr>
            <p:cNvPr id="5" name="组合 4">
              <a:extLst>
                <a:ext uri="{FF2B5EF4-FFF2-40B4-BE49-F238E27FC236}">
                  <a16:creationId xmlns:a16="http://schemas.microsoft.com/office/drawing/2014/main" id="{4A0F763E-CFBA-4E29-8807-959CA769DF73}"/>
                </a:ext>
              </a:extLst>
            </p:cNvPr>
            <p:cNvGrpSpPr/>
            <p:nvPr/>
          </p:nvGrpSpPr>
          <p:grpSpPr>
            <a:xfrm>
              <a:off x="7408233" y="1235905"/>
              <a:ext cx="4575175" cy="3208338"/>
              <a:chOff x="7408233" y="1235905"/>
              <a:chExt cx="4575175" cy="3208338"/>
            </a:xfrm>
          </p:grpSpPr>
          <p:sp>
            <p:nvSpPr>
              <p:cNvPr id="61" name="Rectangle 67">
                <a:extLst>
                  <a:ext uri="{FF2B5EF4-FFF2-40B4-BE49-F238E27FC236}">
                    <a16:creationId xmlns:a16="http://schemas.microsoft.com/office/drawing/2014/main" id="{2313463D-03D4-4774-80AB-F76503F9CA83}"/>
                  </a:ext>
                </a:extLst>
              </p:cNvPr>
              <p:cNvSpPr>
                <a:spLocks noChangeArrowheads="1"/>
              </p:cNvSpPr>
              <p:nvPr/>
            </p:nvSpPr>
            <p:spPr bwMode="auto">
              <a:xfrm>
                <a:off x="7408233" y="1235905"/>
                <a:ext cx="4575175" cy="3208338"/>
              </a:xfrm>
              <a:prstGeom prst="rect">
                <a:avLst/>
              </a:prstGeom>
              <a:solidFill>
                <a:srgbClr val="E7D1E7"/>
              </a:solidFill>
              <a:ln w="9525">
                <a:solidFill>
                  <a:schemeClr val="tx2"/>
                </a:solidFill>
                <a:miter lim="800000"/>
                <a:headEnd/>
                <a:tailEnd/>
              </a:ln>
              <a:effectLst>
                <a:outerShdw dist="28398" dir="3806097" algn="ctr" rotWithShape="0">
                  <a:schemeClr val="tx1"/>
                </a:outerShdw>
              </a:effectLst>
            </p:spPr>
            <p:txBody>
              <a:bodyPr wrap="none" anchor="ct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endParaRPr kumimoji="0"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62" name="Rectangle 68">
                <a:extLst>
                  <a:ext uri="{FF2B5EF4-FFF2-40B4-BE49-F238E27FC236}">
                    <a16:creationId xmlns:a16="http://schemas.microsoft.com/office/drawing/2014/main" id="{0E52D44C-08B0-4B75-9436-58A9B0931A4A}"/>
                  </a:ext>
                </a:extLst>
              </p:cNvPr>
              <p:cNvSpPr>
                <a:spLocks noChangeArrowheads="1"/>
              </p:cNvSpPr>
              <p:nvPr/>
            </p:nvSpPr>
            <p:spPr bwMode="auto">
              <a:xfrm>
                <a:off x="9086221" y="1626430"/>
                <a:ext cx="793750" cy="522288"/>
              </a:xfrm>
              <a:prstGeom prst="rect">
                <a:avLst/>
              </a:prstGeom>
              <a:solidFill>
                <a:schemeClr val="bg1">
                  <a:lumMod val="85000"/>
                </a:schemeClr>
              </a:solidFill>
              <a:ln w="9525">
                <a:solidFill>
                  <a:schemeClr val="tx2"/>
                </a:solidFill>
                <a:miter lim="800000"/>
                <a:headEnd/>
                <a:tailEnd/>
              </a:ln>
              <a:effectLst>
                <a:outerShdw dist="35921" dir="2700000" algn="ctr" rotWithShape="0">
                  <a:schemeClr val="tx1"/>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微软雅黑" panose="020B0503020204020204" pitchFamily="34" charset="-122"/>
                  <a:ea typeface="微软雅黑" panose="020B0503020204020204" pitchFamily="34" charset="-122"/>
                </a:endParaRPr>
              </a:p>
            </p:txBody>
          </p:sp>
          <p:sp>
            <p:nvSpPr>
              <p:cNvPr id="63" name="Rectangle 69">
                <a:extLst>
                  <a:ext uri="{FF2B5EF4-FFF2-40B4-BE49-F238E27FC236}">
                    <a16:creationId xmlns:a16="http://schemas.microsoft.com/office/drawing/2014/main" id="{5D6E12FD-DE40-4F1D-BEA3-2F7CB976415A}"/>
                  </a:ext>
                </a:extLst>
              </p:cNvPr>
              <p:cNvSpPr>
                <a:spLocks noChangeArrowheads="1"/>
              </p:cNvSpPr>
              <p:nvPr/>
            </p:nvSpPr>
            <p:spPr bwMode="auto">
              <a:xfrm>
                <a:off x="9058832" y="171292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转发表</a:t>
                </a:r>
              </a:p>
            </p:txBody>
          </p:sp>
          <p:sp>
            <p:nvSpPr>
              <p:cNvPr id="64" name="Line 70">
                <a:extLst>
                  <a:ext uri="{FF2B5EF4-FFF2-40B4-BE49-F238E27FC236}">
                    <a16:creationId xmlns:a16="http://schemas.microsoft.com/office/drawing/2014/main" id="{46EEE66A-02D6-481F-BC3C-76481BCC6945}"/>
                  </a:ext>
                </a:extLst>
              </p:cNvPr>
              <p:cNvSpPr>
                <a:spLocks noChangeShapeType="1"/>
              </p:cNvSpPr>
              <p:nvPr/>
            </p:nvSpPr>
            <p:spPr bwMode="auto">
              <a:xfrm flipV="1">
                <a:off x="9860921" y="1416880"/>
                <a:ext cx="693737" cy="2333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5" name="Line 71">
                <a:extLst>
                  <a:ext uri="{FF2B5EF4-FFF2-40B4-BE49-F238E27FC236}">
                    <a16:creationId xmlns:a16="http://schemas.microsoft.com/office/drawing/2014/main" id="{062654CE-3A6C-4AB4-9BF3-221ABE2640FF}"/>
                  </a:ext>
                </a:extLst>
              </p:cNvPr>
              <p:cNvSpPr>
                <a:spLocks noChangeShapeType="1"/>
              </p:cNvSpPr>
              <p:nvPr/>
            </p:nvSpPr>
            <p:spPr bwMode="auto">
              <a:xfrm>
                <a:off x="9881558" y="2136018"/>
                <a:ext cx="682625" cy="150336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6" name="Rectangle 72">
                <a:extLst>
                  <a:ext uri="{FF2B5EF4-FFF2-40B4-BE49-F238E27FC236}">
                    <a16:creationId xmlns:a16="http://schemas.microsoft.com/office/drawing/2014/main" id="{205BCF5E-688E-41F4-A1B9-F0F03FB3F270}"/>
                  </a:ext>
                </a:extLst>
              </p:cNvPr>
              <p:cNvSpPr>
                <a:spLocks noChangeArrowheads="1"/>
              </p:cNvSpPr>
              <p:nvPr/>
            </p:nvSpPr>
            <p:spPr bwMode="auto">
              <a:xfrm>
                <a:off x="7587621" y="2697993"/>
                <a:ext cx="2411412" cy="71278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微软雅黑" panose="020B0503020204020204" pitchFamily="34" charset="-122"/>
                  <a:ea typeface="微软雅黑" panose="020B0503020204020204" pitchFamily="34" charset="-122"/>
                </a:endParaRPr>
              </a:p>
            </p:txBody>
          </p:sp>
          <p:sp>
            <p:nvSpPr>
              <p:cNvPr id="67" name="Rectangle 73">
                <a:extLst>
                  <a:ext uri="{FF2B5EF4-FFF2-40B4-BE49-F238E27FC236}">
                    <a16:creationId xmlns:a16="http://schemas.microsoft.com/office/drawing/2014/main" id="{F0D18D15-0DD4-4114-9C63-EB4135D27641}"/>
                  </a:ext>
                </a:extLst>
              </p:cNvPr>
              <p:cNvSpPr>
                <a:spLocks noChangeArrowheads="1"/>
              </p:cNvSpPr>
              <p:nvPr/>
            </p:nvSpPr>
            <p:spPr bwMode="auto">
              <a:xfrm>
                <a:off x="7559046" y="2751968"/>
                <a:ext cx="11017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a:solidFill>
                      <a:srgbClr val="000000"/>
                    </a:solidFill>
                    <a:latin typeface="微软雅黑" panose="020B0503020204020204" pitchFamily="34" charset="-122"/>
                    <a:ea typeface="微软雅黑" panose="020B0503020204020204" pitchFamily="34" charset="-122"/>
                  </a:rPr>
                  <a:t>接口管理</a:t>
                </a:r>
              </a:p>
              <a:p>
                <a:pPr>
                  <a:spcBef>
                    <a:spcPct val="0"/>
                  </a:spcBef>
                  <a:buClrTx/>
                  <a:buSzTx/>
                  <a:buFontTx/>
                  <a:buNone/>
                </a:pPr>
                <a:r>
                  <a:rPr lang="zh-CN" altLang="en-US" sz="1800">
                    <a:solidFill>
                      <a:srgbClr val="000000"/>
                    </a:solidFill>
                    <a:latin typeface="微软雅黑" panose="020B0503020204020204" pitchFamily="34" charset="-122"/>
                    <a:ea typeface="微软雅黑" panose="020B0503020204020204" pitchFamily="34" charset="-122"/>
                  </a:rPr>
                  <a:t>    软件</a:t>
                </a:r>
              </a:p>
            </p:txBody>
          </p:sp>
          <p:sp>
            <p:nvSpPr>
              <p:cNvPr id="68" name="Rectangle 74">
                <a:extLst>
                  <a:ext uri="{FF2B5EF4-FFF2-40B4-BE49-F238E27FC236}">
                    <a16:creationId xmlns:a16="http://schemas.microsoft.com/office/drawing/2014/main" id="{03F6CD4E-285B-4D3C-9AD0-6E383857BAAC}"/>
                  </a:ext>
                </a:extLst>
              </p:cNvPr>
              <p:cNvSpPr>
                <a:spLocks noChangeArrowheads="1"/>
              </p:cNvSpPr>
              <p:nvPr/>
            </p:nvSpPr>
            <p:spPr bwMode="auto">
              <a:xfrm>
                <a:off x="8986208" y="2747205"/>
                <a:ext cx="11017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a:solidFill>
                      <a:srgbClr val="000000"/>
                    </a:solidFill>
                    <a:latin typeface="微软雅黑" panose="020B0503020204020204" pitchFamily="34" charset="-122"/>
                    <a:ea typeface="微软雅黑" panose="020B0503020204020204" pitchFamily="34" charset="-122"/>
                  </a:rPr>
                  <a:t>网桥协议</a:t>
                </a:r>
              </a:p>
              <a:p>
                <a:pPr>
                  <a:spcBef>
                    <a:spcPct val="0"/>
                  </a:spcBef>
                  <a:buClrTx/>
                  <a:buSzTx/>
                  <a:buFontTx/>
                  <a:buNone/>
                </a:pPr>
                <a:r>
                  <a:rPr lang="zh-CN" altLang="en-US" sz="1800">
                    <a:solidFill>
                      <a:srgbClr val="000000"/>
                    </a:solidFill>
                    <a:latin typeface="微软雅黑" panose="020B0503020204020204" pitchFamily="34" charset="-122"/>
                    <a:ea typeface="微软雅黑" panose="020B0503020204020204" pitchFamily="34" charset="-122"/>
                  </a:rPr>
                  <a:t>    实体</a:t>
                </a:r>
              </a:p>
            </p:txBody>
          </p:sp>
          <p:sp>
            <p:nvSpPr>
              <p:cNvPr id="69" name="Line 75">
                <a:extLst>
                  <a:ext uri="{FF2B5EF4-FFF2-40B4-BE49-F238E27FC236}">
                    <a16:creationId xmlns:a16="http://schemas.microsoft.com/office/drawing/2014/main" id="{86A56602-F53B-4D2D-B26A-E21AF1ABA31D}"/>
                  </a:ext>
                </a:extLst>
              </p:cNvPr>
              <p:cNvSpPr>
                <a:spLocks noChangeShapeType="1"/>
              </p:cNvSpPr>
              <p:nvPr/>
            </p:nvSpPr>
            <p:spPr bwMode="auto">
              <a:xfrm>
                <a:off x="8605208" y="2882143"/>
                <a:ext cx="488950" cy="0"/>
              </a:xfrm>
              <a:prstGeom prst="line">
                <a:avLst/>
              </a:prstGeom>
              <a:noFill/>
              <a:ln w="28575">
                <a:solidFill>
                  <a:srgbClr val="333399"/>
                </a:solidFill>
                <a:round/>
                <a:headEnd type="none" w="sm" len="me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0" name="Line 76">
                <a:extLst>
                  <a:ext uri="{FF2B5EF4-FFF2-40B4-BE49-F238E27FC236}">
                    <a16:creationId xmlns:a16="http://schemas.microsoft.com/office/drawing/2014/main" id="{54C711F3-0E85-4DBC-AA5D-DF5BEB0BBF7D}"/>
                  </a:ext>
                </a:extLst>
              </p:cNvPr>
              <p:cNvSpPr>
                <a:spLocks noChangeShapeType="1"/>
              </p:cNvSpPr>
              <p:nvPr/>
            </p:nvSpPr>
            <p:spPr bwMode="auto">
              <a:xfrm flipH="1">
                <a:off x="8567108" y="3059943"/>
                <a:ext cx="484188" cy="0"/>
              </a:xfrm>
              <a:prstGeom prst="line">
                <a:avLst/>
              </a:prstGeom>
              <a:noFill/>
              <a:ln w="28575">
                <a:solidFill>
                  <a:srgbClr val="333399"/>
                </a:solidFill>
                <a:round/>
                <a:headEnd type="none" w="sm" len="me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 name="Line 77">
                <a:extLst>
                  <a:ext uri="{FF2B5EF4-FFF2-40B4-BE49-F238E27FC236}">
                    <a16:creationId xmlns:a16="http://schemas.microsoft.com/office/drawing/2014/main" id="{E6916E09-67EC-4ADB-8DD5-1E8E221623DA}"/>
                  </a:ext>
                </a:extLst>
              </p:cNvPr>
              <p:cNvSpPr>
                <a:spLocks noChangeShapeType="1"/>
              </p:cNvSpPr>
              <p:nvPr/>
            </p:nvSpPr>
            <p:spPr bwMode="auto">
              <a:xfrm>
                <a:off x="8868733" y="2682118"/>
                <a:ext cx="0" cy="728662"/>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2" name="Line 78">
                <a:extLst>
                  <a:ext uri="{FF2B5EF4-FFF2-40B4-BE49-F238E27FC236}">
                    <a16:creationId xmlns:a16="http://schemas.microsoft.com/office/drawing/2014/main" id="{3CA2D157-3BE2-4E77-8002-9C0C3D001C4E}"/>
                  </a:ext>
                </a:extLst>
              </p:cNvPr>
              <p:cNvSpPr>
                <a:spLocks noChangeShapeType="1"/>
              </p:cNvSpPr>
              <p:nvPr/>
            </p:nvSpPr>
            <p:spPr bwMode="auto">
              <a:xfrm>
                <a:off x="9489446" y="2156655"/>
                <a:ext cx="0" cy="546100"/>
              </a:xfrm>
              <a:prstGeom prst="line">
                <a:avLst/>
              </a:prstGeom>
              <a:noFill/>
              <a:ln w="28575">
                <a:solidFill>
                  <a:srgbClr val="333399"/>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 name="Rectangle 79">
                <a:extLst>
                  <a:ext uri="{FF2B5EF4-FFF2-40B4-BE49-F238E27FC236}">
                    <a16:creationId xmlns:a16="http://schemas.microsoft.com/office/drawing/2014/main" id="{AA10BAB4-C13E-4F88-947B-BA6CB2D0BE56}"/>
                  </a:ext>
                </a:extLst>
              </p:cNvPr>
              <p:cNvSpPr>
                <a:spLocks noChangeArrowheads="1"/>
              </p:cNvSpPr>
              <p:nvPr/>
            </p:nvSpPr>
            <p:spPr bwMode="auto">
              <a:xfrm>
                <a:off x="9094158" y="3798130"/>
                <a:ext cx="725488" cy="407988"/>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0" lang="zh-CN" altLang="en-US" sz="2000">
                    <a:solidFill>
                      <a:srgbClr val="000000"/>
                    </a:solidFill>
                    <a:latin typeface="微软雅黑" panose="020B0503020204020204" pitchFamily="34" charset="-122"/>
                    <a:ea typeface="微软雅黑" panose="020B0503020204020204" pitchFamily="34" charset="-122"/>
                  </a:rPr>
                  <a:t>缓存</a:t>
                </a:r>
              </a:p>
            </p:txBody>
          </p:sp>
          <p:sp>
            <p:nvSpPr>
              <p:cNvPr id="74" name="Rectangle 80">
                <a:extLst>
                  <a:ext uri="{FF2B5EF4-FFF2-40B4-BE49-F238E27FC236}">
                    <a16:creationId xmlns:a16="http://schemas.microsoft.com/office/drawing/2014/main" id="{333F05B0-7DD0-40C2-8355-ED30DE8F39CD}"/>
                  </a:ext>
                </a:extLst>
              </p:cNvPr>
              <p:cNvSpPr>
                <a:spLocks noChangeArrowheads="1"/>
              </p:cNvSpPr>
              <p:nvPr/>
            </p:nvSpPr>
            <p:spPr bwMode="auto">
              <a:xfrm>
                <a:off x="7604408" y="3809274"/>
                <a:ext cx="836612"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端口</a:t>
                </a:r>
                <a:r>
                  <a:rPr lang="en-US" altLang="zh-CN" sz="1800" dirty="0">
                    <a:solidFill>
                      <a:srgbClr val="000000"/>
                    </a:solidFill>
                    <a:latin typeface="微软雅黑" panose="020B0503020204020204" pitchFamily="34" charset="-122"/>
                    <a:ea typeface="微软雅黑" panose="020B0503020204020204" pitchFamily="34" charset="-122"/>
                  </a:rPr>
                  <a:t>1</a:t>
                </a:r>
              </a:p>
            </p:txBody>
          </p:sp>
          <p:sp>
            <p:nvSpPr>
              <p:cNvPr id="75" name="Rectangle 81">
                <a:extLst>
                  <a:ext uri="{FF2B5EF4-FFF2-40B4-BE49-F238E27FC236}">
                    <a16:creationId xmlns:a16="http://schemas.microsoft.com/office/drawing/2014/main" id="{7240FEB4-42A9-4369-8D33-8A633A80D640}"/>
                  </a:ext>
                </a:extLst>
              </p:cNvPr>
              <p:cNvSpPr>
                <a:spLocks noChangeArrowheads="1"/>
              </p:cNvSpPr>
              <p:nvPr/>
            </p:nvSpPr>
            <p:spPr bwMode="auto">
              <a:xfrm>
                <a:off x="10573708" y="3798130"/>
                <a:ext cx="835025"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端口</a:t>
                </a:r>
                <a:r>
                  <a:rPr lang="en-US" altLang="zh-CN" sz="1800" dirty="0">
                    <a:solidFill>
                      <a:srgbClr val="000000"/>
                    </a:solidFill>
                    <a:latin typeface="微软雅黑" panose="020B0503020204020204" pitchFamily="34" charset="-122"/>
                    <a:ea typeface="微软雅黑" panose="020B0503020204020204" pitchFamily="34" charset="-122"/>
                  </a:rPr>
                  <a:t>2</a:t>
                </a:r>
              </a:p>
            </p:txBody>
          </p:sp>
          <p:sp>
            <p:nvSpPr>
              <p:cNvPr id="76" name="Line 82">
                <a:extLst>
                  <a:ext uri="{FF2B5EF4-FFF2-40B4-BE49-F238E27FC236}">
                    <a16:creationId xmlns:a16="http://schemas.microsoft.com/office/drawing/2014/main" id="{23433AB7-9C9E-4F79-B12F-450E04FE32E5}"/>
                  </a:ext>
                </a:extLst>
              </p:cNvPr>
              <p:cNvSpPr>
                <a:spLocks noChangeShapeType="1"/>
              </p:cNvSpPr>
              <p:nvPr/>
            </p:nvSpPr>
            <p:spPr bwMode="auto">
              <a:xfrm>
                <a:off x="9462458" y="3398080"/>
                <a:ext cx="0" cy="412750"/>
              </a:xfrm>
              <a:prstGeom prst="line">
                <a:avLst/>
              </a:prstGeom>
              <a:noFill/>
              <a:ln w="28575">
                <a:solidFill>
                  <a:srgbClr val="333399"/>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90" name="Rectangle 96">
                <a:extLst>
                  <a:ext uri="{FF2B5EF4-FFF2-40B4-BE49-F238E27FC236}">
                    <a16:creationId xmlns:a16="http://schemas.microsoft.com/office/drawing/2014/main" id="{55A1334B-7413-4759-AD36-76CE2CE8BE80}"/>
                  </a:ext>
                </a:extLst>
              </p:cNvPr>
              <p:cNvSpPr>
                <a:spLocks noChangeArrowheads="1"/>
              </p:cNvSpPr>
              <p:nvPr/>
            </p:nvSpPr>
            <p:spPr bwMode="auto">
              <a:xfrm>
                <a:off x="10554658" y="1402593"/>
                <a:ext cx="1314450" cy="2227262"/>
              </a:xfrm>
              <a:prstGeom prst="rect">
                <a:avLst/>
              </a:prstGeom>
              <a:solidFill>
                <a:schemeClr val="bg2"/>
              </a:solidFill>
              <a:ln w="9525">
                <a:solidFill>
                  <a:schemeClr val="tx2"/>
                </a:solidFill>
                <a:miter lim="800000"/>
                <a:headEnd/>
                <a:tailEnd/>
              </a:ln>
              <a:effectLst>
                <a:outerShdw dist="35921" dir="2700000" algn="ctr" rotWithShape="0">
                  <a:schemeClr val="tx1"/>
                </a:outerShdw>
              </a:effectLst>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a:solidFill>
                    <a:srgbClr val="020202"/>
                  </a:solidFill>
                  <a:latin typeface="微软雅黑" panose="020B0503020204020204" pitchFamily="34" charset="-122"/>
                  <a:ea typeface="微软雅黑" panose="020B0503020204020204" pitchFamily="34" charset="-122"/>
                </a:endParaRPr>
              </a:p>
            </p:txBody>
          </p:sp>
          <p:sp>
            <p:nvSpPr>
              <p:cNvPr id="92" name="Rectangle 97">
                <a:extLst>
                  <a:ext uri="{FF2B5EF4-FFF2-40B4-BE49-F238E27FC236}">
                    <a16:creationId xmlns:a16="http://schemas.microsoft.com/office/drawing/2014/main" id="{CF372C17-28B2-4DD2-A693-0D2BB59B63BC}"/>
                  </a:ext>
                </a:extLst>
              </p:cNvPr>
              <p:cNvSpPr>
                <a:spLocks noChangeArrowheads="1"/>
              </p:cNvSpPr>
              <p:nvPr/>
            </p:nvSpPr>
            <p:spPr bwMode="auto">
              <a:xfrm>
                <a:off x="11430958" y="1694693"/>
                <a:ext cx="3302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1</a:t>
                </a:r>
              </a:p>
            </p:txBody>
          </p:sp>
          <p:sp>
            <p:nvSpPr>
              <p:cNvPr id="93" name="Rectangle 98">
                <a:extLst>
                  <a:ext uri="{FF2B5EF4-FFF2-40B4-BE49-F238E27FC236}">
                    <a16:creationId xmlns:a16="http://schemas.microsoft.com/office/drawing/2014/main" id="{3A83A571-111F-479C-AA30-9BFAB904FE86}"/>
                  </a:ext>
                </a:extLst>
              </p:cNvPr>
              <p:cNvSpPr>
                <a:spLocks noChangeArrowheads="1"/>
              </p:cNvSpPr>
              <p:nvPr/>
            </p:nvSpPr>
            <p:spPr bwMode="auto">
              <a:xfrm>
                <a:off x="11430958" y="2021718"/>
                <a:ext cx="31739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1</a:t>
                </a:r>
              </a:p>
            </p:txBody>
          </p:sp>
          <p:sp>
            <p:nvSpPr>
              <p:cNvPr id="94" name="Rectangle 99">
                <a:extLst>
                  <a:ext uri="{FF2B5EF4-FFF2-40B4-BE49-F238E27FC236}">
                    <a16:creationId xmlns:a16="http://schemas.microsoft.com/office/drawing/2014/main" id="{D23BEDC3-0559-4A49-B1D9-15F035930920}"/>
                  </a:ext>
                </a:extLst>
              </p:cNvPr>
              <p:cNvSpPr>
                <a:spLocks noChangeArrowheads="1"/>
              </p:cNvSpPr>
              <p:nvPr/>
            </p:nvSpPr>
            <p:spPr bwMode="auto">
              <a:xfrm>
                <a:off x="11430958" y="2356680"/>
                <a:ext cx="3302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1</a:t>
                </a:r>
              </a:p>
            </p:txBody>
          </p:sp>
          <p:sp>
            <p:nvSpPr>
              <p:cNvPr id="95" name="Rectangle 100">
                <a:extLst>
                  <a:ext uri="{FF2B5EF4-FFF2-40B4-BE49-F238E27FC236}">
                    <a16:creationId xmlns:a16="http://schemas.microsoft.com/office/drawing/2014/main" id="{88F4FB88-AE2A-4E4F-9903-5E2EC365D6B9}"/>
                  </a:ext>
                </a:extLst>
              </p:cNvPr>
              <p:cNvSpPr>
                <a:spLocks noChangeArrowheads="1"/>
              </p:cNvSpPr>
              <p:nvPr/>
            </p:nvSpPr>
            <p:spPr bwMode="auto">
              <a:xfrm>
                <a:off x="11430958" y="2658305"/>
                <a:ext cx="31739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2</a:t>
                </a:r>
              </a:p>
            </p:txBody>
          </p:sp>
          <p:sp>
            <p:nvSpPr>
              <p:cNvPr id="96" name="Rectangle 101">
                <a:extLst>
                  <a:ext uri="{FF2B5EF4-FFF2-40B4-BE49-F238E27FC236}">
                    <a16:creationId xmlns:a16="http://schemas.microsoft.com/office/drawing/2014/main" id="{13DC2E81-C213-415F-BCE8-20294A582137}"/>
                  </a:ext>
                </a:extLst>
              </p:cNvPr>
              <p:cNvSpPr>
                <a:spLocks noChangeArrowheads="1"/>
              </p:cNvSpPr>
              <p:nvPr/>
            </p:nvSpPr>
            <p:spPr bwMode="auto">
              <a:xfrm>
                <a:off x="10754683" y="169786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A</a:t>
                </a:r>
              </a:p>
            </p:txBody>
          </p:sp>
          <p:sp>
            <p:nvSpPr>
              <p:cNvPr id="97" name="Rectangle 102">
                <a:extLst>
                  <a:ext uri="{FF2B5EF4-FFF2-40B4-BE49-F238E27FC236}">
                    <a16:creationId xmlns:a16="http://schemas.microsoft.com/office/drawing/2014/main" id="{F926AC9E-6AF5-455E-A1CC-E0C1BEB9A3AA}"/>
                  </a:ext>
                </a:extLst>
              </p:cNvPr>
              <p:cNvSpPr>
                <a:spLocks noChangeArrowheads="1"/>
              </p:cNvSpPr>
              <p:nvPr/>
            </p:nvSpPr>
            <p:spPr bwMode="auto">
              <a:xfrm>
                <a:off x="10754683" y="2340805"/>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C</a:t>
                </a:r>
              </a:p>
            </p:txBody>
          </p:sp>
          <p:sp>
            <p:nvSpPr>
              <p:cNvPr id="98" name="Rectangle 103">
                <a:extLst>
                  <a:ext uri="{FF2B5EF4-FFF2-40B4-BE49-F238E27FC236}">
                    <a16:creationId xmlns:a16="http://schemas.microsoft.com/office/drawing/2014/main" id="{78640151-F0CB-4359-AB7A-A7477F41F519}"/>
                  </a:ext>
                </a:extLst>
              </p:cNvPr>
              <p:cNvSpPr>
                <a:spLocks noChangeArrowheads="1"/>
              </p:cNvSpPr>
              <p:nvPr/>
            </p:nvSpPr>
            <p:spPr bwMode="auto">
              <a:xfrm>
                <a:off x="10754683" y="2969455"/>
                <a:ext cx="30938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E</a:t>
                </a:r>
              </a:p>
            </p:txBody>
          </p:sp>
          <p:sp>
            <p:nvSpPr>
              <p:cNvPr id="99" name="Rectangle 104">
                <a:extLst>
                  <a:ext uri="{FF2B5EF4-FFF2-40B4-BE49-F238E27FC236}">
                    <a16:creationId xmlns:a16="http://schemas.microsoft.com/office/drawing/2014/main" id="{5E670254-DD66-42B5-AB4D-A14EB2163916}"/>
                  </a:ext>
                </a:extLst>
              </p:cNvPr>
              <p:cNvSpPr>
                <a:spLocks noChangeArrowheads="1"/>
              </p:cNvSpPr>
              <p:nvPr/>
            </p:nvSpPr>
            <p:spPr bwMode="auto">
              <a:xfrm>
                <a:off x="11430958" y="2958343"/>
                <a:ext cx="3302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2</a:t>
                </a:r>
              </a:p>
            </p:txBody>
          </p:sp>
          <p:sp>
            <p:nvSpPr>
              <p:cNvPr id="100" name="Rectangle 105">
                <a:extLst>
                  <a:ext uri="{FF2B5EF4-FFF2-40B4-BE49-F238E27FC236}">
                    <a16:creationId xmlns:a16="http://schemas.microsoft.com/office/drawing/2014/main" id="{F32690A7-B0AD-4C0B-BAC7-BDBC9453EE64}"/>
                  </a:ext>
                </a:extLst>
              </p:cNvPr>
              <p:cNvSpPr>
                <a:spLocks noChangeArrowheads="1"/>
              </p:cNvSpPr>
              <p:nvPr/>
            </p:nvSpPr>
            <p:spPr bwMode="auto">
              <a:xfrm>
                <a:off x="10754683" y="2018543"/>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B</a:t>
                </a:r>
              </a:p>
            </p:txBody>
          </p:sp>
          <p:sp>
            <p:nvSpPr>
              <p:cNvPr id="101" name="Rectangle 106">
                <a:extLst>
                  <a:ext uri="{FF2B5EF4-FFF2-40B4-BE49-F238E27FC236}">
                    <a16:creationId xmlns:a16="http://schemas.microsoft.com/office/drawing/2014/main" id="{B0667F19-095F-4FEC-AC4B-A261F4C00EA6}"/>
                  </a:ext>
                </a:extLst>
              </p:cNvPr>
              <p:cNvSpPr>
                <a:spLocks noChangeArrowheads="1"/>
              </p:cNvSpPr>
              <p:nvPr/>
            </p:nvSpPr>
            <p:spPr bwMode="auto">
              <a:xfrm>
                <a:off x="10754683" y="2653543"/>
                <a:ext cx="35907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a:solidFill>
                      <a:srgbClr val="000000"/>
                    </a:solidFill>
                    <a:latin typeface="微软雅黑" panose="020B0503020204020204" pitchFamily="34" charset="-122"/>
                    <a:ea typeface="微软雅黑" panose="020B0503020204020204" pitchFamily="34" charset="-122"/>
                  </a:rPr>
                  <a:t>D</a:t>
                </a:r>
              </a:p>
            </p:txBody>
          </p:sp>
          <p:sp>
            <p:nvSpPr>
              <p:cNvPr id="102" name="Rectangle 107">
                <a:extLst>
                  <a:ext uri="{FF2B5EF4-FFF2-40B4-BE49-F238E27FC236}">
                    <a16:creationId xmlns:a16="http://schemas.microsoft.com/office/drawing/2014/main" id="{116428A5-AA09-4588-8C4A-96BE692D66AC}"/>
                  </a:ext>
                </a:extLst>
              </p:cNvPr>
              <p:cNvSpPr>
                <a:spLocks noChangeArrowheads="1"/>
              </p:cNvSpPr>
              <p:nvPr/>
            </p:nvSpPr>
            <p:spPr bwMode="auto">
              <a:xfrm>
                <a:off x="10649908" y="3259968"/>
                <a:ext cx="58420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dirty="0">
                    <a:solidFill>
                      <a:srgbClr val="000000"/>
                    </a:solidFill>
                    <a:latin typeface="微软雅黑" panose="020B0503020204020204" pitchFamily="34" charset="-122"/>
                    <a:ea typeface="微软雅黑" panose="020B0503020204020204" pitchFamily="34" charset="-122"/>
                  </a:rPr>
                  <a:t>……</a:t>
                </a:r>
              </a:p>
            </p:txBody>
          </p:sp>
          <p:sp>
            <p:nvSpPr>
              <p:cNvPr id="103" name="Rectangle 108">
                <a:extLst>
                  <a:ext uri="{FF2B5EF4-FFF2-40B4-BE49-F238E27FC236}">
                    <a16:creationId xmlns:a16="http://schemas.microsoft.com/office/drawing/2014/main" id="{2F757F26-AD7D-4631-A088-DB027C975D3E}"/>
                  </a:ext>
                </a:extLst>
              </p:cNvPr>
              <p:cNvSpPr>
                <a:spLocks noChangeArrowheads="1"/>
              </p:cNvSpPr>
              <p:nvPr/>
            </p:nvSpPr>
            <p:spPr bwMode="auto">
              <a:xfrm>
                <a:off x="11336368" y="3253235"/>
                <a:ext cx="59055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800" dirty="0">
                    <a:solidFill>
                      <a:srgbClr val="000000"/>
                    </a:solidFill>
                    <a:latin typeface="微软雅黑" panose="020B0503020204020204" pitchFamily="34" charset="-122"/>
                    <a:ea typeface="微软雅黑" panose="020B0503020204020204" pitchFamily="34" charset="-122"/>
                  </a:rPr>
                  <a:t>……</a:t>
                </a:r>
              </a:p>
            </p:txBody>
          </p:sp>
          <p:sp>
            <p:nvSpPr>
              <p:cNvPr id="104" name="Rectangle 109">
                <a:extLst>
                  <a:ext uri="{FF2B5EF4-FFF2-40B4-BE49-F238E27FC236}">
                    <a16:creationId xmlns:a16="http://schemas.microsoft.com/office/drawing/2014/main" id="{8090F34A-4242-4F92-A6B6-E307D2EF8A32}"/>
                  </a:ext>
                </a:extLst>
              </p:cNvPr>
              <p:cNvSpPr>
                <a:spLocks noChangeArrowheads="1"/>
              </p:cNvSpPr>
              <p:nvPr/>
            </p:nvSpPr>
            <p:spPr bwMode="auto">
              <a:xfrm>
                <a:off x="10526083" y="1374018"/>
                <a:ext cx="87153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a:solidFill>
                      <a:srgbClr val="000000"/>
                    </a:solidFill>
                    <a:latin typeface="微软雅黑" panose="020B0503020204020204" pitchFamily="34" charset="-122"/>
                    <a:ea typeface="微软雅黑" panose="020B0503020204020204" pitchFamily="34" charset="-122"/>
                  </a:rPr>
                  <a:t>站地址</a:t>
                </a:r>
              </a:p>
            </p:txBody>
          </p:sp>
          <p:sp>
            <p:nvSpPr>
              <p:cNvPr id="105" name="Rectangle 110">
                <a:extLst>
                  <a:ext uri="{FF2B5EF4-FFF2-40B4-BE49-F238E27FC236}">
                    <a16:creationId xmlns:a16="http://schemas.microsoft.com/office/drawing/2014/main" id="{2A6D9168-3E4C-4AA3-AEE9-1F950AD53504}"/>
                  </a:ext>
                </a:extLst>
              </p:cNvPr>
              <p:cNvSpPr>
                <a:spLocks noChangeArrowheads="1"/>
              </p:cNvSpPr>
              <p:nvPr/>
            </p:nvSpPr>
            <p:spPr bwMode="auto">
              <a:xfrm>
                <a:off x="11280146" y="1378780"/>
                <a:ext cx="6413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800">
                    <a:solidFill>
                      <a:srgbClr val="000000"/>
                    </a:solidFill>
                    <a:latin typeface="微软雅黑" panose="020B0503020204020204" pitchFamily="34" charset="-122"/>
                    <a:ea typeface="微软雅黑" panose="020B0503020204020204" pitchFamily="34" charset="-122"/>
                  </a:rPr>
                  <a:t>接口</a:t>
                </a:r>
              </a:p>
            </p:txBody>
          </p:sp>
          <p:sp>
            <p:nvSpPr>
              <p:cNvPr id="106" name="Line 111">
                <a:extLst>
                  <a:ext uri="{FF2B5EF4-FFF2-40B4-BE49-F238E27FC236}">
                    <a16:creationId xmlns:a16="http://schemas.microsoft.com/office/drawing/2014/main" id="{E8C8E07F-5220-4E8D-A763-2D9708139D0C}"/>
                  </a:ext>
                </a:extLst>
              </p:cNvPr>
              <p:cNvSpPr>
                <a:spLocks noChangeShapeType="1"/>
              </p:cNvSpPr>
              <p:nvPr/>
            </p:nvSpPr>
            <p:spPr bwMode="auto">
              <a:xfrm>
                <a:off x="10554658" y="2036005"/>
                <a:ext cx="13287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7" name="Line 112">
                <a:extLst>
                  <a:ext uri="{FF2B5EF4-FFF2-40B4-BE49-F238E27FC236}">
                    <a16:creationId xmlns:a16="http://schemas.microsoft.com/office/drawing/2014/main" id="{3A7FD212-1B65-4A6C-B1DB-AFFD44211DE2}"/>
                  </a:ext>
                </a:extLst>
              </p:cNvPr>
              <p:cNvSpPr>
                <a:spLocks noChangeShapeType="1"/>
              </p:cNvSpPr>
              <p:nvPr/>
            </p:nvSpPr>
            <p:spPr bwMode="auto">
              <a:xfrm>
                <a:off x="11318246" y="1402593"/>
                <a:ext cx="0" cy="22177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8" name="Line 113">
                <a:extLst>
                  <a:ext uri="{FF2B5EF4-FFF2-40B4-BE49-F238E27FC236}">
                    <a16:creationId xmlns:a16="http://schemas.microsoft.com/office/drawing/2014/main" id="{47AD1B28-93E8-442C-8414-1676BACE0CCF}"/>
                  </a:ext>
                </a:extLst>
              </p:cNvPr>
              <p:cNvSpPr>
                <a:spLocks noChangeShapeType="1"/>
              </p:cNvSpPr>
              <p:nvPr/>
            </p:nvSpPr>
            <p:spPr bwMode="auto">
              <a:xfrm>
                <a:off x="10554658" y="2353505"/>
                <a:ext cx="13382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9" name="Line 114">
                <a:extLst>
                  <a:ext uri="{FF2B5EF4-FFF2-40B4-BE49-F238E27FC236}">
                    <a16:creationId xmlns:a16="http://schemas.microsoft.com/office/drawing/2014/main" id="{28A95231-554C-4752-8C8D-52D3E4F3E88B}"/>
                  </a:ext>
                </a:extLst>
              </p:cNvPr>
              <p:cNvSpPr>
                <a:spLocks noChangeShapeType="1"/>
              </p:cNvSpPr>
              <p:nvPr/>
            </p:nvSpPr>
            <p:spPr bwMode="auto">
              <a:xfrm>
                <a:off x="10554658" y="2669418"/>
                <a:ext cx="13477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0" name="Line 115">
                <a:extLst>
                  <a:ext uri="{FF2B5EF4-FFF2-40B4-BE49-F238E27FC236}">
                    <a16:creationId xmlns:a16="http://schemas.microsoft.com/office/drawing/2014/main" id="{C7A602C2-9597-4EBF-8A7D-413FD6140E42}"/>
                  </a:ext>
                </a:extLst>
              </p:cNvPr>
              <p:cNvSpPr>
                <a:spLocks noChangeShapeType="1"/>
              </p:cNvSpPr>
              <p:nvPr/>
            </p:nvSpPr>
            <p:spPr bwMode="auto">
              <a:xfrm>
                <a:off x="10554658" y="2986918"/>
                <a:ext cx="13287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1" name="Line 116">
                <a:extLst>
                  <a:ext uri="{FF2B5EF4-FFF2-40B4-BE49-F238E27FC236}">
                    <a16:creationId xmlns:a16="http://schemas.microsoft.com/office/drawing/2014/main" id="{D17026F0-98E8-454D-9EB0-F72FEEDDF47F}"/>
                  </a:ext>
                </a:extLst>
              </p:cNvPr>
              <p:cNvSpPr>
                <a:spLocks noChangeShapeType="1"/>
              </p:cNvSpPr>
              <p:nvPr/>
            </p:nvSpPr>
            <p:spPr bwMode="auto">
              <a:xfrm>
                <a:off x="10554658" y="3302830"/>
                <a:ext cx="13096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2" name="Line 117">
                <a:extLst>
                  <a:ext uri="{FF2B5EF4-FFF2-40B4-BE49-F238E27FC236}">
                    <a16:creationId xmlns:a16="http://schemas.microsoft.com/office/drawing/2014/main" id="{948055C2-CEA7-4459-B5EE-A7E5B6E00AB9}"/>
                  </a:ext>
                </a:extLst>
              </p:cNvPr>
              <p:cNvSpPr>
                <a:spLocks noChangeShapeType="1"/>
              </p:cNvSpPr>
              <p:nvPr/>
            </p:nvSpPr>
            <p:spPr bwMode="auto">
              <a:xfrm>
                <a:off x="10554658" y="1720093"/>
                <a:ext cx="13287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 name="Rectangle 118">
                <a:extLst>
                  <a:ext uri="{FF2B5EF4-FFF2-40B4-BE49-F238E27FC236}">
                    <a16:creationId xmlns:a16="http://schemas.microsoft.com/office/drawing/2014/main" id="{804AA460-DE2D-4669-A1BB-2CE2E30724D7}"/>
                  </a:ext>
                </a:extLst>
              </p:cNvPr>
              <p:cNvSpPr>
                <a:spLocks noChangeArrowheads="1"/>
              </p:cNvSpPr>
              <p:nvPr/>
            </p:nvSpPr>
            <p:spPr bwMode="auto">
              <a:xfrm>
                <a:off x="7484433" y="1277180"/>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a:solidFill>
                      <a:srgbClr val="000000"/>
                    </a:solidFill>
                    <a:latin typeface="微软雅黑" panose="020B0503020204020204" pitchFamily="34" charset="-122"/>
                    <a:ea typeface="微软雅黑" panose="020B0503020204020204" pitchFamily="34" charset="-122"/>
                  </a:rPr>
                  <a:t>网桥</a:t>
                </a:r>
              </a:p>
            </p:txBody>
          </p:sp>
          <p:cxnSp>
            <p:nvCxnSpPr>
              <p:cNvPr id="137" name="直接箭头连接符 136">
                <a:extLst>
                  <a:ext uri="{FF2B5EF4-FFF2-40B4-BE49-F238E27FC236}">
                    <a16:creationId xmlns:a16="http://schemas.microsoft.com/office/drawing/2014/main" id="{88E63839-7A4C-405E-AE9F-0262B8460103}"/>
                  </a:ext>
                </a:extLst>
              </p:cNvPr>
              <p:cNvCxnSpPr>
                <a:stCxn id="74" idx="3"/>
                <a:endCxn id="73" idx="1"/>
              </p:cNvCxnSpPr>
              <p:nvPr/>
            </p:nvCxnSpPr>
            <p:spPr>
              <a:xfrm flipV="1">
                <a:off x="8441020" y="4002124"/>
                <a:ext cx="653138" cy="7969"/>
              </a:xfrm>
              <a:prstGeom prst="straightConnector1">
                <a:avLst/>
              </a:prstGeom>
              <a:ln w="28575">
                <a:solidFill>
                  <a:srgbClr val="33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A67EDB53-E5C8-4149-BB1B-1083796351A7}"/>
                  </a:ext>
                </a:extLst>
              </p:cNvPr>
              <p:cNvCxnSpPr/>
              <p:nvPr/>
            </p:nvCxnSpPr>
            <p:spPr>
              <a:xfrm>
                <a:off x="9811708" y="4006918"/>
                <a:ext cx="752475" cy="3175"/>
              </a:xfrm>
              <a:prstGeom prst="straightConnector1">
                <a:avLst/>
              </a:prstGeom>
              <a:ln w="28575">
                <a:solidFill>
                  <a:srgbClr val="33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 name="等腰三角形 3">
              <a:extLst>
                <a:ext uri="{FF2B5EF4-FFF2-40B4-BE49-F238E27FC236}">
                  <a16:creationId xmlns:a16="http://schemas.microsoft.com/office/drawing/2014/main" id="{FC5DE8AB-7E79-45FD-A8C7-FCD94BF92997}"/>
                </a:ext>
              </a:extLst>
            </p:cNvPr>
            <p:cNvSpPr/>
            <p:nvPr/>
          </p:nvSpPr>
          <p:spPr>
            <a:xfrm rot="16200000">
              <a:off x="4434392" y="1493820"/>
              <a:ext cx="3223450" cy="2724232"/>
            </a:xfrm>
            <a:prstGeom prst="triangle">
              <a:avLst>
                <a:gd name="adj" fmla="val 34641"/>
              </a:avLst>
            </a:prstGeom>
            <a:solidFill>
              <a:srgbClr val="D9A9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4" name="文本框 243">
            <a:extLst>
              <a:ext uri="{FF2B5EF4-FFF2-40B4-BE49-F238E27FC236}">
                <a16:creationId xmlns:a16="http://schemas.microsoft.com/office/drawing/2014/main" id="{ED301098-9BA8-450C-A34F-758E82ACEF7F}"/>
              </a:ext>
            </a:extLst>
          </p:cNvPr>
          <p:cNvSpPr txBox="1"/>
          <p:nvPr/>
        </p:nvSpPr>
        <p:spPr>
          <a:xfrm>
            <a:off x="4852375" y="443937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62" name="椭圆 261">
            <a:extLst>
              <a:ext uri="{FF2B5EF4-FFF2-40B4-BE49-F238E27FC236}">
                <a16:creationId xmlns:a16="http://schemas.microsoft.com/office/drawing/2014/main" id="{936F95D3-4098-4E50-9B00-DB8CF2289A86}"/>
              </a:ext>
            </a:extLst>
          </p:cNvPr>
          <p:cNvSpPr/>
          <p:nvPr/>
        </p:nvSpPr>
        <p:spPr>
          <a:xfrm>
            <a:off x="4625706" y="3559221"/>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文本框 263">
            <a:extLst>
              <a:ext uri="{FF2B5EF4-FFF2-40B4-BE49-F238E27FC236}">
                <a16:creationId xmlns:a16="http://schemas.microsoft.com/office/drawing/2014/main" id="{BF2FF943-E014-46DA-95C1-6CC936B79045}"/>
              </a:ext>
            </a:extLst>
          </p:cNvPr>
          <p:cNvSpPr txBox="1"/>
          <p:nvPr/>
        </p:nvSpPr>
        <p:spPr>
          <a:xfrm>
            <a:off x="4640641" y="3682409"/>
            <a:ext cx="71526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端口</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965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solidFill>
                  <a:srgbClr val="7030A0"/>
                </a:solidFill>
              </a:rPr>
              <a:t>练习：</a:t>
            </a:r>
            <a:r>
              <a:rPr kumimoji="1" lang="zh-CN" altLang="en-US" dirty="0"/>
              <a:t>图中有几个冲突域？</a:t>
            </a:r>
            <a:endParaRPr kumimoji="1" lang="en-US" altLang="zh-CN" dirty="0"/>
          </a:p>
          <a:p>
            <a:pPr marL="0" indent="0">
              <a:lnSpc>
                <a:spcPct val="120000"/>
              </a:lnSpc>
              <a:buNone/>
            </a:pPr>
            <a:endParaRPr kumimoji="1" lang="en-US" altLang="zh-CN" dirty="0"/>
          </a:p>
          <a:p>
            <a:pPr marL="0" indent="0">
              <a:lnSpc>
                <a:spcPct val="120000"/>
              </a:lnSpc>
              <a:buNone/>
            </a:pPr>
            <a:endParaRPr kumimoji="1" lang="zh-CN" altLang="en-US" dirty="0"/>
          </a:p>
        </p:txBody>
      </p:sp>
      <p:grpSp>
        <p:nvGrpSpPr>
          <p:cNvPr id="3" name="组合 2">
            <a:extLst>
              <a:ext uri="{FF2B5EF4-FFF2-40B4-BE49-F238E27FC236}">
                <a16:creationId xmlns:a16="http://schemas.microsoft.com/office/drawing/2014/main" id="{D96591FF-5503-4ED1-BEF6-51C285955C63}"/>
              </a:ext>
            </a:extLst>
          </p:cNvPr>
          <p:cNvGrpSpPr/>
          <p:nvPr/>
        </p:nvGrpSpPr>
        <p:grpSpPr>
          <a:xfrm>
            <a:off x="4852038" y="4482786"/>
            <a:ext cx="1943100" cy="127000"/>
            <a:chOff x="2481373" y="3431576"/>
            <a:chExt cx="1943100" cy="127000"/>
          </a:xfrm>
        </p:grpSpPr>
        <p:sp>
          <p:nvSpPr>
            <p:cNvPr id="128" name="Rectangle 87">
              <a:extLst>
                <a:ext uri="{FF2B5EF4-FFF2-40B4-BE49-F238E27FC236}">
                  <a16:creationId xmlns:a16="http://schemas.microsoft.com/office/drawing/2014/main" id="{24FD1202-5F01-40F8-A427-EA376E8C8B5D}"/>
                </a:ext>
              </a:extLst>
            </p:cNvPr>
            <p:cNvSpPr>
              <a:spLocks noChangeArrowheads="1"/>
            </p:cNvSpPr>
            <p:nvPr/>
          </p:nvSpPr>
          <p:spPr bwMode="auto">
            <a:xfrm>
              <a:off x="2481373" y="3449038"/>
              <a:ext cx="104775" cy="109538"/>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sz="2000">
                <a:solidFill>
                  <a:srgbClr val="020202"/>
                </a:solidFill>
                <a:latin typeface="微软雅黑" panose="020B0503020204020204" pitchFamily="34" charset="-122"/>
                <a:ea typeface="微软雅黑" panose="020B0503020204020204" pitchFamily="34" charset="-122"/>
              </a:endParaRPr>
            </a:p>
          </p:txBody>
        </p:sp>
        <p:sp>
          <p:nvSpPr>
            <p:cNvPr id="129" name="Line 88">
              <a:extLst>
                <a:ext uri="{FF2B5EF4-FFF2-40B4-BE49-F238E27FC236}">
                  <a16:creationId xmlns:a16="http://schemas.microsoft.com/office/drawing/2014/main" id="{BF3A6E3E-7A47-4D2F-A99F-3416A565C8BA}"/>
                </a:ext>
              </a:extLst>
            </p:cNvPr>
            <p:cNvSpPr>
              <a:spLocks noChangeShapeType="1"/>
            </p:cNvSpPr>
            <p:nvPr/>
          </p:nvSpPr>
          <p:spPr bwMode="auto">
            <a:xfrm flipV="1">
              <a:off x="2528998" y="3503013"/>
              <a:ext cx="1835150"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30" name="Rectangle 89">
              <a:extLst>
                <a:ext uri="{FF2B5EF4-FFF2-40B4-BE49-F238E27FC236}">
                  <a16:creationId xmlns:a16="http://schemas.microsoft.com/office/drawing/2014/main" id="{72B78D17-9E77-408B-8E65-F5E45F14EB04}"/>
                </a:ext>
              </a:extLst>
            </p:cNvPr>
            <p:cNvSpPr>
              <a:spLocks noChangeArrowheads="1"/>
            </p:cNvSpPr>
            <p:nvPr/>
          </p:nvSpPr>
          <p:spPr bwMode="auto">
            <a:xfrm>
              <a:off x="4319698" y="3431576"/>
              <a:ext cx="104775" cy="111125"/>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sz="2000">
                <a:solidFill>
                  <a:srgbClr val="020202"/>
                </a:solidFill>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17232F0A-714D-4F10-989A-23F6DECE14AF}"/>
              </a:ext>
            </a:extLst>
          </p:cNvPr>
          <p:cNvGrpSpPr/>
          <p:nvPr/>
        </p:nvGrpSpPr>
        <p:grpSpPr>
          <a:xfrm>
            <a:off x="4295358" y="3030203"/>
            <a:ext cx="1943100" cy="127000"/>
            <a:chOff x="7226627" y="5302036"/>
            <a:chExt cx="1943100" cy="127000"/>
          </a:xfrm>
        </p:grpSpPr>
        <p:sp>
          <p:nvSpPr>
            <p:cNvPr id="131" name="Rectangle 87">
              <a:extLst>
                <a:ext uri="{FF2B5EF4-FFF2-40B4-BE49-F238E27FC236}">
                  <a16:creationId xmlns:a16="http://schemas.microsoft.com/office/drawing/2014/main" id="{EDA50E9C-E54D-47F2-906B-B13409CED60B}"/>
                </a:ext>
              </a:extLst>
            </p:cNvPr>
            <p:cNvSpPr>
              <a:spLocks noChangeArrowheads="1"/>
            </p:cNvSpPr>
            <p:nvPr/>
          </p:nvSpPr>
          <p:spPr bwMode="auto">
            <a:xfrm>
              <a:off x="7226627" y="5319498"/>
              <a:ext cx="104775" cy="109538"/>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sz="2000">
                <a:solidFill>
                  <a:srgbClr val="020202"/>
                </a:solidFill>
                <a:latin typeface="微软雅黑" panose="020B0503020204020204" pitchFamily="34" charset="-122"/>
                <a:ea typeface="微软雅黑" panose="020B0503020204020204" pitchFamily="34" charset="-122"/>
              </a:endParaRPr>
            </a:p>
          </p:txBody>
        </p:sp>
        <p:sp>
          <p:nvSpPr>
            <p:cNvPr id="132" name="Line 88">
              <a:extLst>
                <a:ext uri="{FF2B5EF4-FFF2-40B4-BE49-F238E27FC236}">
                  <a16:creationId xmlns:a16="http://schemas.microsoft.com/office/drawing/2014/main" id="{80B24F07-92F4-4246-8B4F-C4D409381B00}"/>
                </a:ext>
              </a:extLst>
            </p:cNvPr>
            <p:cNvSpPr>
              <a:spLocks noChangeShapeType="1"/>
            </p:cNvSpPr>
            <p:nvPr/>
          </p:nvSpPr>
          <p:spPr bwMode="auto">
            <a:xfrm flipV="1">
              <a:off x="7274252" y="5373473"/>
              <a:ext cx="1835150"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33" name="Rectangle 89">
              <a:extLst>
                <a:ext uri="{FF2B5EF4-FFF2-40B4-BE49-F238E27FC236}">
                  <a16:creationId xmlns:a16="http://schemas.microsoft.com/office/drawing/2014/main" id="{93FC4B30-FAD1-429F-9FEE-96B7E798905F}"/>
                </a:ext>
              </a:extLst>
            </p:cNvPr>
            <p:cNvSpPr>
              <a:spLocks noChangeArrowheads="1"/>
            </p:cNvSpPr>
            <p:nvPr/>
          </p:nvSpPr>
          <p:spPr bwMode="auto">
            <a:xfrm>
              <a:off x="9064952" y="5302036"/>
              <a:ext cx="104775" cy="111125"/>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sz="2000">
                <a:solidFill>
                  <a:srgbClr val="020202"/>
                </a:solidFill>
                <a:latin typeface="微软雅黑" panose="020B0503020204020204" pitchFamily="34" charset="-122"/>
                <a:ea typeface="微软雅黑" panose="020B0503020204020204" pitchFamily="34" charset="-122"/>
              </a:endParaRPr>
            </a:p>
          </p:txBody>
        </p:sp>
      </p:grpSp>
      <p:sp>
        <p:nvSpPr>
          <p:cNvPr id="135" name="文本框 134">
            <a:extLst>
              <a:ext uri="{FF2B5EF4-FFF2-40B4-BE49-F238E27FC236}">
                <a16:creationId xmlns:a16="http://schemas.microsoft.com/office/drawing/2014/main" id="{A75207A5-2948-425E-8ED3-2AFD3632FC23}"/>
              </a:ext>
            </a:extLst>
          </p:cNvPr>
          <p:cNvSpPr txBox="1"/>
          <p:nvPr/>
        </p:nvSpPr>
        <p:spPr>
          <a:xfrm>
            <a:off x="3885783" y="3350493"/>
            <a:ext cx="914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Hub</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37" name="组合 136">
            <a:extLst>
              <a:ext uri="{FF2B5EF4-FFF2-40B4-BE49-F238E27FC236}">
                <a16:creationId xmlns:a16="http://schemas.microsoft.com/office/drawing/2014/main" id="{686890FE-1768-4A90-8C92-B486B7B5505A}"/>
              </a:ext>
            </a:extLst>
          </p:cNvPr>
          <p:cNvGrpSpPr/>
          <p:nvPr/>
        </p:nvGrpSpPr>
        <p:grpSpPr>
          <a:xfrm>
            <a:off x="2490946" y="4487349"/>
            <a:ext cx="1943100" cy="127000"/>
            <a:chOff x="7226627" y="5302036"/>
            <a:chExt cx="1943100" cy="127000"/>
          </a:xfrm>
        </p:grpSpPr>
        <p:sp>
          <p:nvSpPr>
            <p:cNvPr id="138" name="Rectangle 87">
              <a:extLst>
                <a:ext uri="{FF2B5EF4-FFF2-40B4-BE49-F238E27FC236}">
                  <a16:creationId xmlns:a16="http://schemas.microsoft.com/office/drawing/2014/main" id="{F8FFA574-E6A6-43C4-B30C-F1B0F39C4688}"/>
                </a:ext>
              </a:extLst>
            </p:cNvPr>
            <p:cNvSpPr>
              <a:spLocks noChangeArrowheads="1"/>
            </p:cNvSpPr>
            <p:nvPr/>
          </p:nvSpPr>
          <p:spPr bwMode="auto">
            <a:xfrm>
              <a:off x="7226627" y="5319498"/>
              <a:ext cx="104775" cy="109538"/>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sz="2000">
                <a:solidFill>
                  <a:srgbClr val="020202"/>
                </a:solidFill>
                <a:latin typeface="微软雅黑" panose="020B0503020204020204" pitchFamily="34" charset="-122"/>
                <a:ea typeface="微软雅黑" panose="020B0503020204020204" pitchFamily="34" charset="-122"/>
              </a:endParaRPr>
            </a:p>
          </p:txBody>
        </p:sp>
        <p:sp>
          <p:nvSpPr>
            <p:cNvPr id="139" name="Line 88">
              <a:extLst>
                <a:ext uri="{FF2B5EF4-FFF2-40B4-BE49-F238E27FC236}">
                  <a16:creationId xmlns:a16="http://schemas.microsoft.com/office/drawing/2014/main" id="{5B7C6B44-974D-409A-A334-082BFDB3B027}"/>
                </a:ext>
              </a:extLst>
            </p:cNvPr>
            <p:cNvSpPr>
              <a:spLocks noChangeShapeType="1"/>
            </p:cNvSpPr>
            <p:nvPr/>
          </p:nvSpPr>
          <p:spPr bwMode="auto">
            <a:xfrm flipV="1">
              <a:off x="7274252" y="5373473"/>
              <a:ext cx="1835150"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40" name="Rectangle 89">
              <a:extLst>
                <a:ext uri="{FF2B5EF4-FFF2-40B4-BE49-F238E27FC236}">
                  <a16:creationId xmlns:a16="http://schemas.microsoft.com/office/drawing/2014/main" id="{E7EB7A53-C6D9-4420-8212-39B7C75C767E}"/>
                </a:ext>
              </a:extLst>
            </p:cNvPr>
            <p:cNvSpPr>
              <a:spLocks noChangeArrowheads="1"/>
            </p:cNvSpPr>
            <p:nvPr/>
          </p:nvSpPr>
          <p:spPr bwMode="auto">
            <a:xfrm>
              <a:off x="9064952" y="5302036"/>
              <a:ext cx="104775" cy="111125"/>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sz="2000">
                <a:solidFill>
                  <a:srgbClr val="020202"/>
                </a:solidFill>
                <a:latin typeface="微软雅黑" panose="020B0503020204020204" pitchFamily="34" charset="-122"/>
                <a:ea typeface="微软雅黑" panose="020B0503020204020204" pitchFamily="34" charset="-122"/>
              </a:endParaRPr>
            </a:p>
          </p:txBody>
        </p:sp>
      </p:grpSp>
      <p:cxnSp>
        <p:nvCxnSpPr>
          <p:cNvPr id="9" name="直接连接符 8">
            <a:extLst>
              <a:ext uri="{FF2B5EF4-FFF2-40B4-BE49-F238E27FC236}">
                <a16:creationId xmlns:a16="http://schemas.microsoft.com/office/drawing/2014/main" id="{C330ED5B-00C4-4DA1-BA5B-0C10549468A3}"/>
              </a:ext>
            </a:extLst>
          </p:cNvPr>
          <p:cNvCxnSpPr>
            <a:cxnSpLocks/>
          </p:cNvCxnSpPr>
          <p:nvPr/>
        </p:nvCxnSpPr>
        <p:spPr>
          <a:xfrm>
            <a:off x="4245742" y="3905269"/>
            <a:ext cx="0" cy="648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2" name="直接连接符 141">
            <a:extLst>
              <a:ext uri="{FF2B5EF4-FFF2-40B4-BE49-F238E27FC236}">
                <a16:creationId xmlns:a16="http://schemas.microsoft.com/office/drawing/2014/main" id="{17B173D2-9CB6-4FCE-A451-76A0B8C0F405}"/>
              </a:ext>
            </a:extLst>
          </p:cNvPr>
          <p:cNvCxnSpPr>
            <a:cxnSpLocks/>
          </p:cNvCxnSpPr>
          <p:nvPr/>
        </p:nvCxnSpPr>
        <p:spPr>
          <a:xfrm>
            <a:off x="4651560" y="3100153"/>
            <a:ext cx="0" cy="561692"/>
          </a:xfrm>
          <a:prstGeom prst="line">
            <a:avLst/>
          </a:prstGeom>
        </p:spPr>
        <p:style>
          <a:lnRef idx="3">
            <a:schemeClr val="accent1"/>
          </a:lnRef>
          <a:fillRef idx="0">
            <a:schemeClr val="accent1"/>
          </a:fillRef>
          <a:effectRef idx="2">
            <a:schemeClr val="accent1"/>
          </a:effectRef>
          <a:fontRef idx="minor">
            <a:schemeClr val="tx1"/>
          </a:fontRef>
        </p:style>
      </p:cxnSp>
      <p:sp>
        <p:nvSpPr>
          <p:cNvPr id="145" name="文本框 144">
            <a:extLst>
              <a:ext uri="{FF2B5EF4-FFF2-40B4-BE49-F238E27FC236}">
                <a16:creationId xmlns:a16="http://schemas.microsoft.com/office/drawing/2014/main" id="{1371534D-0AF4-4945-8D09-6F5F9705F54C}"/>
              </a:ext>
            </a:extLst>
          </p:cNvPr>
          <p:cNvSpPr txBox="1"/>
          <p:nvPr/>
        </p:nvSpPr>
        <p:spPr>
          <a:xfrm>
            <a:off x="6474817" y="3258501"/>
            <a:ext cx="9845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Bridge</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146" name="直接连接符 145">
            <a:extLst>
              <a:ext uri="{FF2B5EF4-FFF2-40B4-BE49-F238E27FC236}">
                <a16:creationId xmlns:a16="http://schemas.microsoft.com/office/drawing/2014/main" id="{4A3E2D72-BBC0-48A9-BFAA-FED38C2AF90A}"/>
              </a:ext>
            </a:extLst>
          </p:cNvPr>
          <p:cNvCxnSpPr>
            <a:cxnSpLocks/>
          </p:cNvCxnSpPr>
          <p:nvPr/>
        </p:nvCxnSpPr>
        <p:spPr>
          <a:xfrm>
            <a:off x="6578685" y="3992531"/>
            <a:ext cx="0" cy="561692"/>
          </a:xfrm>
          <a:prstGeom prst="line">
            <a:avLst/>
          </a:prstGeom>
        </p:spPr>
        <p:style>
          <a:lnRef idx="3">
            <a:schemeClr val="accent1"/>
          </a:lnRef>
          <a:fillRef idx="0">
            <a:schemeClr val="accent1"/>
          </a:fillRef>
          <a:effectRef idx="2">
            <a:schemeClr val="accent1"/>
          </a:effectRef>
          <a:fontRef idx="minor">
            <a:schemeClr val="tx1"/>
          </a:fontRef>
        </p:style>
      </p:cxnSp>
      <p:grpSp>
        <p:nvGrpSpPr>
          <p:cNvPr id="147" name="组合 146">
            <a:extLst>
              <a:ext uri="{FF2B5EF4-FFF2-40B4-BE49-F238E27FC236}">
                <a16:creationId xmlns:a16="http://schemas.microsoft.com/office/drawing/2014/main" id="{9F15115A-700B-41FF-940E-C1651E10A4F5}"/>
              </a:ext>
            </a:extLst>
          </p:cNvPr>
          <p:cNvGrpSpPr/>
          <p:nvPr/>
        </p:nvGrpSpPr>
        <p:grpSpPr>
          <a:xfrm>
            <a:off x="6999145" y="4470247"/>
            <a:ext cx="1943100" cy="127000"/>
            <a:chOff x="2481373" y="3431576"/>
            <a:chExt cx="1943100" cy="127000"/>
          </a:xfrm>
        </p:grpSpPr>
        <p:sp>
          <p:nvSpPr>
            <p:cNvPr id="148" name="Rectangle 87">
              <a:extLst>
                <a:ext uri="{FF2B5EF4-FFF2-40B4-BE49-F238E27FC236}">
                  <a16:creationId xmlns:a16="http://schemas.microsoft.com/office/drawing/2014/main" id="{5D107D70-B586-407C-8580-84AC3216A53C}"/>
                </a:ext>
              </a:extLst>
            </p:cNvPr>
            <p:cNvSpPr>
              <a:spLocks noChangeArrowheads="1"/>
            </p:cNvSpPr>
            <p:nvPr/>
          </p:nvSpPr>
          <p:spPr bwMode="auto">
            <a:xfrm>
              <a:off x="2481373" y="3449038"/>
              <a:ext cx="104775" cy="109538"/>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sz="2000">
                <a:solidFill>
                  <a:srgbClr val="020202"/>
                </a:solidFill>
                <a:latin typeface="微软雅黑" panose="020B0503020204020204" pitchFamily="34" charset="-122"/>
                <a:ea typeface="微软雅黑" panose="020B0503020204020204" pitchFamily="34" charset="-122"/>
              </a:endParaRPr>
            </a:p>
          </p:txBody>
        </p:sp>
        <p:sp>
          <p:nvSpPr>
            <p:cNvPr id="149" name="Line 88">
              <a:extLst>
                <a:ext uri="{FF2B5EF4-FFF2-40B4-BE49-F238E27FC236}">
                  <a16:creationId xmlns:a16="http://schemas.microsoft.com/office/drawing/2014/main" id="{A16E040A-4A39-4EE0-92A2-366E9DC371C8}"/>
                </a:ext>
              </a:extLst>
            </p:cNvPr>
            <p:cNvSpPr>
              <a:spLocks noChangeShapeType="1"/>
            </p:cNvSpPr>
            <p:nvPr/>
          </p:nvSpPr>
          <p:spPr bwMode="auto">
            <a:xfrm flipV="1">
              <a:off x="2528998" y="3503013"/>
              <a:ext cx="1835150"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50" name="Rectangle 89">
              <a:extLst>
                <a:ext uri="{FF2B5EF4-FFF2-40B4-BE49-F238E27FC236}">
                  <a16:creationId xmlns:a16="http://schemas.microsoft.com/office/drawing/2014/main" id="{C9A4A1FC-1F2E-4387-BBCE-D04E6667EF0C}"/>
                </a:ext>
              </a:extLst>
            </p:cNvPr>
            <p:cNvSpPr>
              <a:spLocks noChangeArrowheads="1"/>
            </p:cNvSpPr>
            <p:nvPr/>
          </p:nvSpPr>
          <p:spPr bwMode="auto">
            <a:xfrm>
              <a:off x="4319698" y="3431576"/>
              <a:ext cx="104775" cy="111125"/>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3100"/>
                </a:lnSpc>
                <a:buFont typeface="Wingdings" panose="05000000000000000000" pitchFamily="2" charset="2"/>
                <a:buNone/>
              </a:pPr>
              <a:endParaRPr kumimoji="0" lang="zh-CN" altLang="en-US" sz="2000">
                <a:solidFill>
                  <a:srgbClr val="020202"/>
                </a:solidFill>
                <a:latin typeface="微软雅黑" panose="020B0503020204020204" pitchFamily="34" charset="-122"/>
                <a:ea typeface="微软雅黑" panose="020B0503020204020204" pitchFamily="34" charset="-122"/>
              </a:endParaRPr>
            </a:p>
          </p:txBody>
        </p:sp>
      </p:grpSp>
      <p:cxnSp>
        <p:nvCxnSpPr>
          <p:cNvPr id="151" name="直接连接符 150">
            <a:extLst>
              <a:ext uri="{FF2B5EF4-FFF2-40B4-BE49-F238E27FC236}">
                <a16:creationId xmlns:a16="http://schemas.microsoft.com/office/drawing/2014/main" id="{79658330-9AFB-4593-93A9-46C50BE508E1}"/>
              </a:ext>
            </a:extLst>
          </p:cNvPr>
          <p:cNvCxnSpPr>
            <a:cxnSpLocks/>
          </p:cNvCxnSpPr>
          <p:nvPr/>
        </p:nvCxnSpPr>
        <p:spPr>
          <a:xfrm>
            <a:off x="7219605" y="3991105"/>
            <a:ext cx="0" cy="561692"/>
          </a:xfrm>
          <a:prstGeom prst="line">
            <a:avLst/>
          </a:prstGeom>
        </p:spPr>
        <p:style>
          <a:lnRef idx="3">
            <a:schemeClr val="accent1"/>
          </a:lnRef>
          <a:fillRef idx="0">
            <a:schemeClr val="accent1"/>
          </a:fillRef>
          <a:effectRef idx="2">
            <a:schemeClr val="accent1"/>
          </a:effectRef>
          <a:fontRef idx="minor">
            <a:schemeClr val="tx1"/>
          </a:fontRef>
        </p:style>
      </p:cxnSp>
      <p:sp>
        <p:nvSpPr>
          <p:cNvPr id="153" name="Rectangle 95">
            <a:extLst>
              <a:ext uri="{FF2B5EF4-FFF2-40B4-BE49-F238E27FC236}">
                <a16:creationId xmlns:a16="http://schemas.microsoft.com/office/drawing/2014/main" id="{CCA0FB6F-1778-48A5-AF31-ED7B65F7DAE8}"/>
              </a:ext>
            </a:extLst>
          </p:cNvPr>
          <p:cNvSpPr>
            <a:spLocks noChangeArrowheads="1"/>
          </p:cNvSpPr>
          <p:nvPr/>
        </p:nvSpPr>
        <p:spPr bwMode="auto">
          <a:xfrm>
            <a:off x="4994720" y="2678924"/>
            <a:ext cx="84638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网段</a:t>
            </a:r>
            <a:r>
              <a:rPr lang="en-US" altLang="zh-CN" sz="2000" dirty="0">
                <a:solidFill>
                  <a:srgbClr val="000000"/>
                </a:solidFill>
                <a:latin typeface="微软雅黑" panose="020B0503020204020204" pitchFamily="34" charset="-122"/>
                <a:ea typeface="微软雅黑" panose="020B0503020204020204" pitchFamily="34" charset="-122"/>
              </a:rPr>
              <a:t>1</a:t>
            </a:r>
          </a:p>
        </p:txBody>
      </p:sp>
      <p:sp>
        <p:nvSpPr>
          <p:cNvPr id="154" name="Rectangle 95">
            <a:extLst>
              <a:ext uri="{FF2B5EF4-FFF2-40B4-BE49-F238E27FC236}">
                <a16:creationId xmlns:a16="http://schemas.microsoft.com/office/drawing/2014/main" id="{43DA2A49-736E-4B7F-ABB5-E29C0C148E37}"/>
              </a:ext>
            </a:extLst>
          </p:cNvPr>
          <p:cNvSpPr>
            <a:spLocks noChangeArrowheads="1"/>
          </p:cNvSpPr>
          <p:nvPr/>
        </p:nvSpPr>
        <p:spPr bwMode="auto">
          <a:xfrm>
            <a:off x="3003947" y="4562713"/>
            <a:ext cx="84638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网段</a:t>
            </a:r>
            <a:r>
              <a:rPr lang="en-US" altLang="zh-CN" sz="2000" dirty="0">
                <a:solidFill>
                  <a:srgbClr val="000000"/>
                </a:solidFill>
                <a:latin typeface="微软雅黑" panose="020B0503020204020204" pitchFamily="34" charset="-122"/>
                <a:ea typeface="微软雅黑" panose="020B0503020204020204" pitchFamily="34" charset="-122"/>
              </a:rPr>
              <a:t>2</a:t>
            </a:r>
          </a:p>
        </p:txBody>
      </p:sp>
      <p:sp>
        <p:nvSpPr>
          <p:cNvPr id="155" name="Rectangle 95">
            <a:extLst>
              <a:ext uri="{FF2B5EF4-FFF2-40B4-BE49-F238E27FC236}">
                <a16:creationId xmlns:a16="http://schemas.microsoft.com/office/drawing/2014/main" id="{EA223180-EEAA-4DC6-963D-B41636922157}"/>
              </a:ext>
            </a:extLst>
          </p:cNvPr>
          <p:cNvSpPr>
            <a:spLocks noChangeArrowheads="1"/>
          </p:cNvSpPr>
          <p:nvPr/>
        </p:nvSpPr>
        <p:spPr bwMode="auto">
          <a:xfrm>
            <a:off x="5435809" y="4559580"/>
            <a:ext cx="84638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网段</a:t>
            </a:r>
            <a:r>
              <a:rPr lang="en-US" altLang="zh-CN" sz="2000" dirty="0">
                <a:solidFill>
                  <a:srgbClr val="000000"/>
                </a:solidFill>
                <a:latin typeface="微软雅黑" panose="020B0503020204020204" pitchFamily="34" charset="-122"/>
                <a:ea typeface="微软雅黑" panose="020B0503020204020204" pitchFamily="34" charset="-122"/>
              </a:rPr>
              <a:t>3</a:t>
            </a:r>
          </a:p>
        </p:txBody>
      </p:sp>
      <p:sp>
        <p:nvSpPr>
          <p:cNvPr id="156" name="Rectangle 95">
            <a:extLst>
              <a:ext uri="{FF2B5EF4-FFF2-40B4-BE49-F238E27FC236}">
                <a16:creationId xmlns:a16="http://schemas.microsoft.com/office/drawing/2014/main" id="{37172C3D-6CBE-4B94-85A8-28305C0CB2E3}"/>
              </a:ext>
            </a:extLst>
          </p:cNvPr>
          <p:cNvSpPr>
            <a:spLocks noChangeArrowheads="1"/>
          </p:cNvSpPr>
          <p:nvPr/>
        </p:nvSpPr>
        <p:spPr bwMode="auto">
          <a:xfrm>
            <a:off x="7676453" y="4533814"/>
            <a:ext cx="846387"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网段</a:t>
            </a:r>
            <a:r>
              <a:rPr lang="en-US" altLang="zh-CN" sz="2000" dirty="0">
                <a:solidFill>
                  <a:srgbClr val="000000"/>
                </a:solidFill>
                <a:latin typeface="微软雅黑" panose="020B0503020204020204" pitchFamily="34" charset="-122"/>
                <a:ea typeface="微软雅黑" panose="020B0503020204020204" pitchFamily="34" charset="-122"/>
              </a:rPr>
              <a:t>4</a:t>
            </a:r>
          </a:p>
        </p:txBody>
      </p:sp>
      <p:pic>
        <p:nvPicPr>
          <p:cNvPr id="144" name="Picture 48">
            <a:extLst>
              <a:ext uri="{FF2B5EF4-FFF2-40B4-BE49-F238E27FC236}">
                <a16:creationId xmlns:a16="http://schemas.microsoft.com/office/drawing/2014/main" id="{7D819F68-2C70-40AB-9EAD-27E60DB70A9D}"/>
              </a:ext>
            </a:extLst>
          </p:cNvPr>
          <p:cNvPicPr>
            <a:picLocks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74817" y="3519412"/>
            <a:ext cx="914400"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cxnSp>
        <p:nvCxnSpPr>
          <p:cNvPr id="157" name="直接连接符 156">
            <a:extLst>
              <a:ext uri="{FF2B5EF4-FFF2-40B4-BE49-F238E27FC236}">
                <a16:creationId xmlns:a16="http://schemas.microsoft.com/office/drawing/2014/main" id="{59CA3BFE-9CE2-454A-B8D3-F546EA3D9E16}"/>
              </a:ext>
            </a:extLst>
          </p:cNvPr>
          <p:cNvCxnSpPr>
            <a:cxnSpLocks/>
          </p:cNvCxnSpPr>
          <p:nvPr/>
        </p:nvCxnSpPr>
        <p:spPr>
          <a:xfrm>
            <a:off x="5063163" y="3915169"/>
            <a:ext cx="0" cy="648000"/>
          </a:xfrm>
          <a:prstGeom prst="line">
            <a:avLst/>
          </a:prstGeom>
        </p:spPr>
        <p:style>
          <a:lnRef idx="3">
            <a:schemeClr val="accent1"/>
          </a:lnRef>
          <a:fillRef idx="0">
            <a:schemeClr val="accent1"/>
          </a:fillRef>
          <a:effectRef idx="2">
            <a:schemeClr val="accent1"/>
          </a:effectRef>
          <a:fontRef idx="minor">
            <a:schemeClr val="tx1"/>
          </a:fontRef>
        </p:style>
      </p:cxnSp>
      <p:pic>
        <p:nvPicPr>
          <p:cNvPr id="143" name="Picture 24" descr="集线器">
            <a:extLst>
              <a:ext uri="{FF2B5EF4-FFF2-40B4-BE49-F238E27FC236}">
                <a16:creationId xmlns:a16="http://schemas.microsoft.com/office/drawing/2014/main" id="{0CDAB04A-026F-4DB0-85D1-FBF38A063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360" y="3584144"/>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日期占位符 36">
            <a:extLst>
              <a:ext uri="{FF2B5EF4-FFF2-40B4-BE49-F238E27FC236}">
                <a16:creationId xmlns:a16="http://schemas.microsoft.com/office/drawing/2014/main" id="{5DBB2DB7-E0A4-4EE6-9407-748CFB3C7DC5}"/>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38" name="灯片编号占位符 38">
            <a:extLst>
              <a:ext uri="{FF2B5EF4-FFF2-40B4-BE49-F238E27FC236}">
                <a16:creationId xmlns:a16="http://schemas.microsoft.com/office/drawing/2014/main" id="{F82370CD-823F-44BD-912A-470068C8A906}"/>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81</a:t>
            </a:fld>
            <a:endParaRPr kumimoji="1" lang="zh-CN" altLang="en-US" dirty="0"/>
          </a:p>
        </p:txBody>
      </p:sp>
      <p:pic>
        <p:nvPicPr>
          <p:cNvPr id="39" name="图片 38">
            <a:extLst>
              <a:ext uri="{FF2B5EF4-FFF2-40B4-BE49-F238E27FC236}">
                <a16:creationId xmlns:a16="http://schemas.microsoft.com/office/drawing/2014/main" id="{8E970207-551A-4E80-864F-DE8FEBF71A85}"/>
              </a:ext>
            </a:extLst>
          </p:cNvPr>
          <p:cNvPicPr>
            <a:picLocks noChangeAspect="1"/>
          </p:cNvPicPr>
          <p:nvPr/>
        </p:nvPicPr>
        <p:blipFill>
          <a:blip r:embed="rId5"/>
          <a:stretch>
            <a:fillRect/>
          </a:stretch>
        </p:blipFill>
        <p:spPr>
          <a:xfrm flipH="1">
            <a:off x="10497097" y="5233706"/>
            <a:ext cx="1053170" cy="1028486"/>
          </a:xfrm>
          <a:prstGeom prst="rect">
            <a:avLst/>
          </a:prstGeom>
        </p:spPr>
      </p:pic>
    </p:spTree>
    <p:extLst>
      <p:ext uri="{BB962C8B-B14F-4D97-AF65-F5344CB8AC3E}">
        <p14:creationId xmlns:p14="http://schemas.microsoft.com/office/powerpoint/2010/main" val="498424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lang="zh-CN" altLang="en-US" dirty="0"/>
              <a:t>理想的网桥是</a:t>
            </a:r>
            <a:r>
              <a:rPr lang="zh-CN" altLang="en-US" dirty="0">
                <a:solidFill>
                  <a:srgbClr val="C00000"/>
                </a:solidFill>
              </a:rPr>
              <a:t>透明</a:t>
            </a:r>
            <a:r>
              <a:rPr lang="zh-CN" altLang="en-US" dirty="0"/>
              <a:t>的。</a:t>
            </a:r>
            <a:endParaRPr lang="en-US" altLang="zh-CN" dirty="0"/>
          </a:p>
          <a:p>
            <a:pPr lvl="1">
              <a:lnSpc>
                <a:spcPct val="120000"/>
              </a:lnSpc>
            </a:pPr>
            <a:r>
              <a:rPr lang="zh-CN" altLang="en-US" sz="2800" dirty="0">
                <a:solidFill>
                  <a:srgbClr val="C00000"/>
                </a:solidFill>
              </a:rPr>
              <a:t>即插即用</a:t>
            </a:r>
            <a:r>
              <a:rPr lang="zh-CN" altLang="en-US" sz="2800" dirty="0"/>
              <a:t>，无需任何配置</a:t>
            </a:r>
            <a:endParaRPr lang="en-US" altLang="zh-CN" sz="2800" dirty="0"/>
          </a:p>
          <a:p>
            <a:pPr lvl="1">
              <a:lnSpc>
                <a:spcPct val="120000"/>
              </a:lnSpc>
            </a:pPr>
            <a:r>
              <a:rPr lang="zh-CN" altLang="en-US" sz="2800" dirty="0"/>
              <a:t>网络中的站点</a:t>
            </a:r>
            <a:r>
              <a:rPr lang="zh-CN" altLang="en-US" sz="2800" dirty="0">
                <a:solidFill>
                  <a:srgbClr val="C00000"/>
                </a:solidFill>
              </a:rPr>
              <a:t>无需感知</a:t>
            </a:r>
            <a:r>
              <a:rPr lang="zh-CN" altLang="en-US" sz="2800" dirty="0"/>
              <a:t>网桥的存在与否</a:t>
            </a:r>
          </a:p>
          <a:p>
            <a:pPr lvl="1">
              <a:lnSpc>
                <a:spcPct val="120000"/>
              </a:lnSpc>
            </a:pPr>
            <a:endParaRPr lang="zh-CN" altLang="en-US" sz="2400" dirty="0"/>
          </a:p>
          <a:p>
            <a:pPr lvl="1">
              <a:lnSpc>
                <a:spcPct val="120000"/>
              </a:lnSpc>
            </a:pPr>
            <a:endParaRPr lang="en-US" altLang="zh-CN" sz="2800" dirty="0"/>
          </a:p>
          <a:p>
            <a:pPr marL="0" indent="0">
              <a:lnSpc>
                <a:spcPct val="120000"/>
              </a:lnSpc>
              <a:buNone/>
            </a:pPr>
            <a:endParaRPr kumimoji="1" lang="en-US" altLang="zh-CN" dirty="0"/>
          </a:p>
          <a:p>
            <a:pPr marL="0" indent="0">
              <a:lnSpc>
                <a:spcPct val="120000"/>
              </a:lnSpc>
              <a:buNone/>
            </a:pPr>
            <a:endParaRPr kumimoji="1" lang="zh-CN" altLang="en-US" dirty="0"/>
          </a:p>
        </p:txBody>
      </p:sp>
      <p:sp>
        <p:nvSpPr>
          <p:cNvPr id="8" name="日期占位符 36">
            <a:extLst>
              <a:ext uri="{FF2B5EF4-FFF2-40B4-BE49-F238E27FC236}">
                <a16:creationId xmlns:a16="http://schemas.microsoft.com/office/drawing/2014/main" id="{7C0FBE2E-B831-45FA-AD54-AF034B9DBF02}"/>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29B3AC27-BF56-4EBB-A31D-DE1313D224CF}"/>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82</a:t>
            </a:fld>
            <a:endParaRPr kumimoji="1" lang="zh-CN" altLang="en-US" dirty="0"/>
          </a:p>
        </p:txBody>
      </p:sp>
      <p:sp>
        <p:nvSpPr>
          <p:cNvPr id="7" name="波形 6">
            <a:extLst>
              <a:ext uri="{FF2B5EF4-FFF2-40B4-BE49-F238E27FC236}">
                <a16:creationId xmlns:a16="http://schemas.microsoft.com/office/drawing/2014/main" id="{B26B9D9D-7208-4CC8-803F-46AA3D263237}"/>
              </a:ext>
            </a:extLst>
          </p:cNvPr>
          <p:cNvSpPr/>
          <p:nvPr/>
        </p:nvSpPr>
        <p:spPr>
          <a:xfrm>
            <a:off x="1651161" y="3682551"/>
            <a:ext cx="3661919" cy="1145309"/>
          </a:xfrm>
          <a:prstGeom prst="wave">
            <a:avLst/>
          </a:prstGeom>
          <a:solidFill>
            <a:schemeClr val="bg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zh-CN" altLang="en-US" sz="2800" b="1" dirty="0">
                <a:solidFill>
                  <a:srgbClr val="7030A0"/>
                </a:solidFill>
              </a:rPr>
              <a:t>怎么做到透明的？</a:t>
            </a:r>
          </a:p>
        </p:txBody>
      </p:sp>
    </p:spTree>
    <p:extLst>
      <p:ext uri="{BB962C8B-B14F-4D97-AF65-F5344CB8AC3E}">
        <p14:creationId xmlns:p14="http://schemas.microsoft.com/office/powerpoint/2010/main" val="232155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en-US" altLang="zh-CN" dirty="0"/>
              <a:t>MAC</a:t>
            </a:r>
            <a:r>
              <a:rPr kumimoji="1" lang="zh-CN" altLang="en-US" dirty="0"/>
              <a:t>地址表的构建</a:t>
            </a:r>
            <a:r>
              <a:rPr kumimoji="1" lang="en-US" altLang="zh-CN" dirty="0"/>
              <a:t>-</a:t>
            </a:r>
            <a:r>
              <a:rPr kumimoji="1" lang="zh-CN" altLang="en-US" dirty="0"/>
              <a:t>逆向学习</a:t>
            </a:r>
            <a:r>
              <a:rPr kumimoji="1" lang="zh-CN" altLang="en-US" dirty="0">
                <a:solidFill>
                  <a:srgbClr val="C00000"/>
                </a:solidFill>
              </a:rPr>
              <a:t>源地址</a:t>
            </a:r>
          </a:p>
          <a:p>
            <a:pPr marL="0" indent="0">
              <a:lnSpc>
                <a:spcPct val="120000"/>
              </a:lnSpc>
              <a:buNone/>
            </a:pPr>
            <a:endParaRPr lang="en-US" altLang="zh-CN" dirty="0"/>
          </a:p>
          <a:p>
            <a:pPr marL="0" indent="0">
              <a:lnSpc>
                <a:spcPct val="120000"/>
              </a:lnSpc>
              <a:buNone/>
            </a:pPr>
            <a:endParaRPr kumimoji="1" lang="zh-CN" altLang="en-US" dirty="0"/>
          </a:p>
        </p:txBody>
      </p:sp>
      <p:sp>
        <p:nvSpPr>
          <p:cNvPr id="117" name="AutoShape 48">
            <a:extLst>
              <a:ext uri="{FF2B5EF4-FFF2-40B4-BE49-F238E27FC236}">
                <a16:creationId xmlns:a16="http://schemas.microsoft.com/office/drawing/2014/main" id="{BEB6581A-C0EA-40D1-AEAD-D501F71D33FD}"/>
              </a:ext>
            </a:extLst>
          </p:cNvPr>
          <p:cNvSpPr>
            <a:spLocks noChangeArrowheads="1"/>
          </p:cNvSpPr>
          <p:nvPr/>
        </p:nvSpPr>
        <p:spPr bwMode="auto">
          <a:xfrm>
            <a:off x="7746213" y="4257966"/>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118" name="文本框 117">
            <a:extLst>
              <a:ext uri="{FF2B5EF4-FFF2-40B4-BE49-F238E27FC236}">
                <a16:creationId xmlns:a16="http://schemas.microsoft.com/office/drawing/2014/main" id="{104E188E-2AC4-48FE-9610-9811DF887D55}"/>
              </a:ext>
            </a:extLst>
          </p:cNvPr>
          <p:cNvSpPr txBox="1"/>
          <p:nvPr/>
        </p:nvSpPr>
        <p:spPr>
          <a:xfrm>
            <a:off x="9484118" y="454223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19" name="Picture 40" descr="computer">
            <a:extLst>
              <a:ext uri="{FF2B5EF4-FFF2-40B4-BE49-F238E27FC236}">
                <a16:creationId xmlns:a16="http://schemas.microsoft.com/office/drawing/2014/main" id="{79616C78-3908-4D8A-9270-7D534F38A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66" y="552564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0" descr="computer">
            <a:extLst>
              <a:ext uri="{FF2B5EF4-FFF2-40B4-BE49-F238E27FC236}">
                <a16:creationId xmlns:a16="http://schemas.microsoft.com/office/drawing/2014/main" id="{306BFBC9-795C-4723-B7CF-306A9E767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687" y="552564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1" name="直接连接符 120">
            <a:extLst>
              <a:ext uri="{FF2B5EF4-FFF2-40B4-BE49-F238E27FC236}">
                <a16:creationId xmlns:a16="http://schemas.microsoft.com/office/drawing/2014/main" id="{2B91812E-07A4-421F-955C-E5BD6578C91D}"/>
              </a:ext>
            </a:extLst>
          </p:cNvPr>
          <p:cNvCxnSpPr>
            <a:cxnSpLocks/>
            <a:stCxn id="119" idx="0"/>
          </p:cNvCxnSpPr>
          <p:nvPr/>
        </p:nvCxnSpPr>
        <p:spPr>
          <a:xfrm flipV="1">
            <a:off x="8593189" y="4780199"/>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2" name="直接连接符 121">
            <a:extLst>
              <a:ext uri="{FF2B5EF4-FFF2-40B4-BE49-F238E27FC236}">
                <a16:creationId xmlns:a16="http://schemas.microsoft.com/office/drawing/2014/main" id="{BF8DB8D2-F1F0-48D2-B5FE-6533DBECFC65}"/>
              </a:ext>
            </a:extLst>
          </p:cNvPr>
          <p:cNvCxnSpPr>
            <a:cxnSpLocks/>
            <a:stCxn id="120" idx="0"/>
          </p:cNvCxnSpPr>
          <p:nvPr/>
        </p:nvCxnSpPr>
        <p:spPr>
          <a:xfrm flipH="1" flipV="1">
            <a:off x="9227178" y="4583709"/>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124" name="文本框 123">
            <a:extLst>
              <a:ext uri="{FF2B5EF4-FFF2-40B4-BE49-F238E27FC236}">
                <a16:creationId xmlns:a16="http://schemas.microsoft.com/office/drawing/2014/main" id="{21FC8B5A-B18C-4DA6-A798-B76CCF5A03F9}"/>
              </a:ext>
            </a:extLst>
          </p:cNvPr>
          <p:cNvSpPr txBox="1"/>
          <p:nvPr/>
        </p:nvSpPr>
        <p:spPr>
          <a:xfrm>
            <a:off x="8404005" y="5897283"/>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5" name="文本框 124">
            <a:extLst>
              <a:ext uri="{FF2B5EF4-FFF2-40B4-BE49-F238E27FC236}">
                <a16:creationId xmlns:a16="http://schemas.microsoft.com/office/drawing/2014/main" id="{D1745F40-2292-4915-B492-97D5BF0E91FD}"/>
              </a:ext>
            </a:extLst>
          </p:cNvPr>
          <p:cNvSpPr txBox="1"/>
          <p:nvPr/>
        </p:nvSpPr>
        <p:spPr>
          <a:xfrm>
            <a:off x="9249301" y="5897284"/>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graphicFrame>
        <p:nvGraphicFramePr>
          <p:cNvPr id="45" name="Group 40">
            <a:extLst>
              <a:ext uri="{FF2B5EF4-FFF2-40B4-BE49-F238E27FC236}">
                <a16:creationId xmlns:a16="http://schemas.microsoft.com/office/drawing/2014/main" id="{D38E1517-4CBC-4087-BD26-86576CF091D2}"/>
              </a:ext>
            </a:extLst>
          </p:cNvPr>
          <p:cNvGraphicFramePr>
            <a:graphicFrameLocks noGrp="1"/>
          </p:cNvGraphicFramePr>
          <p:nvPr/>
        </p:nvGraphicFramePr>
        <p:xfrm>
          <a:off x="4603371" y="2016779"/>
          <a:ext cx="3050723" cy="207254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290300">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290300">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46" name="AutoShape 48">
            <a:extLst>
              <a:ext uri="{FF2B5EF4-FFF2-40B4-BE49-F238E27FC236}">
                <a16:creationId xmlns:a16="http://schemas.microsoft.com/office/drawing/2014/main" id="{82A6B451-5FDB-43A1-B477-1493ABB81D5E}"/>
              </a:ext>
            </a:extLst>
          </p:cNvPr>
          <p:cNvSpPr>
            <a:spLocks noChangeArrowheads="1"/>
          </p:cNvSpPr>
          <p:nvPr/>
        </p:nvSpPr>
        <p:spPr bwMode="auto">
          <a:xfrm>
            <a:off x="1890567" y="4239615"/>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47" name="文本框 46">
            <a:extLst>
              <a:ext uri="{FF2B5EF4-FFF2-40B4-BE49-F238E27FC236}">
                <a16:creationId xmlns:a16="http://schemas.microsoft.com/office/drawing/2014/main" id="{B7BA8B34-FBD9-47B4-BA7D-3EE3035C6141}"/>
              </a:ext>
            </a:extLst>
          </p:cNvPr>
          <p:cNvSpPr txBox="1"/>
          <p:nvPr/>
        </p:nvSpPr>
        <p:spPr>
          <a:xfrm>
            <a:off x="2096488" y="453571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0" name="Picture 40" descr="computer">
            <a:extLst>
              <a:ext uri="{FF2B5EF4-FFF2-40B4-BE49-F238E27FC236}">
                <a16:creationId xmlns:a16="http://schemas.microsoft.com/office/drawing/2014/main" id="{06FBF21E-B885-4326-B1B2-602DEAA79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120" y="550729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0" descr="computer">
            <a:extLst>
              <a:ext uri="{FF2B5EF4-FFF2-40B4-BE49-F238E27FC236}">
                <a16:creationId xmlns:a16="http://schemas.microsoft.com/office/drawing/2014/main" id="{C4C3D25F-E13D-473E-BA63-5E700661C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041" y="550729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直接连接符 53">
            <a:extLst>
              <a:ext uri="{FF2B5EF4-FFF2-40B4-BE49-F238E27FC236}">
                <a16:creationId xmlns:a16="http://schemas.microsoft.com/office/drawing/2014/main" id="{602D2E43-74F2-4677-ABE3-B6AA627A2A49}"/>
              </a:ext>
            </a:extLst>
          </p:cNvPr>
          <p:cNvCxnSpPr>
            <a:cxnSpLocks/>
            <a:stCxn id="50" idx="0"/>
          </p:cNvCxnSpPr>
          <p:nvPr/>
        </p:nvCxnSpPr>
        <p:spPr>
          <a:xfrm flipV="1">
            <a:off x="2737543" y="4761848"/>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直接连接符 54">
            <a:extLst>
              <a:ext uri="{FF2B5EF4-FFF2-40B4-BE49-F238E27FC236}">
                <a16:creationId xmlns:a16="http://schemas.microsoft.com/office/drawing/2014/main" id="{4194F9FB-29CC-4E35-9FBE-FFEAC58C3D9C}"/>
              </a:ext>
            </a:extLst>
          </p:cNvPr>
          <p:cNvCxnSpPr>
            <a:cxnSpLocks/>
            <a:stCxn id="51" idx="0"/>
          </p:cNvCxnSpPr>
          <p:nvPr/>
        </p:nvCxnSpPr>
        <p:spPr>
          <a:xfrm flipH="1" flipV="1">
            <a:off x="3371532" y="4565358"/>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57" name="Picture 24" descr="集线器">
            <a:extLst>
              <a:ext uri="{FF2B5EF4-FFF2-40B4-BE49-F238E27FC236}">
                <a16:creationId xmlns:a16="http://schemas.microsoft.com/office/drawing/2014/main" id="{288B0516-E310-4D33-B90C-6CA83630C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030" y="4445106"/>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文本框 83">
            <a:extLst>
              <a:ext uri="{FF2B5EF4-FFF2-40B4-BE49-F238E27FC236}">
                <a16:creationId xmlns:a16="http://schemas.microsoft.com/office/drawing/2014/main" id="{08601774-8460-4F28-867F-2255D7161FA3}"/>
              </a:ext>
            </a:extLst>
          </p:cNvPr>
          <p:cNvSpPr txBox="1"/>
          <p:nvPr/>
        </p:nvSpPr>
        <p:spPr>
          <a:xfrm>
            <a:off x="2538734" y="5878932"/>
            <a:ext cx="332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5" name="文本框 84">
            <a:extLst>
              <a:ext uri="{FF2B5EF4-FFF2-40B4-BE49-F238E27FC236}">
                <a16:creationId xmlns:a16="http://schemas.microsoft.com/office/drawing/2014/main" id="{0B17B268-4F0B-466E-B5CB-8AB3C2975F17}"/>
              </a:ext>
            </a:extLst>
          </p:cNvPr>
          <p:cNvSpPr txBox="1"/>
          <p:nvPr/>
        </p:nvSpPr>
        <p:spPr>
          <a:xfrm>
            <a:off x="3384030" y="587893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2" name="直接连接符 71">
            <a:extLst>
              <a:ext uri="{FF2B5EF4-FFF2-40B4-BE49-F238E27FC236}">
                <a16:creationId xmlns:a16="http://schemas.microsoft.com/office/drawing/2014/main" id="{122EE3E0-FD5F-4805-B647-42B0B9E5962F}"/>
              </a:ext>
            </a:extLst>
          </p:cNvPr>
          <p:cNvCxnSpPr>
            <a:cxnSpLocks/>
            <a:stCxn id="57" idx="3"/>
          </p:cNvCxnSpPr>
          <p:nvPr/>
        </p:nvCxnSpPr>
        <p:spPr>
          <a:xfrm>
            <a:off x="3605430" y="4746571"/>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5" name="组合 4">
            <a:extLst>
              <a:ext uri="{FF2B5EF4-FFF2-40B4-BE49-F238E27FC236}">
                <a16:creationId xmlns:a16="http://schemas.microsoft.com/office/drawing/2014/main" id="{0F37E580-C849-4584-826C-B1CD7CA1F813}"/>
              </a:ext>
            </a:extLst>
          </p:cNvPr>
          <p:cNvGrpSpPr/>
          <p:nvPr/>
        </p:nvGrpSpPr>
        <p:grpSpPr>
          <a:xfrm>
            <a:off x="4947451" y="4356926"/>
            <a:ext cx="2299836" cy="943937"/>
            <a:chOff x="4223344" y="4271744"/>
            <a:chExt cx="2299836" cy="943937"/>
          </a:xfrm>
        </p:grpSpPr>
        <p:pic>
          <p:nvPicPr>
            <p:cNvPr id="74" name="Picture 48">
              <a:extLst>
                <a:ext uri="{FF2B5EF4-FFF2-40B4-BE49-F238E27FC236}">
                  <a16:creationId xmlns:a16="http://schemas.microsoft.com/office/drawing/2014/main" id="{BCC48C01-23FA-4CA9-BF2F-36276AA0805B}"/>
                </a:ext>
              </a:extLst>
            </p:cNvPr>
            <p:cNvPicPr>
              <a:picLocks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 name="文本框 74">
              <a:extLst>
                <a:ext uri="{FF2B5EF4-FFF2-40B4-BE49-F238E27FC236}">
                  <a16:creationId xmlns:a16="http://schemas.microsoft.com/office/drawing/2014/main" id="{ABB862B8-C930-40A2-83A4-51C7BA611AE7}"/>
                </a:ext>
              </a:extLst>
            </p:cNvPr>
            <p:cNvSpPr txBox="1"/>
            <p:nvPr/>
          </p:nvSpPr>
          <p:spPr>
            <a:xfrm>
              <a:off x="4928233" y="4846349"/>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0" name="椭圆 79">
              <a:extLst>
                <a:ext uri="{FF2B5EF4-FFF2-40B4-BE49-F238E27FC236}">
                  <a16:creationId xmlns:a16="http://schemas.microsoft.com/office/drawing/2014/main" id="{AE291838-F37D-4053-BE17-C2E584AC0A30}"/>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1" name="椭圆 80">
              <a:extLst>
                <a:ext uri="{FF2B5EF4-FFF2-40B4-BE49-F238E27FC236}">
                  <a16:creationId xmlns:a16="http://schemas.microsoft.com/office/drawing/2014/main" id="{701AE6F3-57A1-4F4D-B421-B07CAA2E378C}"/>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文本框 81">
              <a:extLst>
                <a:ext uri="{FF2B5EF4-FFF2-40B4-BE49-F238E27FC236}">
                  <a16:creationId xmlns:a16="http://schemas.microsoft.com/office/drawing/2014/main" id="{BE4E1EED-5FF5-4382-9F1D-0EF350CB3D53}"/>
                </a:ext>
              </a:extLst>
            </p:cNvPr>
            <p:cNvSpPr txBox="1"/>
            <p:nvPr/>
          </p:nvSpPr>
          <p:spPr>
            <a:xfrm>
              <a:off x="4223344" y="4329385"/>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文本框 82">
              <a:extLst>
                <a:ext uri="{FF2B5EF4-FFF2-40B4-BE49-F238E27FC236}">
                  <a16:creationId xmlns:a16="http://schemas.microsoft.com/office/drawing/2014/main" id="{7C194482-DAB1-466D-B9FF-3BFE4A5D8893}"/>
                </a:ext>
              </a:extLst>
            </p:cNvPr>
            <p:cNvSpPr txBox="1"/>
            <p:nvPr/>
          </p:nvSpPr>
          <p:spPr>
            <a:xfrm>
              <a:off x="5807920" y="4303169"/>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94" name="文本框 93">
            <a:extLst>
              <a:ext uri="{FF2B5EF4-FFF2-40B4-BE49-F238E27FC236}">
                <a16:creationId xmlns:a16="http://schemas.microsoft.com/office/drawing/2014/main" id="{2A3B3244-F542-4948-9EFD-F09A7185BF9A}"/>
              </a:ext>
            </a:extLst>
          </p:cNvPr>
          <p:cNvSpPr txBox="1"/>
          <p:nvPr/>
        </p:nvSpPr>
        <p:spPr>
          <a:xfrm>
            <a:off x="4797715" y="5495547"/>
            <a:ext cx="2661628" cy="805029"/>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panose="020F0502020204030204"/>
                <a:ea typeface="微软雅黑"/>
                <a:cs typeface="+mn-cs"/>
              </a:rPr>
              <a:t>初始情况下</a:t>
            </a:r>
            <a:endParaRPr kumimoji="0" lang="en-US" altLang="zh-CN" sz="2000" b="0" i="0" u="none" strike="noStrike" kern="1200" cap="none" spc="0" normalizeH="0" baseline="0" noProof="0" dirty="0">
              <a:ln>
                <a:noFill/>
              </a:ln>
              <a:solidFill>
                <a:srgbClr val="000000"/>
              </a:solidFill>
              <a:effectLst/>
              <a:uLnTx/>
              <a:uFillTx/>
              <a:latin typeface="Arial" panose="020F0502020204030204"/>
              <a:ea typeface="微软雅黑"/>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panose="020F0502020204030204"/>
                <a:ea typeface="微软雅黑"/>
                <a:cs typeface="+mn-cs"/>
              </a:rPr>
              <a:t>网桥</a:t>
            </a:r>
            <a:r>
              <a:rPr kumimoji="0" lang="zh-CN" altLang="zh-CN" sz="2000" b="0" i="0" u="none" strike="noStrike" kern="1200" cap="none" spc="0" normalizeH="0" baseline="0" noProof="0" dirty="0">
                <a:ln>
                  <a:noFill/>
                </a:ln>
                <a:solidFill>
                  <a:srgbClr val="000000"/>
                </a:solidFill>
                <a:effectLst/>
                <a:uLnTx/>
                <a:uFillTx/>
                <a:latin typeface="Arial" panose="020F0502020204030204"/>
                <a:ea typeface="微软雅黑"/>
                <a:cs typeface="+mn-cs"/>
              </a:rPr>
              <a:t>MAC地址表</a:t>
            </a:r>
            <a:r>
              <a:rPr kumimoji="0" lang="zh-CN" altLang="en-US" sz="2000" b="0" i="0" u="none" strike="noStrike" kern="1200" cap="none" spc="0" normalizeH="0" baseline="0" noProof="0" dirty="0">
                <a:ln>
                  <a:noFill/>
                </a:ln>
                <a:solidFill>
                  <a:srgbClr val="000000"/>
                </a:solidFill>
                <a:effectLst/>
                <a:uLnTx/>
                <a:uFillTx/>
                <a:latin typeface="Arial" panose="020F0502020204030204"/>
                <a:ea typeface="微软雅黑"/>
                <a:cs typeface="+mn-cs"/>
              </a:rPr>
              <a:t>为空</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5" name="文本框 94">
            <a:extLst>
              <a:ext uri="{FF2B5EF4-FFF2-40B4-BE49-F238E27FC236}">
                <a16:creationId xmlns:a16="http://schemas.microsoft.com/office/drawing/2014/main" id="{DCAB51EB-66D4-438A-BD47-4E9D65280E54}"/>
              </a:ext>
            </a:extLst>
          </p:cNvPr>
          <p:cNvSpPr txBox="1"/>
          <p:nvPr/>
        </p:nvSpPr>
        <p:spPr>
          <a:xfrm>
            <a:off x="1146102" y="2166723"/>
            <a:ext cx="2629246" cy="531749"/>
          </a:xfrm>
          <a:prstGeom prst="rect">
            <a:avLst/>
          </a:prstGeom>
          <a:noFill/>
        </p:spPr>
        <p:txBody>
          <a:bodyPr wrap="none" rtlCol="0">
            <a:spAutoFit/>
          </a:bodyPr>
          <a:lstStyle/>
          <a:p>
            <a:pPr lvl="0">
              <a:lnSpc>
                <a:spcPct val="120000"/>
              </a:lnSpc>
            </a:pPr>
            <a:r>
              <a:rPr kumimoji="0" lang="zh-CN"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lang="zh-CN" altLang="en-US" sz="2600" dirty="0">
                <a:solidFill>
                  <a:prstClr val="black"/>
                </a:solidFill>
                <a:latin typeface="微软雅黑" panose="020B0503020204020204" pitchFamily="34" charset="-122"/>
                <a:ea typeface="微软雅黑" panose="020B0503020204020204" pitchFamily="34" charset="-122"/>
              </a:rPr>
              <a:t>→</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发出数据帧</a:t>
            </a:r>
          </a:p>
        </p:txBody>
      </p:sp>
      <p:cxnSp>
        <p:nvCxnSpPr>
          <p:cNvPr id="99" name="直接箭头连接符 98">
            <a:extLst>
              <a:ext uri="{FF2B5EF4-FFF2-40B4-BE49-F238E27FC236}">
                <a16:creationId xmlns:a16="http://schemas.microsoft.com/office/drawing/2014/main" id="{7122A205-F7C7-4F30-995D-33BFC16C8046}"/>
              </a:ext>
            </a:extLst>
          </p:cNvPr>
          <p:cNvCxnSpPr>
            <a:cxnSpLocks/>
          </p:cNvCxnSpPr>
          <p:nvPr/>
        </p:nvCxnSpPr>
        <p:spPr>
          <a:xfrm flipV="1">
            <a:off x="2625359" y="5078111"/>
            <a:ext cx="105571" cy="309850"/>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05" name="直接箭头连接符 104">
            <a:extLst>
              <a:ext uri="{FF2B5EF4-FFF2-40B4-BE49-F238E27FC236}">
                <a16:creationId xmlns:a16="http://schemas.microsoft.com/office/drawing/2014/main" id="{76D1359E-E866-46A1-9CD6-CF60203ECB47}"/>
              </a:ext>
            </a:extLst>
          </p:cNvPr>
          <p:cNvCxnSpPr>
            <a:cxnSpLocks/>
          </p:cNvCxnSpPr>
          <p:nvPr/>
        </p:nvCxnSpPr>
        <p:spPr>
          <a:xfrm>
            <a:off x="3570796" y="5107195"/>
            <a:ext cx="51091" cy="292663"/>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113" name="直接箭头连接符 112">
            <a:extLst>
              <a:ext uri="{FF2B5EF4-FFF2-40B4-BE49-F238E27FC236}">
                <a16:creationId xmlns:a16="http://schemas.microsoft.com/office/drawing/2014/main" id="{3735E6C7-B240-4A84-A69E-FC6D534ACC5F}"/>
              </a:ext>
            </a:extLst>
          </p:cNvPr>
          <p:cNvCxnSpPr>
            <a:cxnSpLocks/>
          </p:cNvCxnSpPr>
          <p:nvPr/>
        </p:nvCxnSpPr>
        <p:spPr>
          <a:xfrm>
            <a:off x="4168450" y="4858414"/>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pic>
        <p:nvPicPr>
          <p:cNvPr id="123" name="Picture 24" descr="集线器">
            <a:extLst>
              <a:ext uri="{FF2B5EF4-FFF2-40B4-BE49-F238E27FC236}">
                <a16:creationId xmlns:a16="http://schemas.microsoft.com/office/drawing/2014/main" id="{888F98E4-26C9-47C0-A889-F4BA6CDD4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676" y="4463457"/>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C345B873-FA8E-4C90-9248-BF62AE00AA0D}"/>
              </a:ext>
            </a:extLst>
          </p:cNvPr>
          <p:cNvGrpSpPr/>
          <p:nvPr/>
        </p:nvGrpSpPr>
        <p:grpSpPr>
          <a:xfrm>
            <a:off x="1387537" y="2822940"/>
            <a:ext cx="2234350" cy="721547"/>
            <a:chOff x="1370624" y="2758368"/>
            <a:chExt cx="1814914" cy="721547"/>
          </a:xfrm>
        </p:grpSpPr>
        <p:sp>
          <p:nvSpPr>
            <p:cNvPr id="6" name="标注: 左箭头 5">
              <a:extLst>
                <a:ext uri="{FF2B5EF4-FFF2-40B4-BE49-F238E27FC236}">
                  <a16:creationId xmlns:a16="http://schemas.microsoft.com/office/drawing/2014/main" id="{16514927-CA5A-440C-94E3-DC107841FA86}"/>
                </a:ext>
              </a:extLst>
            </p:cNvPr>
            <p:cNvSpPr/>
            <p:nvPr/>
          </p:nvSpPr>
          <p:spPr>
            <a:xfrm>
              <a:off x="1370624" y="2758368"/>
              <a:ext cx="1814914" cy="687209"/>
            </a:xfrm>
            <a:prstGeom prst="leftArrowCallout">
              <a:avLst/>
            </a:prstGeom>
            <a:solidFill>
              <a:srgbClr val="CCCCFF"/>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文本框 3">
              <a:extLst>
                <a:ext uri="{FF2B5EF4-FFF2-40B4-BE49-F238E27FC236}">
                  <a16:creationId xmlns:a16="http://schemas.microsoft.com/office/drawing/2014/main" id="{8277A7BF-6332-409B-B946-F4687088912E}"/>
                </a:ext>
              </a:extLst>
            </p:cNvPr>
            <p:cNvSpPr txBox="1"/>
            <p:nvPr/>
          </p:nvSpPr>
          <p:spPr>
            <a:xfrm>
              <a:off x="1974950" y="2772029"/>
              <a:ext cx="1210588" cy="707886"/>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逆向学习</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源地址</a:t>
              </a:r>
            </a:p>
          </p:txBody>
        </p:sp>
      </p:grpSp>
      <p:sp>
        <p:nvSpPr>
          <p:cNvPr id="48" name="文本框 47">
            <a:extLst>
              <a:ext uri="{FF2B5EF4-FFF2-40B4-BE49-F238E27FC236}">
                <a16:creationId xmlns:a16="http://schemas.microsoft.com/office/drawing/2014/main" id="{58AC158C-2182-4FEC-AC35-5C56E94F8A27}"/>
              </a:ext>
            </a:extLst>
          </p:cNvPr>
          <p:cNvSpPr txBox="1"/>
          <p:nvPr/>
        </p:nvSpPr>
        <p:spPr>
          <a:xfrm>
            <a:off x="5065125" y="2727273"/>
            <a:ext cx="2438946" cy="369332"/>
          </a:xfrm>
          <a:prstGeom prst="rect">
            <a:avLst/>
          </a:prstGeom>
          <a:noFill/>
        </p:spPr>
        <p:txBody>
          <a:bodyPr wrap="square" rtlCol="0">
            <a:spAutoFit/>
          </a:bodyPr>
          <a:lstStyle/>
          <a:p>
            <a:pPr fontAlgn="base">
              <a:spcBef>
                <a:spcPct val="50000"/>
              </a:spcBef>
              <a:spcAft>
                <a:spcPct val="0"/>
              </a:spcAft>
            </a:pPr>
            <a:r>
              <a:rPr lang="en-US" altLang="zh-CN" dirty="0">
                <a:solidFill>
                  <a:srgbClr val="000000"/>
                </a:solidFill>
                <a:latin typeface="微软雅黑" panose="020B0503020204020204" pitchFamily="34" charset="-122"/>
                <a:ea typeface="微软雅黑" panose="020B0503020204020204" pitchFamily="34" charset="-122"/>
              </a:rPr>
              <a:t>MAC_A</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      </a:t>
            </a:r>
            <a:endParaRPr lang="zh-CN" altLang="zh-CN" dirty="0">
              <a:solidFill>
                <a:srgbClr val="00000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7A15343-B6A4-4915-B67C-F4A607DF80C0}"/>
              </a:ext>
            </a:extLst>
          </p:cNvPr>
          <p:cNvSpPr txBox="1"/>
          <p:nvPr/>
        </p:nvSpPr>
        <p:spPr>
          <a:xfrm>
            <a:off x="7668901" y="2676500"/>
            <a:ext cx="4544834" cy="1508105"/>
          </a:xfrm>
          <a:prstGeom prst="rect">
            <a:avLst/>
          </a:prstGeom>
          <a:noFill/>
        </p:spPr>
        <p:txBody>
          <a:bodyPr wrap="none" rtlCol="0">
            <a:spAutoFit/>
          </a:bodyPr>
          <a:lstStyle/>
          <a:p>
            <a:pPr>
              <a:lnSpc>
                <a:spcPct val="120000"/>
              </a:lnSpc>
            </a:pPr>
            <a:r>
              <a:rPr lang="zh-CN" altLang="en-US" sz="2000" dirty="0">
                <a:solidFill>
                  <a:srgbClr val="000000"/>
                </a:solidFill>
                <a:latin typeface="Arial" panose="020F0502020204030204"/>
                <a:ea typeface="微软雅黑"/>
              </a:rPr>
              <a:t>记录帧到达时间</a:t>
            </a:r>
            <a:endParaRPr lang="en-US" altLang="zh-CN" sz="2000" dirty="0">
              <a:solidFill>
                <a:srgbClr val="000000"/>
              </a:solidFill>
              <a:latin typeface="Arial" panose="020F0502020204030204"/>
              <a:ea typeface="微软雅黑"/>
            </a:endParaRPr>
          </a:p>
          <a:p>
            <a:pPr>
              <a:lnSpc>
                <a:spcPct val="120000"/>
              </a:lnSpc>
            </a:pPr>
            <a:r>
              <a:rPr lang="zh-CN" altLang="en-US" sz="2000" dirty="0">
                <a:solidFill>
                  <a:srgbClr val="000000"/>
                </a:solidFill>
                <a:latin typeface="Arial" panose="020F0502020204030204"/>
                <a:ea typeface="微软雅黑"/>
              </a:rPr>
              <a:t>设定</a:t>
            </a:r>
            <a:r>
              <a:rPr lang="zh-CN" altLang="en-US" sz="2000" dirty="0">
                <a:solidFill>
                  <a:srgbClr val="7030A0"/>
                </a:solidFill>
                <a:latin typeface="Arial" panose="020F0502020204030204"/>
                <a:ea typeface="微软雅黑"/>
              </a:rPr>
              <a:t>老化时间</a:t>
            </a:r>
            <a:r>
              <a:rPr lang="zh-CN" altLang="en-US" sz="2000" dirty="0">
                <a:solidFill>
                  <a:srgbClr val="000000"/>
                </a:solidFill>
                <a:latin typeface="Arial" panose="020F0502020204030204"/>
                <a:ea typeface="微软雅黑"/>
              </a:rPr>
              <a:t>（</a:t>
            </a:r>
            <a:r>
              <a:rPr lang="zh-CN" altLang="en-US" sz="2000" dirty="0">
                <a:solidFill>
                  <a:srgbClr val="7030A0"/>
                </a:solidFill>
                <a:latin typeface="Arial" panose="020F0502020204030204"/>
                <a:ea typeface="微软雅黑"/>
              </a:rPr>
              <a:t>默认</a:t>
            </a:r>
            <a:r>
              <a:rPr lang="en-US" altLang="zh-CN" sz="2000" dirty="0">
                <a:solidFill>
                  <a:srgbClr val="7030A0"/>
                </a:solidFill>
                <a:latin typeface="Arial" panose="020F0502020204030204"/>
                <a:ea typeface="微软雅黑"/>
              </a:rPr>
              <a:t>300s</a:t>
            </a:r>
            <a:r>
              <a:rPr lang="zh-CN" altLang="en-US" sz="2000" dirty="0">
                <a:solidFill>
                  <a:srgbClr val="000000"/>
                </a:solidFill>
                <a:latin typeface="Arial" panose="020F0502020204030204"/>
                <a:ea typeface="微软雅黑"/>
              </a:rPr>
              <a:t>）</a:t>
            </a:r>
            <a:endParaRPr lang="en-US" altLang="zh-CN" sz="2000" dirty="0">
              <a:solidFill>
                <a:srgbClr val="000000"/>
              </a:solidFill>
              <a:latin typeface="Arial" panose="020F0502020204030204"/>
              <a:ea typeface="微软雅黑"/>
            </a:endParaRPr>
          </a:p>
          <a:p>
            <a:pPr>
              <a:lnSpc>
                <a:spcPct val="120000"/>
              </a:lnSpc>
            </a:pPr>
            <a:r>
              <a:rPr lang="zh-CN" altLang="en-US" sz="2000" dirty="0">
                <a:solidFill>
                  <a:srgbClr val="000000"/>
                </a:solidFill>
                <a:latin typeface="Arial" panose="020F0502020204030204"/>
                <a:ea typeface="微软雅黑"/>
              </a:rPr>
              <a:t>当老化时间到期时，该表项会被清除。</a:t>
            </a:r>
            <a:endParaRPr lang="en-US" altLang="zh-CN" sz="2000" dirty="0">
              <a:solidFill>
                <a:srgbClr val="000000"/>
              </a:solidFill>
              <a:latin typeface="Arial" panose="020F0502020204030204"/>
              <a:ea typeface="微软雅黑"/>
            </a:endParaRPr>
          </a:p>
          <a:p>
            <a:endParaRPr lang="zh-CN" altLang="en-US" sz="2000" dirty="0"/>
          </a:p>
        </p:txBody>
      </p:sp>
      <p:sp>
        <p:nvSpPr>
          <p:cNvPr id="3" name="思想气泡: 云 2">
            <a:extLst>
              <a:ext uri="{FF2B5EF4-FFF2-40B4-BE49-F238E27FC236}">
                <a16:creationId xmlns:a16="http://schemas.microsoft.com/office/drawing/2014/main" id="{0FA933D5-47B7-4BB3-8370-41989C37368F}"/>
              </a:ext>
            </a:extLst>
          </p:cNvPr>
          <p:cNvSpPr/>
          <p:nvPr/>
        </p:nvSpPr>
        <p:spPr>
          <a:xfrm>
            <a:off x="10796845" y="2361505"/>
            <a:ext cx="1294702" cy="629990"/>
          </a:xfrm>
          <a:prstGeom prst="cloudCallout">
            <a:avLst>
              <a:gd name="adj1" fmla="val -45833"/>
              <a:gd name="adj2" fmla="val 108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Why?</a:t>
            </a:r>
            <a:endParaRPr lang="zh-CN" altLang="en-US" sz="2400" dirty="0"/>
          </a:p>
        </p:txBody>
      </p:sp>
      <p:sp>
        <p:nvSpPr>
          <p:cNvPr id="49" name="日期占位符 36">
            <a:extLst>
              <a:ext uri="{FF2B5EF4-FFF2-40B4-BE49-F238E27FC236}">
                <a16:creationId xmlns:a16="http://schemas.microsoft.com/office/drawing/2014/main" id="{5AB22288-281D-497F-A66D-F78C4B80027E}"/>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2" name="灯片编号占位符 38">
            <a:extLst>
              <a:ext uri="{FF2B5EF4-FFF2-40B4-BE49-F238E27FC236}">
                <a16:creationId xmlns:a16="http://schemas.microsoft.com/office/drawing/2014/main" id="{8430C616-0DF5-4DB1-891F-228178C6E76F}"/>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83</a:t>
            </a:fld>
            <a:endParaRPr kumimoji="1" lang="zh-CN" altLang="en-US" dirty="0"/>
          </a:p>
        </p:txBody>
      </p:sp>
    </p:spTree>
    <p:extLst>
      <p:ext uri="{BB962C8B-B14F-4D97-AF65-F5344CB8AC3E}">
        <p14:creationId xmlns:p14="http://schemas.microsoft.com/office/powerpoint/2010/main" val="216019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down)">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up)">
                                      <p:cBhvr>
                                        <p:cTn id="22" dur="500"/>
                                        <p:tgtEl>
                                          <p:spTgt spid="105"/>
                                        </p:tgtEl>
                                      </p:cBhvr>
                                    </p:animEffect>
                                  </p:childTnLst>
                                </p:cTn>
                              </p:par>
                              <p:par>
                                <p:cTn id="23" presetID="22" presetClass="entr" presetSubtype="8"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wipe(left)">
                                      <p:cBhvr>
                                        <p:cTn id="25" dur="500"/>
                                        <p:tgtEl>
                                          <p:spTgt spid="1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Effect transition="in" filter="fade">
                                      <p:cBhvr>
                                        <p:cTn id="43" dur="500"/>
                                        <p:tgtEl>
                                          <p:spTgt spid="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animEffect transition="in" filter="fade">
                                      <p:cBhvr>
                                        <p:cTn id="48" dur="500"/>
                                        <p:tgtEl>
                                          <p:spTgt spid="9">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wipe(down)">
                                      <p:cBhvr>
                                        <p:cTn id="5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p:bldP spid="48" grpId="0"/>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lang="zh-CN" altLang="en-US" dirty="0">
                <a:solidFill>
                  <a:srgbClr val="C00000"/>
                </a:solidFill>
              </a:rPr>
              <a:t>发送帧</a:t>
            </a:r>
            <a:r>
              <a:rPr lang="zh-CN" altLang="en-US" dirty="0"/>
              <a:t>的站</a:t>
            </a:r>
            <a:r>
              <a:rPr lang="en-US" altLang="zh-CN" dirty="0"/>
              <a:t>MAC</a:t>
            </a:r>
            <a:r>
              <a:rPr lang="zh-CN" altLang="en-US" dirty="0"/>
              <a:t>地址被学习</a:t>
            </a:r>
            <a:endParaRPr kumimoji="1" lang="zh-CN" altLang="en-US" dirty="0"/>
          </a:p>
          <a:p>
            <a:pPr>
              <a:lnSpc>
                <a:spcPct val="120000"/>
              </a:lnSpc>
            </a:pPr>
            <a:endParaRPr lang="en-US" altLang="zh-CN" dirty="0"/>
          </a:p>
          <a:p>
            <a:pPr marL="0" indent="0">
              <a:lnSpc>
                <a:spcPct val="120000"/>
              </a:lnSpc>
              <a:buNone/>
            </a:pPr>
            <a:endParaRPr kumimoji="1" lang="zh-CN" altLang="en-US" dirty="0"/>
          </a:p>
        </p:txBody>
      </p:sp>
      <p:sp>
        <p:nvSpPr>
          <p:cNvPr id="117" name="AutoShape 48">
            <a:extLst>
              <a:ext uri="{FF2B5EF4-FFF2-40B4-BE49-F238E27FC236}">
                <a16:creationId xmlns:a16="http://schemas.microsoft.com/office/drawing/2014/main" id="{BEB6581A-C0EA-40D1-AEAD-D501F71D33FD}"/>
              </a:ext>
            </a:extLst>
          </p:cNvPr>
          <p:cNvSpPr>
            <a:spLocks noChangeArrowheads="1"/>
          </p:cNvSpPr>
          <p:nvPr/>
        </p:nvSpPr>
        <p:spPr bwMode="auto">
          <a:xfrm>
            <a:off x="7746213" y="4257966"/>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118" name="文本框 117">
            <a:extLst>
              <a:ext uri="{FF2B5EF4-FFF2-40B4-BE49-F238E27FC236}">
                <a16:creationId xmlns:a16="http://schemas.microsoft.com/office/drawing/2014/main" id="{104E188E-2AC4-48FE-9610-9811DF887D55}"/>
              </a:ext>
            </a:extLst>
          </p:cNvPr>
          <p:cNvSpPr txBox="1"/>
          <p:nvPr/>
        </p:nvSpPr>
        <p:spPr>
          <a:xfrm>
            <a:off x="9484118" y="454223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19" name="Picture 40" descr="computer">
            <a:extLst>
              <a:ext uri="{FF2B5EF4-FFF2-40B4-BE49-F238E27FC236}">
                <a16:creationId xmlns:a16="http://schemas.microsoft.com/office/drawing/2014/main" id="{79616C78-3908-4D8A-9270-7D534F38A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66" y="552564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0" descr="computer">
            <a:extLst>
              <a:ext uri="{FF2B5EF4-FFF2-40B4-BE49-F238E27FC236}">
                <a16:creationId xmlns:a16="http://schemas.microsoft.com/office/drawing/2014/main" id="{306BFBC9-795C-4723-B7CF-306A9E767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687" y="552564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1" name="直接连接符 120">
            <a:extLst>
              <a:ext uri="{FF2B5EF4-FFF2-40B4-BE49-F238E27FC236}">
                <a16:creationId xmlns:a16="http://schemas.microsoft.com/office/drawing/2014/main" id="{2B91812E-07A4-421F-955C-E5BD6578C91D}"/>
              </a:ext>
            </a:extLst>
          </p:cNvPr>
          <p:cNvCxnSpPr>
            <a:cxnSpLocks/>
            <a:stCxn id="119" idx="0"/>
          </p:cNvCxnSpPr>
          <p:nvPr/>
        </p:nvCxnSpPr>
        <p:spPr>
          <a:xfrm flipV="1">
            <a:off x="8593189" y="4780199"/>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2" name="直接连接符 121">
            <a:extLst>
              <a:ext uri="{FF2B5EF4-FFF2-40B4-BE49-F238E27FC236}">
                <a16:creationId xmlns:a16="http://schemas.microsoft.com/office/drawing/2014/main" id="{BF8DB8D2-F1F0-48D2-B5FE-6533DBECFC65}"/>
              </a:ext>
            </a:extLst>
          </p:cNvPr>
          <p:cNvCxnSpPr>
            <a:cxnSpLocks/>
            <a:stCxn id="120" idx="0"/>
          </p:cNvCxnSpPr>
          <p:nvPr/>
        </p:nvCxnSpPr>
        <p:spPr>
          <a:xfrm flipH="1" flipV="1">
            <a:off x="9227178" y="4583709"/>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124" name="文本框 123">
            <a:extLst>
              <a:ext uri="{FF2B5EF4-FFF2-40B4-BE49-F238E27FC236}">
                <a16:creationId xmlns:a16="http://schemas.microsoft.com/office/drawing/2014/main" id="{21FC8B5A-B18C-4DA6-A798-B76CCF5A03F9}"/>
              </a:ext>
            </a:extLst>
          </p:cNvPr>
          <p:cNvSpPr txBox="1"/>
          <p:nvPr/>
        </p:nvSpPr>
        <p:spPr>
          <a:xfrm>
            <a:off x="8404005" y="5897283"/>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5" name="文本框 124">
            <a:extLst>
              <a:ext uri="{FF2B5EF4-FFF2-40B4-BE49-F238E27FC236}">
                <a16:creationId xmlns:a16="http://schemas.microsoft.com/office/drawing/2014/main" id="{D1745F40-2292-4915-B492-97D5BF0E91FD}"/>
              </a:ext>
            </a:extLst>
          </p:cNvPr>
          <p:cNvSpPr txBox="1"/>
          <p:nvPr/>
        </p:nvSpPr>
        <p:spPr>
          <a:xfrm>
            <a:off x="9249301" y="5897284"/>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graphicFrame>
        <p:nvGraphicFramePr>
          <p:cNvPr id="45" name="Group 40">
            <a:extLst>
              <a:ext uri="{FF2B5EF4-FFF2-40B4-BE49-F238E27FC236}">
                <a16:creationId xmlns:a16="http://schemas.microsoft.com/office/drawing/2014/main" id="{D38E1517-4CBC-4087-BD26-86576CF091D2}"/>
              </a:ext>
            </a:extLst>
          </p:cNvPr>
          <p:cNvGraphicFramePr>
            <a:graphicFrameLocks noGrp="1"/>
          </p:cNvGraphicFramePr>
          <p:nvPr/>
        </p:nvGraphicFramePr>
        <p:xfrm>
          <a:off x="4603371" y="2016779"/>
          <a:ext cx="3050723" cy="207254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290300">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290300">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46" name="AutoShape 48">
            <a:extLst>
              <a:ext uri="{FF2B5EF4-FFF2-40B4-BE49-F238E27FC236}">
                <a16:creationId xmlns:a16="http://schemas.microsoft.com/office/drawing/2014/main" id="{82A6B451-5FDB-43A1-B477-1493ABB81D5E}"/>
              </a:ext>
            </a:extLst>
          </p:cNvPr>
          <p:cNvSpPr>
            <a:spLocks noChangeArrowheads="1"/>
          </p:cNvSpPr>
          <p:nvPr/>
        </p:nvSpPr>
        <p:spPr bwMode="auto">
          <a:xfrm>
            <a:off x="1890567" y="4239615"/>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47" name="文本框 46">
            <a:extLst>
              <a:ext uri="{FF2B5EF4-FFF2-40B4-BE49-F238E27FC236}">
                <a16:creationId xmlns:a16="http://schemas.microsoft.com/office/drawing/2014/main" id="{B7BA8B34-FBD9-47B4-BA7D-3EE3035C6141}"/>
              </a:ext>
            </a:extLst>
          </p:cNvPr>
          <p:cNvSpPr txBox="1"/>
          <p:nvPr/>
        </p:nvSpPr>
        <p:spPr>
          <a:xfrm>
            <a:off x="2096488" y="453571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0" name="Picture 40" descr="computer">
            <a:extLst>
              <a:ext uri="{FF2B5EF4-FFF2-40B4-BE49-F238E27FC236}">
                <a16:creationId xmlns:a16="http://schemas.microsoft.com/office/drawing/2014/main" id="{06FBF21E-B885-4326-B1B2-602DEAA79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120" y="550729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0" descr="computer">
            <a:extLst>
              <a:ext uri="{FF2B5EF4-FFF2-40B4-BE49-F238E27FC236}">
                <a16:creationId xmlns:a16="http://schemas.microsoft.com/office/drawing/2014/main" id="{C4C3D25F-E13D-473E-BA63-5E700661C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041" y="550729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直接连接符 53">
            <a:extLst>
              <a:ext uri="{FF2B5EF4-FFF2-40B4-BE49-F238E27FC236}">
                <a16:creationId xmlns:a16="http://schemas.microsoft.com/office/drawing/2014/main" id="{602D2E43-74F2-4677-ABE3-B6AA627A2A49}"/>
              </a:ext>
            </a:extLst>
          </p:cNvPr>
          <p:cNvCxnSpPr>
            <a:cxnSpLocks/>
            <a:stCxn id="50" idx="0"/>
          </p:cNvCxnSpPr>
          <p:nvPr/>
        </p:nvCxnSpPr>
        <p:spPr>
          <a:xfrm flipV="1">
            <a:off x="2737543" y="4761848"/>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直接连接符 54">
            <a:extLst>
              <a:ext uri="{FF2B5EF4-FFF2-40B4-BE49-F238E27FC236}">
                <a16:creationId xmlns:a16="http://schemas.microsoft.com/office/drawing/2014/main" id="{4194F9FB-29CC-4E35-9FBE-FFEAC58C3D9C}"/>
              </a:ext>
            </a:extLst>
          </p:cNvPr>
          <p:cNvCxnSpPr>
            <a:cxnSpLocks/>
            <a:stCxn id="51" idx="0"/>
          </p:cNvCxnSpPr>
          <p:nvPr/>
        </p:nvCxnSpPr>
        <p:spPr>
          <a:xfrm flipH="1" flipV="1">
            <a:off x="3371532" y="4565358"/>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57" name="Picture 24" descr="集线器">
            <a:extLst>
              <a:ext uri="{FF2B5EF4-FFF2-40B4-BE49-F238E27FC236}">
                <a16:creationId xmlns:a16="http://schemas.microsoft.com/office/drawing/2014/main" id="{288B0516-E310-4D33-B90C-6CA83630C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030" y="4445106"/>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文本框 83">
            <a:extLst>
              <a:ext uri="{FF2B5EF4-FFF2-40B4-BE49-F238E27FC236}">
                <a16:creationId xmlns:a16="http://schemas.microsoft.com/office/drawing/2014/main" id="{08601774-8460-4F28-867F-2255D7161FA3}"/>
              </a:ext>
            </a:extLst>
          </p:cNvPr>
          <p:cNvSpPr txBox="1"/>
          <p:nvPr/>
        </p:nvSpPr>
        <p:spPr>
          <a:xfrm>
            <a:off x="2538734" y="5878932"/>
            <a:ext cx="332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5" name="文本框 84">
            <a:extLst>
              <a:ext uri="{FF2B5EF4-FFF2-40B4-BE49-F238E27FC236}">
                <a16:creationId xmlns:a16="http://schemas.microsoft.com/office/drawing/2014/main" id="{0B17B268-4F0B-466E-B5CB-8AB3C2975F17}"/>
              </a:ext>
            </a:extLst>
          </p:cNvPr>
          <p:cNvSpPr txBox="1"/>
          <p:nvPr/>
        </p:nvSpPr>
        <p:spPr>
          <a:xfrm>
            <a:off x="3384030" y="587893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2" name="直接连接符 71">
            <a:extLst>
              <a:ext uri="{FF2B5EF4-FFF2-40B4-BE49-F238E27FC236}">
                <a16:creationId xmlns:a16="http://schemas.microsoft.com/office/drawing/2014/main" id="{122EE3E0-FD5F-4805-B647-42B0B9E5962F}"/>
              </a:ext>
            </a:extLst>
          </p:cNvPr>
          <p:cNvCxnSpPr>
            <a:cxnSpLocks/>
            <a:stCxn id="57" idx="3"/>
          </p:cNvCxnSpPr>
          <p:nvPr/>
        </p:nvCxnSpPr>
        <p:spPr>
          <a:xfrm>
            <a:off x="3605430" y="4746571"/>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5" name="组合 4">
            <a:extLst>
              <a:ext uri="{FF2B5EF4-FFF2-40B4-BE49-F238E27FC236}">
                <a16:creationId xmlns:a16="http://schemas.microsoft.com/office/drawing/2014/main" id="{0F37E580-C849-4584-826C-B1CD7CA1F813}"/>
              </a:ext>
            </a:extLst>
          </p:cNvPr>
          <p:cNvGrpSpPr/>
          <p:nvPr/>
        </p:nvGrpSpPr>
        <p:grpSpPr>
          <a:xfrm>
            <a:off x="4947451" y="4356926"/>
            <a:ext cx="2299836" cy="943937"/>
            <a:chOff x="4223344" y="4271744"/>
            <a:chExt cx="2299836" cy="943937"/>
          </a:xfrm>
        </p:grpSpPr>
        <p:pic>
          <p:nvPicPr>
            <p:cNvPr id="74" name="Picture 48">
              <a:extLst>
                <a:ext uri="{FF2B5EF4-FFF2-40B4-BE49-F238E27FC236}">
                  <a16:creationId xmlns:a16="http://schemas.microsoft.com/office/drawing/2014/main" id="{BCC48C01-23FA-4CA9-BF2F-36276AA0805B}"/>
                </a:ext>
              </a:extLst>
            </p:cNvPr>
            <p:cNvPicPr>
              <a:picLocks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 name="文本框 74">
              <a:extLst>
                <a:ext uri="{FF2B5EF4-FFF2-40B4-BE49-F238E27FC236}">
                  <a16:creationId xmlns:a16="http://schemas.microsoft.com/office/drawing/2014/main" id="{ABB862B8-C930-40A2-83A4-51C7BA611AE7}"/>
                </a:ext>
              </a:extLst>
            </p:cNvPr>
            <p:cNvSpPr txBox="1"/>
            <p:nvPr/>
          </p:nvSpPr>
          <p:spPr>
            <a:xfrm>
              <a:off x="4928233" y="4846349"/>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0" name="椭圆 79">
              <a:extLst>
                <a:ext uri="{FF2B5EF4-FFF2-40B4-BE49-F238E27FC236}">
                  <a16:creationId xmlns:a16="http://schemas.microsoft.com/office/drawing/2014/main" id="{AE291838-F37D-4053-BE17-C2E584AC0A30}"/>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1" name="椭圆 80">
              <a:extLst>
                <a:ext uri="{FF2B5EF4-FFF2-40B4-BE49-F238E27FC236}">
                  <a16:creationId xmlns:a16="http://schemas.microsoft.com/office/drawing/2014/main" id="{701AE6F3-57A1-4F4D-B421-B07CAA2E378C}"/>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文本框 81">
              <a:extLst>
                <a:ext uri="{FF2B5EF4-FFF2-40B4-BE49-F238E27FC236}">
                  <a16:creationId xmlns:a16="http://schemas.microsoft.com/office/drawing/2014/main" id="{BE4E1EED-5FF5-4382-9F1D-0EF350CB3D53}"/>
                </a:ext>
              </a:extLst>
            </p:cNvPr>
            <p:cNvSpPr txBox="1"/>
            <p:nvPr/>
          </p:nvSpPr>
          <p:spPr>
            <a:xfrm>
              <a:off x="4223344" y="4329385"/>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文本框 82">
              <a:extLst>
                <a:ext uri="{FF2B5EF4-FFF2-40B4-BE49-F238E27FC236}">
                  <a16:creationId xmlns:a16="http://schemas.microsoft.com/office/drawing/2014/main" id="{7C194482-DAB1-466D-B9FF-3BFE4A5D8893}"/>
                </a:ext>
              </a:extLst>
            </p:cNvPr>
            <p:cNvSpPr txBox="1"/>
            <p:nvPr/>
          </p:nvSpPr>
          <p:spPr>
            <a:xfrm>
              <a:off x="5807920" y="4303169"/>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23" name="Picture 24" descr="集线器">
            <a:extLst>
              <a:ext uri="{FF2B5EF4-FFF2-40B4-BE49-F238E27FC236}">
                <a16:creationId xmlns:a16="http://schemas.microsoft.com/office/drawing/2014/main" id="{888F98E4-26C9-47C0-A889-F4BA6CDD4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676" y="4463457"/>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47">
            <a:extLst>
              <a:ext uri="{FF2B5EF4-FFF2-40B4-BE49-F238E27FC236}">
                <a16:creationId xmlns:a16="http://schemas.microsoft.com/office/drawing/2014/main" id="{58AC158C-2182-4FEC-AC35-5C56E94F8A27}"/>
              </a:ext>
            </a:extLst>
          </p:cNvPr>
          <p:cNvSpPr txBox="1"/>
          <p:nvPr/>
        </p:nvSpPr>
        <p:spPr>
          <a:xfrm>
            <a:off x="5058899" y="2727273"/>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MAC_A</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0A1C48A3-B900-43C3-B0FE-85E487C4FA23}"/>
              </a:ext>
            </a:extLst>
          </p:cNvPr>
          <p:cNvSpPr txBox="1"/>
          <p:nvPr/>
        </p:nvSpPr>
        <p:spPr>
          <a:xfrm>
            <a:off x="5078149" y="3071899"/>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MAC_B</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C4B62C9D-4B88-4A44-B8F5-950DA07CD014}"/>
              </a:ext>
            </a:extLst>
          </p:cNvPr>
          <p:cNvSpPr txBox="1"/>
          <p:nvPr/>
        </p:nvSpPr>
        <p:spPr>
          <a:xfrm>
            <a:off x="5078149" y="3407171"/>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MAC_C</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9" name="文本框 48">
            <a:extLst>
              <a:ext uri="{FF2B5EF4-FFF2-40B4-BE49-F238E27FC236}">
                <a16:creationId xmlns:a16="http://schemas.microsoft.com/office/drawing/2014/main" id="{61706520-18BB-4EB0-81BB-36F684B75CBF}"/>
              </a:ext>
            </a:extLst>
          </p:cNvPr>
          <p:cNvSpPr txBox="1"/>
          <p:nvPr/>
        </p:nvSpPr>
        <p:spPr>
          <a:xfrm>
            <a:off x="5068524" y="3732944"/>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MAC_D</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8" name="文本框 57">
            <a:extLst>
              <a:ext uri="{FF2B5EF4-FFF2-40B4-BE49-F238E27FC236}">
                <a16:creationId xmlns:a16="http://schemas.microsoft.com/office/drawing/2014/main" id="{F3E38C07-C985-4452-A026-25FAD88D80AD}"/>
              </a:ext>
            </a:extLst>
          </p:cNvPr>
          <p:cNvSpPr txBox="1"/>
          <p:nvPr/>
        </p:nvSpPr>
        <p:spPr>
          <a:xfrm>
            <a:off x="7868466" y="2717809"/>
            <a:ext cx="3081288" cy="805029"/>
          </a:xfrm>
          <a:prstGeom prst="rect">
            <a:avLst/>
          </a:prstGeom>
          <a:solidFill>
            <a:schemeClr val="bg2"/>
          </a:solidFill>
        </p:spPr>
        <p:txBody>
          <a:bodyPr wrap="square" rtlCol="0">
            <a:spAutoFit/>
          </a:bodyPr>
          <a:lstStyle/>
          <a:p>
            <a:pPr lvl="0" algn="ctr">
              <a:lnSpc>
                <a:spcPct val="120000"/>
              </a:lnSpc>
              <a:defRPr/>
            </a:pPr>
            <a:r>
              <a:rPr lang="zh-CN" altLang="en-US" sz="2000" dirty="0">
                <a:solidFill>
                  <a:srgbClr val="000000"/>
                </a:solidFill>
                <a:latin typeface="Arial" panose="020F0502020204030204"/>
                <a:ea typeface="微软雅黑"/>
              </a:rPr>
              <a:t>主机向外发送数据时</a:t>
            </a:r>
            <a:endParaRPr lang="en-US" altLang="zh-CN" sz="2000" dirty="0">
              <a:solidFill>
                <a:srgbClr val="000000"/>
              </a:solidFill>
              <a:latin typeface="Arial" panose="020F0502020204030204"/>
              <a:ea typeface="微软雅黑"/>
            </a:endParaRPr>
          </a:p>
          <a:p>
            <a:pPr lvl="0" algn="ctr">
              <a:lnSpc>
                <a:spcPct val="120000"/>
              </a:lnSpc>
              <a:defRPr/>
            </a:pPr>
            <a:r>
              <a:rPr lang="zh-CN" altLang="en-US" sz="2000" dirty="0">
                <a:solidFill>
                  <a:srgbClr val="000000"/>
                </a:solidFill>
                <a:latin typeface="Arial" panose="020F0502020204030204"/>
                <a:ea typeface="微软雅黑"/>
              </a:rPr>
              <a:t>其</a:t>
            </a:r>
            <a:r>
              <a:rPr lang="en-US" altLang="zh-CN" sz="2000" dirty="0">
                <a:solidFill>
                  <a:srgbClr val="000000"/>
                </a:solidFill>
                <a:latin typeface="Arial" panose="020F0502020204030204"/>
                <a:ea typeface="微软雅黑"/>
              </a:rPr>
              <a:t>MAC</a:t>
            </a:r>
            <a:r>
              <a:rPr lang="zh-CN" altLang="en-US" sz="2000" dirty="0">
                <a:solidFill>
                  <a:srgbClr val="000000"/>
                </a:solidFill>
                <a:latin typeface="Arial" panose="020F0502020204030204"/>
                <a:ea typeface="微软雅黑"/>
              </a:rPr>
              <a:t>地址就会被学习</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0" name="日期占位符 36">
            <a:extLst>
              <a:ext uri="{FF2B5EF4-FFF2-40B4-BE49-F238E27FC236}">
                <a16:creationId xmlns:a16="http://schemas.microsoft.com/office/drawing/2014/main" id="{58F86D3F-8D4B-4572-93B1-FE9B5B411870}"/>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61" name="灯片编号占位符 38">
            <a:extLst>
              <a:ext uri="{FF2B5EF4-FFF2-40B4-BE49-F238E27FC236}">
                <a16:creationId xmlns:a16="http://schemas.microsoft.com/office/drawing/2014/main" id="{522A3D37-CCC6-4B0C-B4D8-32457ECF0D4A}"/>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84</a:t>
            </a:fld>
            <a:endParaRPr kumimoji="1" lang="zh-CN" altLang="en-US" dirty="0"/>
          </a:p>
        </p:txBody>
      </p:sp>
      <p:sp>
        <p:nvSpPr>
          <p:cNvPr id="62" name="文本框 61">
            <a:extLst>
              <a:ext uri="{FF2B5EF4-FFF2-40B4-BE49-F238E27FC236}">
                <a16:creationId xmlns:a16="http://schemas.microsoft.com/office/drawing/2014/main" id="{4C20F1E1-E7B9-4725-B945-F9FF3DDA6B23}"/>
              </a:ext>
            </a:extLst>
          </p:cNvPr>
          <p:cNvSpPr txBox="1"/>
          <p:nvPr/>
        </p:nvSpPr>
        <p:spPr>
          <a:xfrm>
            <a:off x="1294319" y="2733814"/>
            <a:ext cx="3081288" cy="805605"/>
          </a:xfrm>
          <a:prstGeom prst="rect">
            <a:avLst/>
          </a:prstGeom>
          <a:solidFill>
            <a:schemeClr val="bg2"/>
          </a:solidFill>
        </p:spPr>
        <p:txBody>
          <a:bodyPr wrap="square" rtlCol="0">
            <a:spAutoFit/>
          </a:bodyPr>
          <a:lstStyle/>
          <a:p>
            <a:pPr lvl="0" algn="ctr">
              <a:lnSpc>
                <a:spcPct val="120000"/>
              </a:lnSpc>
              <a:defRPr/>
            </a:pPr>
            <a:r>
              <a:rPr lang="zh-CN" altLang="en-US" sz="2000" dirty="0">
                <a:solidFill>
                  <a:srgbClr val="000000"/>
                </a:solidFill>
                <a:latin typeface="Arial" panose="020F0502020204030204"/>
                <a:ea typeface="微软雅黑"/>
              </a:rPr>
              <a:t>网桥怎样学习到</a:t>
            </a:r>
            <a:r>
              <a:rPr lang="en-US" altLang="zh-CN" sz="2000" dirty="0">
                <a:solidFill>
                  <a:srgbClr val="000000"/>
                </a:solidFill>
                <a:latin typeface="Arial" panose="020F0502020204030204"/>
                <a:ea typeface="微软雅黑"/>
              </a:rPr>
              <a:t>B\C\D</a:t>
            </a:r>
            <a:r>
              <a:rPr lang="zh-CN" altLang="en-US" sz="2000" dirty="0">
                <a:solidFill>
                  <a:srgbClr val="000000"/>
                </a:solidFill>
                <a:latin typeface="Arial" panose="020F0502020204030204"/>
                <a:ea typeface="微软雅黑"/>
              </a:rPr>
              <a:t>的</a:t>
            </a:r>
            <a:r>
              <a:rPr lang="en-US" altLang="zh-CN" sz="2000" dirty="0">
                <a:solidFill>
                  <a:srgbClr val="000000"/>
                </a:solidFill>
                <a:latin typeface="Arial" panose="020F0502020204030204"/>
                <a:ea typeface="微软雅黑"/>
              </a:rPr>
              <a:t>MAC</a:t>
            </a:r>
            <a:r>
              <a:rPr lang="zh-CN" altLang="en-US" sz="2000" dirty="0">
                <a:solidFill>
                  <a:srgbClr val="000000"/>
                </a:solidFill>
                <a:latin typeface="Arial" panose="020F0502020204030204"/>
                <a:ea typeface="微软雅黑"/>
              </a:rPr>
              <a:t>地址？</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726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49" grpId="0"/>
      <p:bldP spid="5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lang="zh-CN" altLang="en-US" dirty="0"/>
              <a:t>网桥</a:t>
            </a:r>
            <a:r>
              <a:rPr lang="zh-CN" altLang="zh-CN" dirty="0"/>
              <a:t>构建</a:t>
            </a:r>
            <a:r>
              <a:rPr lang="en-US" altLang="zh-CN" dirty="0"/>
              <a:t>MAC</a:t>
            </a:r>
            <a:r>
              <a:rPr lang="zh-CN" altLang="zh-CN" dirty="0"/>
              <a:t>地址表</a:t>
            </a:r>
            <a:r>
              <a:rPr lang="zh-CN" altLang="en-US" dirty="0"/>
              <a:t>的过程</a:t>
            </a:r>
            <a:endParaRPr lang="en-US" altLang="zh-CN" dirty="0"/>
          </a:p>
          <a:p>
            <a:pPr marL="0" indent="0">
              <a:lnSpc>
                <a:spcPct val="120000"/>
              </a:lnSpc>
              <a:buNone/>
            </a:pPr>
            <a:endParaRPr kumimoji="1" lang="zh-CN" altLang="en-US" dirty="0"/>
          </a:p>
        </p:txBody>
      </p:sp>
      <p:sp>
        <p:nvSpPr>
          <p:cNvPr id="117" name="AutoShape 48">
            <a:extLst>
              <a:ext uri="{FF2B5EF4-FFF2-40B4-BE49-F238E27FC236}">
                <a16:creationId xmlns:a16="http://schemas.microsoft.com/office/drawing/2014/main" id="{BEB6581A-C0EA-40D1-AEAD-D501F71D33FD}"/>
              </a:ext>
            </a:extLst>
          </p:cNvPr>
          <p:cNvSpPr>
            <a:spLocks noChangeArrowheads="1"/>
          </p:cNvSpPr>
          <p:nvPr/>
        </p:nvSpPr>
        <p:spPr bwMode="auto">
          <a:xfrm>
            <a:off x="7746213" y="4257966"/>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118" name="文本框 117">
            <a:extLst>
              <a:ext uri="{FF2B5EF4-FFF2-40B4-BE49-F238E27FC236}">
                <a16:creationId xmlns:a16="http://schemas.microsoft.com/office/drawing/2014/main" id="{104E188E-2AC4-48FE-9610-9811DF887D55}"/>
              </a:ext>
            </a:extLst>
          </p:cNvPr>
          <p:cNvSpPr txBox="1"/>
          <p:nvPr/>
        </p:nvSpPr>
        <p:spPr>
          <a:xfrm>
            <a:off x="9484118" y="454223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19" name="Picture 40" descr="computer">
            <a:extLst>
              <a:ext uri="{FF2B5EF4-FFF2-40B4-BE49-F238E27FC236}">
                <a16:creationId xmlns:a16="http://schemas.microsoft.com/office/drawing/2014/main" id="{79616C78-3908-4D8A-9270-7D534F38A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766" y="552564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0" descr="computer">
            <a:extLst>
              <a:ext uri="{FF2B5EF4-FFF2-40B4-BE49-F238E27FC236}">
                <a16:creationId xmlns:a16="http://schemas.microsoft.com/office/drawing/2014/main" id="{306BFBC9-795C-4723-B7CF-306A9E767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687" y="552564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1" name="直接连接符 120">
            <a:extLst>
              <a:ext uri="{FF2B5EF4-FFF2-40B4-BE49-F238E27FC236}">
                <a16:creationId xmlns:a16="http://schemas.microsoft.com/office/drawing/2014/main" id="{2B91812E-07A4-421F-955C-E5BD6578C91D}"/>
              </a:ext>
            </a:extLst>
          </p:cNvPr>
          <p:cNvCxnSpPr>
            <a:cxnSpLocks/>
            <a:stCxn id="119" idx="0"/>
          </p:cNvCxnSpPr>
          <p:nvPr/>
        </p:nvCxnSpPr>
        <p:spPr>
          <a:xfrm flipV="1">
            <a:off x="8593189" y="4780199"/>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2" name="直接连接符 121">
            <a:extLst>
              <a:ext uri="{FF2B5EF4-FFF2-40B4-BE49-F238E27FC236}">
                <a16:creationId xmlns:a16="http://schemas.microsoft.com/office/drawing/2014/main" id="{BF8DB8D2-F1F0-48D2-B5FE-6533DBECFC65}"/>
              </a:ext>
            </a:extLst>
          </p:cNvPr>
          <p:cNvCxnSpPr>
            <a:cxnSpLocks/>
            <a:stCxn id="120" idx="0"/>
          </p:cNvCxnSpPr>
          <p:nvPr/>
        </p:nvCxnSpPr>
        <p:spPr>
          <a:xfrm flipH="1" flipV="1">
            <a:off x="9227178" y="4583709"/>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124" name="文本框 123">
            <a:extLst>
              <a:ext uri="{FF2B5EF4-FFF2-40B4-BE49-F238E27FC236}">
                <a16:creationId xmlns:a16="http://schemas.microsoft.com/office/drawing/2014/main" id="{21FC8B5A-B18C-4DA6-A798-B76CCF5A03F9}"/>
              </a:ext>
            </a:extLst>
          </p:cNvPr>
          <p:cNvSpPr txBox="1"/>
          <p:nvPr/>
        </p:nvSpPr>
        <p:spPr>
          <a:xfrm>
            <a:off x="8404005" y="5897283"/>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5" name="文本框 124">
            <a:extLst>
              <a:ext uri="{FF2B5EF4-FFF2-40B4-BE49-F238E27FC236}">
                <a16:creationId xmlns:a16="http://schemas.microsoft.com/office/drawing/2014/main" id="{D1745F40-2292-4915-B492-97D5BF0E91FD}"/>
              </a:ext>
            </a:extLst>
          </p:cNvPr>
          <p:cNvSpPr txBox="1"/>
          <p:nvPr/>
        </p:nvSpPr>
        <p:spPr>
          <a:xfrm>
            <a:off x="9249301" y="5897284"/>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graphicFrame>
        <p:nvGraphicFramePr>
          <p:cNvPr id="45" name="Group 40">
            <a:extLst>
              <a:ext uri="{FF2B5EF4-FFF2-40B4-BE49-F238E27FC236}">
                <a16:creationId xmlns:a16="http://schemas.microsoft.com/office/drawing/2014/main" id="{D38E1517-4CBC-4087-BD26-86576CF091D2}"/>
              </a:ext>
            </a:extLst>
          </p:cNvPr>
          <p:cNvGraphicFramePr>
            <a:graphicFrameLocks noGrp="1"/>
          </p:cNvGraphicFramePr>
          <p:nvPr/>
        </p:nvGraphicFramePr>
        <p:xfrm>
          <a:off x="4603371" y="2016779"/>
          <a:ext cx="3050723" cy="207254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290300">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290300">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46" name="AutoShape 48">
            <a:extLst>
              <a:ext uri="{FF2B5EF4-FFF2-40B4-BE49-F238E27FC236}">
                <a16:creationId xmlns:a16="http://schemas.microsoft.com/office/drawing/2014/main" id="{82A6B451-5FDB-43A1-B477-1493ABB81D5E}"/>
              </a:ext>
            </a:extLst>
          </p:cNvPr>
          <p:cNvSpPr>
            <a:spLocks noChangeArrowheads="1"/>
          </p:cNvSpPr>
          <p:nvPr/>
        </p:nvSpPr>
        <p:spPr bwMode="auto">
          <a:xfrm>
            <a:off x="1890567" y="4239615"/>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47" name="文本框 46">
            <a:extLst>
              <a:ext uri="{FF2B5EF4-FFF2-40B4-BE49-F238E27FC236}">
                <a16:creationId xmlns:a16="http://schemas.microsoft.com/office/drawing/2014/main" id="{B7BA8B34-FBD9-47B4-BA7D-3EE3035C6141}"/>
              </a:ext>
            </a:extLst>
          </p:cNvPr>
          <p:cNvSpPr txBox="1"/>
          <p:nvPr/>
        </p:nvSpPr>
        <p:spPr>
          <a:xfrm>
            <a:off x="2096488" y="453571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0" name="Picture 40" descr="computer">
            <a:extLst>
              <a:ext uri="{FF2B5EF4-FFF2-40B4-BE49-F238E27FC236}">
                <a16:creationId xmlns:a16="http://schemas.microsoft.com/office/drawing/2014/main" id="{06FBF21E-B885-4326-B1B2-602DEAA79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120" y="550729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0" descr="computer">
            <a:extLst>
              <a:ext uri="{FF2B5EF4-FFF2-40B4-BE49-F238E27FC236}">
                <a16:creationId xmlns:a16="http://schemas.microsoft.com/office/drawing/2014/main" id="{C4C3D25F-E13D-473E-BA63-5E700661C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041" y="550729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直接连接符 53">
            <a:extLst>
              <a:ext uri="{FF2B5EF4-FFF2-40B4-BE49-F238E27FC236}">
                <a16:creationId xmlns:a16="http://schemas.microsoft.com/office/drawing/2014/main" id="{602D2E43-74F2-4677-ABE3-B6AA627A2A49}"/>
              </a:ext>
            </a:extLst>
          </p:cNvPr>
          <p:cNvCxnSpPr>
            <a:cxnSpLocks/>
            <a:stCxn id="50" idx="0"/>
          </p:cNvCxnSpPr>
          <p:nvPr/>
        </p:nvCxnSpPr>
        <p:spPr>
          <a:xfrm flipV="1">
            <a:off x="2737543" y="4761848"/>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直接连接符 54">
            <a:extLst>
              <a:ext uri="{FF2B5EF4-FFF2-40B4-BE49-F238E27FC236}">
                <a16:creationId xmlns:a16="http://schemas.microsoft.com/office/drawing/2014/main" id="{4194F9FB-29CC-4E35-9FBE-FFEAC58C3D9C}"/>
              </a:ext>
            </a:extLst>
          </p:cNvPr>
          <p:cNvCxnSpPr>
            <a:cxnSpLocks/>
            <a:stCxn id="51" idx="0"/>
          </p:cNvCxnSpPr>
          <p:nvPr/>
        </p:nvCxnSpPr>
        <p:spPr>
          <a:xfrm flipH="1" flipV="1">
            <a:off x="3371532" y="4565358"/>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57" name="Picture 24" descr="集线器">
            <a:extLst>
              <a:ext uri="{FF2B5EF4-FFF2-40B4-BE49-F238E27FC236}">
                <a16:creationId xmlns:a16="http://schemas.microsoft.com/office/drawing/2014/main" id="{288B0516-E310-4D33-B90C-6CA83630C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030" y="4445106"/>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文本框 83">
            <a:extLst>
              <a:ext uri="{FF2B5EF4-FFF2-40B4-BE49-F238E27FC236}">
                <a16:creationId xmlns:a16="http://schemas.microsoft.com/office/drawing/2014/main" id="{08601774-8460-4F28-867F-2255D7161FA3}"/>
              </a:ext>
            </a:extLst>
          </p:cNvPr>
          <p:cNvSpPr txBox="1"/>
          <p:nvPr/>
        </p:nvSpPr>
        <p:spPr>
          <a:xfrm>
            <a:off x="2538734" y="5878932"/>
            <a:ext cx="332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5" name="文本框 84">
            <a:extLst>
              <a:ext uri="{FF2B5EF4-FFF2-40B4-BE49-F238E27FC236}">
                <a16:creationId xmlns:a16="http://schemas.microsoft.com/office/drawing/2014/main" id="{0B17B268-4F0B-466E-B5CB-8AB3C2975F17}"/>
              </a:ext>
            </a:extLst>
          </p:cNvPr>
          <p:cNvSpPr txBox="1"/>
          <p:nvPr/>
        </p:nvSpPr>
        <p:spPr>
          <a:xfrm>
            <a:off x="3384030" y="587893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2" name="直接连接符 71">
            <a:extLst>
              <a:ext uri="{FF2B5EF4-FFF2-40B4-BE49-F238E27FC236}">
                <a16:creationId xmlns:a16="http://schemas.microsoft.com/office/drawing/2014/main" id="{122EE3E0-FD5F-4805-B647-42B0B9E5962F}"/>
              </a:ext>
            </a:extLst>
          </p:cNvPr>
          <p:cNvCxnSpPr>
            <a:cxnSpLocks/>
            <a:stCxn id="57" idx="3"/>
          </p:cNvCxnSpPr>
          <p:nvPr/>
        </p:nvCxnSpPr>
        <p:spPr>
          <a:xfrm>
            <a:off x="3605430" y="4746571"/>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5" name="组合 4">
            <a:extLst>
              <a:ext uri="{FF2B5EF4-FFF2-40B4-BE49-F238E27FC236}">
                <a16:creationId xmlns:a16="http://schemas.microsoft.com/office/drawing/2014/main" id="{0F37E580-C849-4584-826C-B1CD7CA1F813}"/>
              </a:ext>
            </a:extLst>
          </p:cNvPr>
          <p:cNvGrpSpPr/>
          <p:nvPr/>
        </p:nvGrpSpPr>
        <p:grpSpPr>
          <a:xfrm>
            <a:off x="4947451" y="4356926"/>
            <a:ext cx="2299836" cy="943937"/>
            <a:chOff x="4223344" y="4271744"/>
            <a:chExt cx="2299836" cy="943937"/>
          </a:xfrm>
        </p:grpSpPr>
        <p:pic>
          <p:nvPicPr>
            <p:cNvPr id="74" name="Picture 48">
              <a:extLst>
                <a:ext uri="{FF2B5EF4-FFF2-40B4-BE49-F238E27FC236}">
                  <a16:creationId xmlns:a16="http://schemas.microsoft.com/office/drawing/2014/main" id="{BCC48C01-23FA-4CA9-BF2F-36276AA0805B}"/>
                </a:ext>
              </a:extLst>
            </p:cNvPr>
            <p:cNvPicPr>
              <a:picLocks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 name="文本框 74">
              <a:extLst>
                <a:ext uri="{FF2B5EF4-FFF2-40B4-BE49-F238E27FC236}">
                  <a16:creationId xmlns:a16="http://schemas.microsoft.com/office/drawing/2014/main" id="{ABB862B8-C930-40A2-83A4-51C7BA611AE7}"/>
                </a:ext>
              </a:extLst>
            </p:cNvPr>
            <p:cNvSpPr txBox="1"/>
            <p:nvPr/>
          </p:nvSpPr>
          <p:spPr>
            <a:xfrm>
              <a:off x="4928233" y="4846349"/>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0" name="椭圆 79">
              <a:extLst>
                <a:ext uri="{FF2B5EF4-FFF2-40B4-BE49-F238E27FC236}">
                  <a16:creationId xmlns:a16="http://schemas.microsoft.com/office/drawing/2014/main" id="{AE291838-F37D-4053-BE17-C2E584AC0A30}"/>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1" name="椭圆 80">
              <a:extLst>
                <a:ext uri="{FF2B5EF4-FFF2-40B4-BE49-F238E27FC236}">
                  <a16:creationId xmlns:a16="http://schemas.microsoft.com/office/drawing/2014/main" id="{701AE6F3-57A1-4F4D-B421-B07CAA2E378C}"/>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文本框 81">
              <a:extLst>
                <a:ext uri="{FF2B5EF4-FFF2-40B4-BE49-F238E27FC236}">
                  <a16:creationId xmlns:a16="http://schemas.microsoft.com/office/drawing/2014/main" id="{BE4E1EED-5FF5-4382-9F1D-0EF350CB3D53}"/>
                </a:ext>
              </a:extLst>
            </p:cNvPr>
            <p:cNvSpPr txBox="1"/>
            <p:nvPr/>
          </p:nvSpPr>
          <p:spPr>
            <a:xfrm>
              <a:off x="4223344" y="4329385"/>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文本框 82">
              <a:extLst>
                <a:ext uri="{FF2B5EF4-FFF2-40B4-BE49-F238E27FC236}">
                  <a16:creationId xmlns:a16="http://schemas.microsoft.com/office/drawing/2014/main" id="{7C194482-DAB1-466D-B9FF-3BFE4A5D8893}"/>
                </a:ext>
              </a:extLst>
            </p:cNvPr>
            <p:cNvSpPr txBox="1"/>
            <p:nvPr/>
          </p:nvSpPr>
          <p:spPr>
            <a:xfrm>
              <a:off x="5807920" y="4303169"/>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23" name="Picture 24" descr="集线器">
            <a:extLst>
              <a:ext uri="{FF2B5EF4-FFF2-40B4-BE49-F238E27FC236}">
                <a16:creationId xmlns:a16="http://schemas.microsoft.com/office/drawing/2014/main" id="{888F98E4-26C9-47C0-A889-F4BA6CDD4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676" y="4463457"/>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47">
            <a:extLst>
              <a:ext uri="{FF2B5EF4-FFF2-40B4-BE49-F238E27FC236}">
                <a16:creationId xmlns:a16="http://schemas.microsoft.com/office/drawing/2014/main" id="{58AC158C-2182-4FEC-AC35-5C56E94F8A27}"/>
              </a:ext>
            </a:extLst>
          </p:cNvPr>
          <p:cNvSpPr txBox="1"/>
          <p:nvPr/>
        </p:nvSpPr>
        <p:spPr>
          <a:xfrm>
            <a:off x="5058899" y="2727273"/>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MAC_A</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0A1C48A3-B900-43C3-B0FE-85E487C4FA23}"/>
              </a:ext>
            </a:extLst>
          </p:cNvPr>
          <p:cNvSpPr txBox="1"/>
          <p:nvPr/>
        </p:nvSpPr>
        <p:spPr>
          <a:xfrm>
            <a:off x="5078149" y="3071899"/>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MAC_B</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C4B62C9D-4B88-4A44-B8F5-950DA07CD014}"/>
              </a:ext>
            </a:extLst>
          </p:cNvPr>
          <p:cNvSpPr txBox="1"/>
          <p:nvPr/>
        </p:nvSpPr>
        <p:spPr>
          <a:xfrm>
            <a:off x="5078149" y="3407171"/>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MAC_C</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9" name="文本框 48">
            <a:extLst>
              <a:ext uri="{FF2B5EF4-FFF2-40B4-BE49-F238E27FC236}">
                <a16:creationId xmlns:a16="http://schemas.microsoft.com/office/drawing/2014/main" id="{61706520-18BB-4EB0-81BB-36F684B75CBF}"/>
              </a:ext>
            </a:extLst>
          </p:cNvPr>
          <p:cNvSpPr txBox="1"/>
          <p:nvPr/>
        </p:nvSpPr>
        <p:spPr>
          <a:xfrm>
            <a:off x="5068524" y="3732944"/>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MAC_D</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8" name="TextBox 42">
            <a:extLst>
              <a:ext uri="{FF2B5EF4-FFF2-40B4-BE49-F238E27FC236}">
                <a16:creationId xmlns:a16="http://schemas.microsoft.com/office/drawing/2014/main" id="{1CB4494D-103A-4D7F-94DA-5F3D8D80BF39}"/>
              </a:ext>
            </a:extLst>
          </p:cNvPr>
          <p:cNvSpPr txBox="1"/>
          <p:nvPr/>
        </p:nvSpPr>
        <p:spPr>
          <a:xfrm>
            <a:off x="7663720" y="2463350"/>
            <a:ext cx="4037137" cy="876522"/>
          </a:xfrm>
          <a:prstGeom prst="rect">
            <a:avLst/>
          </a:prstGeom>
          <a:noFill/>
        </p:spPr>
        <p:txBody>
          <a:bodyPr wrap="square">
            <a:spAutoFit/>
          </a:bodyPr>
          <a:lstStyle/>
          <a:p>
            <a:pPr>
              <a:lnSpc>
                <a:spcPct val="110000"/>
              </a:lnSpc>
            </a:pPr>
            <a:r>
              <a:rPr lang="zh-CN" altLang="en-US" sz="2400" dirty="0">
                <a:solidFill>
                  <a:prstClr val="black"/>
                </a:solidFill>
                <a:latin typeface="Microsoft YaHei" panose="020B0503020204020204" pitchFamily="34" charset="-122"/>
                <a:ea typeface="Microsoft YaHei" panose="020B0503020204020204" pitchFamily="34" charset="-122"/>
              </a:rPr>
              <a:t>更新</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该表项的帧达到时间，重置老化时间</a:t>
            </a:r>
            <a:endPar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38" name="文本框 37">
            <a:extLst>
              <a:ext uri="{FF2B5EF4-FFF2-40B4-BE49-F238E27FC236}">
                <a16:creationId xmlns:a16="http://schemas.microsoft.com/office/drawing/2014/main" id="{B6B7204B-BC71-484D-AD15-348021891180}"/>
              </a:ext>
            </a:extLst>
          </p:cNvPr>
          <p:cNvSpPr txBox="1"/>
          <p:nvPr/>
        </p:nvSpPr>
        <p:spPr>
          <a:xfrm>
            <a:off x="1146102" y="2166723"/>
            <a:ext cx="2863284" cy="497957"/>
          </a:xfrm>
          <a:prstGeom prst="rect">
            <a:avLst/>
          </a:prstGeom>
          <a:noFill/>
        </p:spPr>
        <p:txBody>
          <a:bodyPr wrap="none" rtlCol="0">
            <a:spAutoFit/>
          </a:bodyPr>
          <a:lstStyle/>
          <a:p>
            <a:pPr lvl="0">
              <a:lnSpc>
                <a:spcPct val="120000"/>
              </a:lnSpc>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再次：</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A发出数据帧</a:t>
            </a:r>
          </a:p>
        </p:txBody>
      </p:sp>
      <p:grpSp>
        <p:nvGrpSpPr>
          <p:cNvPr id="39" name="组合 38">
            <a:extLst>
              <a:ext uri="{FF2B5EF4-FFF2-40B4-BE49-F238E27FC236}">
                <a16:creationId xmlns:a16="http://schemas.microsoft.com/office/drawing/2014/main" id="{ABD7A653-AC53-4EA6-B76B-F617A8F3B2B0}"/>
              </a:ext>
            </a:extLst>
          </p:cNvPr>
          <p:cNvGrpSpPr/>
          <p:nvPr/>
        </p:nvGrpSpPr>
        <p:grpSpPr>
          <a:xfrm>
            <a:off x="2240773" y="2735862"/>
            <a:ext cx="1814914" cy="721547"/>
            <a:chOff x="1370624" y="2758368"/>
            <a:chExt cx="1814914" cy="721547"/>
          </a:xfrm>
        </p:grpSpPr>
        <p:sp>
          <p:nvSpPr>
            <p:cNvPr id="40" name="标注: 左箭头 39">
              <a:extLst>
                <a:ext uri="{FF2B5EF4-FFF2-40B4-BE49-F238E27FC236}">
                  <a16:creationId xmlns:a16="http://schemas.microsoft.com/office/drawing/2014/main" id="{396220D0-84CF-4D66-BC20-09227C57EE89}"/>
                </a:ext>
              </a:extLst>
            </p:cNvPr>
            <p:cNvSpPr/>
            <p:nvPr/>
          </p:nvSpPr>
          <p:spPr>
            <a:xfrm>
              <a:off x="1370624" y="2758368"/>
              <a:ext cx="1814914" cy="687209"/>
            </a:xfrm>
            <a:prstGeom prst="leftArrowCallout">
              <a:avLst/>
            </a:prstGeom>
            <a:solidFill>
              <a:srgbClr val="CCCCFF"/>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E894AC71-7F64-4F39-B207-BE4BF3AD6CEE}"/>
                </a:ext>
              </a:extLst>
            </p:cNvPr>
            <p:cNvSpPr txBox="1"/>
            <p:nvPr/>
          </p:nvSpPr>
          <p:spPr>
            <a:xfrm>
              <a:off x="1974950" y="2772029"/>
              <a:ext cx="1210588" cy="707886"/>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逆向学习</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源地址</a:t>
              </a:r>
            </a:p>
          </p:txBody>
        </p:sp>
      </p:grpSp>
      <p:sp>
        <p:nvSpPr>
          <p:cNvPr id="3" name="文本框 2">
            <a:extLst>
              <a:ext uri="{FF2B5EF4-FFF2-40B4-BE49-F238E27FC236}">
                <a16:creationId xmlns:a16="http://schemas.microsoft.com/office/drawing/2014/main" id="{6754BDD4-67BE-4089-8AB3-1F152FA1F1A6}"/>
              </a:ext>
            </a:extLst>
          </p:cNvPr>
          <p:cNvSpPr txBox="1"/>
          <p:nvPr/>
        </p:nvSpPr>
        <p:spPr>
          <a:xfrm>
            <a:off x="7673344" y="1906415"/>
            <a:ext cx="4027513" cy="461665"/>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网桥发现</a:t>
            </a:r>
            <a:r>
              <a:rPr lang="en-US" altLang="zh-CN" sz="2400" dirty="0">
                <a:solidFill>
                  <a:srgbClr val="C00000"/>
                </a:solidFill>
                <a:latin typeface="微软雅黑" panose="020B0503020204020204" pitchFamily="34" charset="-122"/>
                <a:ea typeface="微软雅黑" panose="020B0503020204020204" pitchFamily="34" charset="-122"/>
              </a:rPr>
              <a:t>MAC_A</a:t>
            </a:r>
            <a:r>
              <a:rPr lang="zh-CN" altLang="en-US" sz="2400" dirty="0">
                <a:solidFill>
                  <a:srgbClr val="C00000"/>
                </a:solidFill>
                <a:latin typeface="微软雅黑" panose="020B0503020204020204" pitchFamily="34" charset="-122"/>
                <a:ea typeface="微软雅黑" panose="020B0503020204020204" pitchFamily="34" charset="-122"/>
              </a:rPr>
              <a:t>已在表中！</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CCB65A6C-D100-4D3F-A384-6D15CA7A004F}"/>
              </a:ext>
            </a:extLst>
          </p:cNvPr>
          <p:cNvSpPr/>
          <p:nvPr/>
        </p:nvSpPr>
        <p:spPr>
          <a:xfrm>
            <a:off x="4603371" y="2734912"/>
            <a:ext cx="3050723" cy="35367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45F9E145-8EBB-4FB9-A3F9-929D33A5462E}"/>
              </a:ext>
            </a:extLst>
          </p:cNvPr>
          <p:cNvCxnSpPr>
            <a:cxnSpLocks/>
          </p:cNvCxnSpPr>
          <p:nvPr/>
        </p:nvCxnSpPr>
        <p:spPr>
          <a:xfrm flipV="1">
            <a:off x="2625359" y="5078111"/>
            <a:ext cx="105571" cy="309850"/>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59" name="直接箭头连接符 58">
            <a:extLst>
              <a:ext uri="{FF2B5EF4-FFF2-40B4-BE49-F238E27FC236}">
                <a16:creationId xmlns:a16="http://schemas.microsoft.com/office/drawing/2014/main" id="{F7EC95F4-1CC8-41CF-9E07-B12619770607}"/>
              </a:ext>
            </a:extLst>
          </p:cNvPr>
          <p:cNvCxnSpPr>
            <a:cxnSpLocks/>
          </p:cNvCxnSpPr>
          <p:nvPr/>
        </p:nvCxnSpPr>
        <p:spPr>
          <a:xfrm>
            <a:off x="3570796" y="5107195"/>
            <a:ext cx="51091" cy="292663"/>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78A82E1-1936-4AB4-805D-5C61ABD4A687}"/>
              </a:ext>
            </a:extLst>
          </p:cNvPr>
          <p:cNvCxnSpPr>
            <a:cxnSpLocks/>
          </p:cNvCxnSpPr>
          <p:nvPr/>
        </p:nvCxnSpPr>
        <p:spPr>
          <a:xfrm>
            <a:off x="4168450" y="4858414"/>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
        <p:nvSpPr>
          <p:cNvPr id="61" name="日期占位符 36">
            <a:extLst>
              <a:ext uri="{FF2B5EF4-FFF2-40B4-BE49-F238E27FC236}">
                <a16:creationId xmlns:a16="http://schemas.microsoft.com/office/drawing/2014/main" id="{EB741C72-37EB-41EE-87CA-C5B3E20AA875}"/>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63" name="灯片编号占位符 38">
            <a:extLst>
              <a:ext uri="{FF2B5EF4-FFF2-40B4-BE49-F238E27FC236}">
                <a16:creationId xmlns:a16="http://schemas.microsoft.com/office/drawing/2014/main" id="{9A0DD671-45E1-4F97-BEB7-9460F2AFBB2D}"/>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85</a:t>
            </a:fld>
            <a:endParaRPr kumimoji="1" lang="zh-CN" altLang="en-US" dirty="0"/>
          </a:p>
        </p:txBody>
      </p:sp>
    </p:spTree>
    <p:extLst>
      <p:ext uri="{BB962C8B-B14F-4D97-AF65-F5344CB8AC3E}">
        <p14:creationId xmlns:p14="http://schemas.microsoft.com/office/powerpoint/2010/main" val="335792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 grpId="0"/>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en-US" altLang="zh-CN" dirty="0"/>
              <a:t>MAC</a:t>
            </a:r>
            <a:r>
              <a:rPr kumimoji="1" lang="zh-CN" altLang="en-US" dirty="0"/>
              <a:t>地址表的构建</a:t>
            </a:r>
            <a:endParaRPr kumimoji="1" lang="en-US" altLang="zh-CN" dirty="0"/>
          </a:p>
          <a:p>
            <a:pPr lvl="1">
              <a:lnSpc>
                <a:spcPct val="120000"/>
              </a:lnSpc>
            </a:pPr>
            <a:r>
              <a:rPr lang="zh-CN" altLang="en-US" sz="2800" dirty="0"/>
              <a:t>增加表项：帧的源地址对应的项不在表中</a:t>
            </a:r>
            <a:endParaRPr lang="en-US" altLang="zh-CN" sz="2800" dirty="0"/>
          </a:p>
          <a:p>
            <a:pPr lvl="1">
              <a:lnSpc>
                <a:spcPct val="120000"/>
              </a:lnSpc>
            </a:pPr>
            <a:r>
              <a:rPr lang="zh-CN" altLang="en-US" sz="2800" dirty="0"/>
              <a:t>删除表项：老化时间到期</a:t>
            </a:r>
            <a:endParaRPr lang="en-US" altLang="zh-CN" sz="2800" dirty="0"/>
          </a:p>
          <a:p>
            <a:pPr lvl="1">
              <a:lnSpc>
                <a:spcPct val="120000"/>
              </a:lnSpc>
            </a:pPr>
            <a:r>
              <a:rPr lang="zh-CN" altLang="en-US" sz="2800" dirty="0"/>
              <a:t>更新表项：帧的源地址在表中，更新时间戳</a:t>
            </a:r>
            <a:endParaRPr lang="en-US" altLang="zh-CN" sz="2800" dirty="0"/>
          </a:p>
          <a:p>
            <a:pPr>
              <a:lnSpc>
                <a:spcPct val="120000"/>
              </a:lnSpc>
            </a:pPr>
            <a:endParaRPr lang="en-US" altLang="zh-CN" dirty="0"/>
          </a:p>
          <a:p>
            <a:pPr>
              <a:lnSpc>
                <a:spcPct val="120000"/>
              </a:lnSpc>
            </a:pPr>
            <a:endParaRPr lang="en-US" altLang="zh-CN" dirty="0"/>
          </a:p>
          <a:p>
            <a:pPr marL="0" indent="0">
              <a:lnSpc>
                <a:spcPct val="120000"/>
              </a:lnSpc>
              <a:buNone/>
            </a:pPr>
            <a:endParaRPr kumimoji="1" lang="zh-CN" altLang="en-US" dirty="0"/>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41" name="日期占位符 36">
            <a:extLst>
              <a:ext uri="{FF2B5EF4-FFF2-40B4-BE49-F238E27FC236}">
                <a16:creationId xmlns:a16="http://schemas.microsoft.com/office/drawing/2014/main" id="{EED9DC98-5095-4968-8E24-8A706E1081B7}"/>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42" name="灯片编号占位符 38">
            <a:extLst>
              <a:ext uri="{FF2B5EF4-FFF2-40B4-BE49-F238E27FC236}">
                <a16:creationId xmlns:a16="http://schemas.microsoft.com/office/drawing/2014/main" id="{35AF26D5-767A-4658-97B1-5A8A59D1318F}"/>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86</a:t>
            </a:fld>
            <a:endParaRPr kumimoji="1" lang="zh-CN" altLang="en-US" dirty="0"/>
          </a:p>
        </p:txBody>
      </p:sp>
      <p:sp>
        <p:nvSpPr>
          <p:cNvPr id="39" name="波形 38">
            <a:extLst>
              <a:ext uri="{FF2B5EF4-FFF2-40B4-BE49-F238E27FC236}">
                <a16:creationId xmlns:a16="http://schemas.microsoft.com/office/drawing/2014/main" id="{1977B577-2DB5-4FF6-AE3E-196563EF534B}"/>
              </a:ext>
            </a:extLst>
          </p:cNvPr>
          <p:cNvSpPr/>
          <p:nvPr/>
        </p:nvSpPr>
        <p:spPr>
          <a:xfrm>
            <a:off x="1568935" y="4071434"/>
            <a:ext cx="8532857" cy="1145309"/>
          </a:xfrm>
          <a:prstGeom prst="wave">
            <a:avLst/>
          </a:prstGeom>
          <a:solidFill>
            <a:schemeClr val="bg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US" altLang="zh-CN" sz="2800" b="1" dirty="0">
                <a:solidFill>
                  <a:srgbClr val="7030A0"/>
                </a:solidFill>
              </a:rPr>
              <a:t>MAC</a:t>
            </a:r>
            <a:r>
              <a:rPr lang="zh-CN" altLang="en-US" sz="2800" b="1" dirty="0">
                <a:solidFill>
                  <a:srgbClr val="7030A0"/>
                </a:solidFill>
              </a:rPr>
              <a:t>地址表会满而溢出吗？是不是存在安全隐患？</a:t>
            </a:r>
          </a:p>
        </p:txBody>
      </p:sp>
    </p:spTree>
    <p:extLst>
      <p:ext uri="{BB962C8B-B14F-4D97-AF65-F5344CB8AC3E}">
        <p14:creationId xmlns:p14="http://schemas.microsoft.com/office/powerpoint/2010/main" val="34192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lang="zh-CN" altLang="en-US" dirty="0"/>
              <a:t>网桥通过逆向学习帧的源地址，获知主机所处的位置，</a:t>
            </a:r>
            <a:endParaRPr lang="en-US" altLang="zh-CN" dirty="0"/>
          </a:p>
          <a:p>
            <a:pPr>
              <a:lnSpc>
                <a:spcPct val="120000"/>
              </a:lnSpc>
            </a:pPr>
            <a:r>
              <a:rPr lang="zh-CN" altLang="en-US" dirty="0"/>
              <a:t>网桥通过逆向学习帧的源地址，构建</a:t>
            </a:r>
            <a:r>
              <a:rPr lang="en-US" altLang="zh-CN" dirty="0"/>
              <a:t>MAC</a:t>
            </a:r>
            <a:r>
              <a:rPr lang="zh-CN" altLang="en-US" dirty="0"/>
              <a:t>地址表。</a:t>
            </a:r>
            <a:endParaRPr lang="en-US" altLang="zh-CN" dirty="0"/>
          </a:p>
          <a:p>
            <a:pPr marL="0" indent="0">
              <a:lnSpc>
                <a:spcPct val="120000"/>
              </a:lnSpc>
              <a:buNone/>
            </a:pPr>
            <a:endParaRPr lang="en-US" altLang="zh-CN" dirty="0"/>
          </a:p>
          <a:p>
            <a:pPr marL="0" indent="0">
              <a:lnSpc>
                <a:spcPct val="120000"/>
              </a:lnSpc>
              <a:buNone/>
            </a:pPr>
            <a:endParaRPr kumimoji="1" lang="zh-CN" altLang="en-US" dirty="0"/>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grpSp>
        <p:nvGrpSpPr>
          <p:cNvPr id="5" name="组合 4">
            <a:extLst>
              <a:ext uri="{FF2B5EF4-FFF2-40B4-BE49-F238E27FC236}">
                <a16:creationId xmlns:a16="http://schemas.microsoft.com/office/drawing/2014/main" id="{89EE8DD3-341E-4ADF-8CA2-3A39601B0CC0}"/>
              </a:ext>
            </a:extLst>
          </p:cNvPr>
          <p:cNvGrpSpPr/>
          <p:nvPr/>
        </p:nvGrpSpPr>
        <p:grpSpPr>
          <a:xfrm>
            <a:off x="2236138" y="2883610"/>
            <a:ext cx="7775014" cy="2281409"/>
            <a:chOff x="2236138" y="3167390"/>
            <a:chExt cx="7775014" cy="2281409"/>
          </a:xfrm>
        </p:grpSpPr>
        <p:sp>
          <p:nvSpPr>
            <p:cNvPr id="3" name="文本框 2">
              <a:extLst>
                <a:ext uri="{FF2B5EF4-FFF2-40B4-BE49-F238E27FC236}">
                  <a16:creationId xmlns:a16="http://schemas.microsoft.com/office/drawing/2014/main" id="{6DC3C50C-7546-4620-9A16-E42818E800B1}"/>
                </a:ext>
              </a:extLst>
            </p:cNvPr>
            <p:cNvSpPr txBox="1"/>
            <p:nvPr/>
          </p:nvSpPr>
          <p:spPr>
            <a:xfrm>
              <a:off x="2236138" y="3167390"/>
              <a:ext cx="7775014" cy="523220"/>
            </a:xfrm>
            <a:prstGeom prst="rect">
              <a:avLst/>
            </a:prstGeom>
            <a:noFill/>
            <a:ln w="19050">
              <a:noFill/>
            </a:ln>
          </p:spPr>
          <p:txBody>
            <a:bodyPr wrap="none" rtlCol="0">
              <a:spAutoFit/>
            </a:bodyPr>
            <a:lstStyle/>
            <a:p>
              <a:r>
                <a:rPr lang="zh-CN" altLang="en-US" sz="2800" dirty="0">
                  <a:solidFill>
                    <a:srgbClr val="7030A0"/>
                  </a:solidFill>
                  <a:latin typeface="Microsoft YaHei" panose="020B0503020204020204" pitchFamily="34" charset="-122"/>
                  <a:ea typeface="Microsoft YaHei" panose="020B0503020204020204" pitchFamily="34" charset="-122"/>
                </a:rPr>
                <a:t>网桥如何利用</a:t>
              </a:r>
              <a:r>
                <a:rPr lang="en-US" altLang="zh-CN" sz="2800" dirty="0">
                  <a:solidFill>
                    <a:srgbClr val="7030A0"/>
                  </a:solidFill>
                  <a:latin typeface="Microsoft YaHei" panose="020B0503020204020204" pitchFamily="34" charset="-122"/>
                  <a:ea typeface="Microsoft YaHei" panose="020B0503020204020204" pitchFamily="34" charset="-122"/>
                </a:rPr>
                <a:t>MAC</a:t>
              </a:r>
              <a:r>
                <a:rPr lang="zh-CN" altLang="en-US" sz="2800" dirty="0">
                  <a:solidFill>
                    <a:srgbClr val="7030A0"/>
                  </a:solidFill>
                  <a:latin typeface="Microsoft YaHei" panose="020B0503020204020204" pitchFamily="34" charset="-122"/>
                  <a:ea typeface="Microsoft YaHei" panose="020B0503020204020204" pitchFamily="34" charset="-122"/>
                </a:rPr>
                <a:t>地址表进行数据帧的转发？</a:t>
              </a:r>
            </a:p>
          </p:txBody>
        </p:sp>
        <p:pic>
          <p:nvPicPr>
            <p:cNvPr id="6" name="Picture 48">
              <a:extLst>
                <a:ext uri="{FF2B5EF4-FFF2-40B4-BE49-F238E27FC236}">
                  <a16:creationId xmlns:a16="http://schemas.microsoft.com/office/drawing/2014/main" id="{2D8743DD-5CB1-479E-9610-A82C4F7F57AD}"/>
                </a:ext>
              </a:extLst>
            </p:cNvPr>
            <p:cNvPicPr>
              <a:picLocks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163375" y="4269669"/>
              <a:ext cx="1155700" cy="80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 name="文本框 6">
              <a:extLst>
                <a:ext uri="{FF2B5EF4-FFF2-40B4-BE49-F238E27FC236}">
                  <a16:creationId xmlns:a16="http://schemas.microsoft.com/office/drawing/2014/main" id="{A75A3352-99E6-46C2-B608-AF29AD4694C1}"/>
                </a:ext>
              </a:extLst>
            </p:cNvPr>
            <p:cNvSpPr txBox="1"/>
            <p:nvPr/>
          </p:nvSpPr>
          <p:spPr>
            <a:xfrm>
              <a:off x="6253212" y="5048689"/>
              <a:ext cx="8980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标注: 右箭头 3">
              <a:extLst>
                <a:ext uri="{FF2B5EF4-FFF2-40B4-BE49-F238E27FC236}">
                  <a16:creationId xmlns:a16="http://schemas.microsoft.com/office/drawing/2014/main" id="{394FAAFA-0105-4CCD-9982-71887F1E146F}"/>
                </a:ext>
              </a:extLst>
            </p:cNvPr>
            <p:cNvSpPr/>
            <p:nvPr/>
          </p:nvSpPr>
          <p:spPr>
            <a:xfrm>
              <a:off x="4119611" y="4552464"/>
              <a:ext cx="1953929" cy="52322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数据帧</a:t>
              </a:r>
            </a:p>
          </p:txBody>
        </p:sp>
      </p:grpSp>
      <p:sp>
        <p:nvSpPr>
          <p:cNvPr id="13" name="日期占位符 36">
            <a:extLst>
              <a:ext uri="{FF2B5EF4-FFF2-40B4-BE49-F238E27FC236}">
                <a16:creationId xmlns:a16="http://schemas.microsoft.com/office/drawing/2014/main" id="{29B2D226-5C3A-482F-8C82-14C5A1ADD545}"/>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4" name="灯片编号占位符 38">
            <a:extLst>
              <a:ext uri="{FF2B5EF4-FFF2-40B4-BE49-F238E27FC236}">
                <a16:creationId xmlns:a16="http://schemas.microsoft.com/office/drawing/2014/main" id="{365E066A-9ADA-4E8A-A506-822886A63F4C}"/>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87</a:t>
            </a:fld>
            <a:endParaRPr kumimoji="1" lang="zh-CN" altLang="en-US" dirty="0"/>
          </a:p>
        </p:txBody>
      </p:sp>
      <p:sp>
        <p:nvSpPr>
          <p:cNvPr id="10" name="文本框 9">
            <a:extLst>
              <a:ext uri="{FF2B5EF4-FFF2-40B4-BE49-F238E27FC236}">
                <a16:creationId xmlns:a16="http://schemas.microsoft.com/office/drawing/2014/main" id="{E4B5615F-1A4C-43EB-936C-22E207DFA51F}"/>
              </a:ext>
            </a:extLst>
          </p:cNvPr>
          <p:cNvSpPr txBox="1"/>
          <p:nvPr/>
        </p:nvSpPr>
        <p:spPr>
          <a:xfrm>
            <a:off x="1032450" y="5420819"/>
            <a:ext cx="10974030" cy="523220"/>
          </a:xfrm>
          <a:prstGeom prst="rect">
            <a:avLst/>
          </a:prstGeom>
          <a:noFill/>
        </p:spPr>
        <p:txBody>
          <a:bodyPr wrap="none" rtlCol="0">
            <a:spAutoFit/>
          </a:bodyPr>
          <a:lstStyle/>
          <a:p>
            <a:r>
              <a:rPr lang="zh-CN" altLang="zh-CN" sz="2800" dirty="0">
                <a:solidFill>
                  <a:srgbClr val="7030A0"/>
                </a:solidFill>
                <a:latin typeface="Microsoft YaHei" panose="020B0503020204020204" pitchFamily="34" charset="-122"/>
                <a:ea typeface="Microsoft YaHei" panose="020B0503020204020204" pitchFamily="34" charset="-122"/>
              </a:rPr>
              <a:t>网桥对于入境帧的处理过程（</a:t>
            </a:r>
            <a:r>
              <a:rPr lang="en-US" altLang="zh-CN" sz="2800" dirty="0">
                <a:solidFill>
                  <a:srgbClr val="7030A0"/>
                </a:solidFill>
                <a:latin typeface="Microsoft YaHei" panose="020B0503020204020204" pitchFamily="34" charset="-122"/>
                <a:ea typeface="Microsoft YaHei" panose="020B0503020204020204" pitchFamily="34" charset="-122"/>
              </a:rPr>
              <a:t>forwarding</a:t>
            </a:r>
            <a:r>
              <a:rPr lang="zh-CN" altLang="zh-CN" sz="2800" dirty="0">
                <a:solidFill>
                  <a:srgbClr val="7030A0"/>
                </a:solidFill>
                <a:latin typeface="Microsoft YaHei" panose="020B0503020204020204" pitchFamily="34" charset="-122"/>
                <a:ea typeface="Microsoft YaHei" panose="020B0503020204020204" pitchFamily="34" charset="-122"/>
              </a:rPr>
              <a:t>、</a:t>
            </a:r>
            <a:r>
              <a:rPr lang="en-US" altLang="zh-CN" sz="2800" dirty="0">
                <a:solidFill>
                  <a:srgbClr val="7030A0"/>
                </a:solidFill>
                <a:latin typeface="Microsoft YaHei" panose="020B0503020204020204" pitchFamily="34" charset="-122"/>
                <a:ea typeface="Microsoft YaHei" panose="020B0503020204020204" pitchFamily="34" charset="-122"/>
              </a:rPr>
              <a:t>filtering</a:t>
            </a:r>
            <a:r>
              <a:rPr lang="zh-CN" altLang="en-US" sz="2800" dirty="0">
                <a:solidFill>
                  <a:srgbClr val="7030A0"/>
                </a:solidFill>
                <a:latin typeface="Microsoft YaHei" panose="020B0503020204020204" pitchFamily="34" charset="-122"/>
                <a:ea typeface="Microsoft YaHei" panose="020B0503020204020204" pitchFamily="34" charset="-122"/>
              </a:rPr>
              <a:t>、</a:t>
            </a:r>
            <a:r>
              <a:rPr lang="en-US" altLang="zh-CN" sz="2800" dirty="0">
                <a:solidFill>
                  <a:srgbClr val="7030A0"/>
                </a:solidFill>
                <a:latin typeface="Microsoft YaHei" panose="020B0503020204020204" pitchFamily="34" charset="-122"/>
                <a:ea typeface="Microsoft YaHei" panose="020B0503020204020204" pitchFamily="34" charset="-122"/>
              </a:rPr>
              <a:t>flooding</a:t>
            </a:r>
            <a:r>
              <a:rPr lang="zh-CN" altLang="zh-CN" sz="2800" dirty="0">
                <a:solidFill>
                  <a:srgbClr val="7030A0"/>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27896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lang="en-US" altLang="zh-CN" dirty="0"/>
              <a:t>Forwarding</a:t>
            </a:r>
            <a:r>
              <a:rPr lang="zh-CN" altLang="en-US" dirty="0"/>
              <a:t>（转发）</a:t>
            </a:r>
            <a:endParaRPr lang="en-US" altLang="zh-CN" dirty="0"/>
          </a:p>
          <a:p>
            <a:pPr marL="0" indent="0">
              <a:lnSpc>
                <a:spcPct val="120000"/>
              </a:lnSpc>
              <a:buNone/>
            </a:pPr>
            <a:endParaRPr kumimoji="1" lang="zh-CN" altLang="en-US" dirty="0"/>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5" name="AutoShape 48">
            <a:extLst>
              <a:ext uri="{FF2B5EF4-FFF2-40B4-BE49-F238E27FC236}">
                <a16:creationId xmlns:a16="http://schemas.microsoft.com/office/drawing/2014/main" id="{E38B0DEC-B4EF-42A1-A1B3-721F67C87590}"/>
              </a:ext>
            </a:extLst>
          </p:cNvPr>
          <p:cNvSpPr>
            <a:spLocks noChangeArrowheads="1"/>
          </p:cNvSpPr>
          <p:nvPr/>
        </p:nvSpPr>
        <p:spPr bwMode="auto">
          <a:xfrm>
            <a:off x="8271713" y="4257966"/>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6" name="文本框 5">
            <a:extLst>
              <a:ext uri="{FF2B5EF4-FFF2-40B4-BE49-F238E27FC236}">
                <a16:creationId xmlns:a16="http://schemas.microsoft.com/office/drawing/2014/main" id="{2A6144E1-4F70-4363-B08E-212A9FCDA83A}"/>
              </a:ext>
            </a:extLst>
          </p:cNvPr>
          <p:cNvSpPr txBox="1"/>
          <p:nvPr/>
        </p:nvSpPr>
        <p:spPr>
          <a:xfrm>
            <a:off x="10009618" y="454223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7" name="Picture 40" descr="computer">
            <a:extLst>
              <a:ext uri="{FF2B5EF4-FFF2-40B4-BE49-F238E27FC236}">
                <a16:creationId xmlns:a16="http://schemas.microsoft.com/office/drawing/2014/main" id="{76CFD894-E2E3-46D2-90FF-BFF77CE85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3266" y="552564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0" descr="computer">
            <a:extLst>
              <a:ext uri="{FF2B5EF4-FFF2-40B4-BE49-F238E27FC236}">
                <a16:creationId xmlns:a16="http://schemas.microsoft.com/office/drawing/2014/main" id="{50DE6B78-DF9D-46BE-B562-CAF552804BD0}"/>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739187" y="552564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1CE95BD7-1A29-4F09-AE2A-FE6A2DB78827}"/>
              </a:ext>
            </a:extLst>
          </p:cNvPr>
          <p:cNvCxnSpPr>
            <a:cxnSpLocks/>
            <a:stCxn id="7" idx="0"/>
          </p:cNvCxnSpPr>
          <p:nvPr/>
        </p:nvCxnSpPr>
        <p:spPr>
          <a:xfrm flipV="1">
            <a:off x="9118689" y="4780199"/>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直接连接符 9">
            <a:extLst>
              <a:ext uri="{FF2B5EF4-FFF2-40B4-BE49-F238E27FC236}">
                <a16:creationId xmlns:a16="http://schemas.microsoft.com/office/drawing/2014/main" id="{2835D03E-5368-4FAC-8270-1F1B3A5D0DF7}"/>
              </a:ext>
            </a:extLst>
          </p:cNvPr>
          <p:cNvCxnSpPr>
            <a:cxnSpLocks/>
            <a:stCxn id="8" idx="0"/>
          </p:cNvCxnSpPr>
          <p:nvPr/>
        </p:nvCxnSpPr>
        <p:spPr>
          <a:xfrm flipH="1" flipV="1">
            <a:off x="9752678" y="4583709"/>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273603CE-2713-469C-9290-44F36E1F3572}"/>
              </a:ext>
            </a:extLst>
          </p:cNvPr>
          <p:cNvSpPr txBox="1"/>
          <p:nvPr/>
        </p:nvSpPr>
        <p:spPr>
          <a:xfrm>
            <a:off x="8929505" y="5897283"/>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37A19314-2A0C-4501-B539-109DA22BD6C8}"/>
              </a:ext>
            </a:extLst>
          </p:cNvPr>
          <p:cNvSpPr txBox="1"/>
          <p:nvPr/>
        </p:nvSpPr>
        <p:spPr>
          <a:xfrm>
            <a:off x="9774801" y="5897284"/>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3" name="Group 40">
            <a:extLst>
              <a:ext uri="{FF2B5EF4-FFF2-40B4-BE49-F238E27FC236}">
                <a16:creationId xmlns:a16="http://schemas.microsoft.com/office/drawing/2014/main" id="{4F92DB9A-D73A-4DAE-A8D9-BE3D52108F73}"/>
              </a:ext>
            </a:extLst>
          </p:cNvPr>
          <p:cNvGraphicFramePr>
            <a:graphicFrameLocks noGrp="1"/>
          </p:cNvGraphicFramePr>
          <p:nvPr/>
        </p:nvGraphicFramePr>
        <p:xfrm>
          <a:off x="5128871" y="2016779"/>
          <a:ext cx="3050723" cy="207254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290300">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290300">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14" name="AutoShape 48">
            <a:extLst>
              <a:ext uri="{FF2B5EF4-FFF2-40B4-BE49-F238E27FC236}">
                <a16:creationId xmlns:a16="http://schemas.microsoft.com/office/drawing/2014/main" id="{9C61DCDA-B9FA-4C92-9F6B-2FA37D911D36}"/>
              </a:ext>
            </a:extLst>
          </p:cNvPr>
          <p:cNvSpPr>
            <a:spLocks noChangeArrowheads="1"/>
          </p:cNvSpPr>
          <p:nvPr/>
        </p:nvSpPr>
        <p:spPr bwMode="auto">
          <a:xfrm>
            <a:off x="2416067" y="4239615"/>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15" name="文本框 14">
            <a:extLst>
              <a:ext uri="{FF2B5EF4-FFF2-40B4-BE49-F238E27FC236}">
                <a16:creationId xmlns:a16="http://schemas.microsoft.com/office/drawing/2014/main" id="{C1FEDB87-D7EC-4C88-8C58-E6C713996D60}"/>
              </a:ext>
            </a:extLst>
          </p:cNvPr>
          <p:cNvSpPr txBox="1"/>
          <p:nvPr/>
        </p:nvSpPr>
        <p:spPr>
          <a:xfrm>
            <a:off x="2621988" y="453571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6" name="Picture 40" descr="computer">
            <a:extLst>
              <a:ext uri="{FF2B5EF4-FFF2-40B4-BE49-F238E27FC236}">
                <a16:creationId xmlns:a16="http://schemas.microsoft.com/office/drawing/2014/main" id="{79BE1E27-1716-4260-82D5-E9ED7AF61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620" y="550729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0" descr="computer">
            <a:extLst>
              <a:ext uri="{FF2B5EF4-FFF2-40B4-BE49-F238E27FC236}">
                <a16:creationId xmlns:a16="http://schemas.microsoft.com/office/drawing/2014/main" id="{917803CE-99BC-4292-81AC-E342B7949AF6}"/>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83541" y="550729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7">
            <a:extLst>
              <a:ext uri="{FF2B5EF4-FFF2-40B4-BE49-F238E27FC236}">
                <a16:creationId xmlns:a16="http://schemas.microsoft.com/office/drawing/2014/main" id="{C736904F-B695-4921-9E46-CEF1BA952543}"/>
              </a:ext>
            </a:extLst>
          </p:cNvPr>
          <p:cNvCxnSpPr>
            <a:cxnSpLocks/>
            <a:stCxn id="16" idx="0"/>
          </p:cNvCxnSpPr>
          <p:nvPr/>
        </p:nvCxnSpPr>
        <p:spPr>
          <a:xfrm flipV="1">
            <a:off x="3263043" y="4761848"/>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直接连接符 18">
            <a:extLst>
              <a:ext uri="{FF2B5EF4-FFF2-40B4-BE49-F238E27FC236}">
                <a16:creationId xmlns:a16="http://schemas.microsoft.com/office/drawing/2014/main" id="{C1FBFE7B-540C-43EA-8A0B-4D8C7F22BDFB}"/>
              </a:ext>
            </a:extLst>
          </p:cNvPr>
          <p:cNvCxnSpPr>
            <a:cxnSpLocks/>
            <a:stCxn id="17" idx="0"/>
          </p:cNvCxnSpPr>
          <p:nvPr/>
        </p:nvCxnSpPr>
        <p:spPr>
          <a:xfrm flipH="1" flipV="1">
            <a:off x="3897032" y="4565358"/>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20" name="Picture 24" descr="集线器">
            <a:extLst>
              <a:ext uri="{FF2B5EF4-FFF2-40B4-BE49-F238E27FC236}">
                <a16:creationId xmlns:a16="http://schemas.microsoft.com/office/drawing/2014/main" id="{AAF757B5-B452-4E56-9B5F-F0623915F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530" y="4445106"/>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27D86AF3-FB60-4CB8-BB3E-E0A0D6782602}"/>
              </a:ext>
            </a:extLst>
          </p:cNvPr>
          <p:cNvSpPr txBox="1"/>
          <p:nvPr/>
        </p:nvSpPr>
        <p:spPr>
          <a:xfrm>
            <a:off x="3064234" y="5878932"/>
            <a:ext cx="332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2" name="文本框 21">
            <a:extLst>
              <a:ext uri="{FF2B5EF4-FFF2-40B4-BE49-F238E27FC236}">
                <a16:creationId xmlns:a16="http://schemas.microsoft.com/office/drawing/2014/main" id="{41CB79FD-13F1-471E-9CDC-F3A2C3FB0624}"/>
              </a:ext>
            </a:extLst>
          </p:cNvPr>
          <p:cNvSpPr txBox="1"/>
          <p:nvPr/>
        </p:nvSpPr>
        <p:spPr>
          <a:xfrm>
            <a:off x="3909530" y="587893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3" name="直接连接符 22">
            <a:extLst>
              <a:ext uri="{FF2B5EF4-FFF2-40B4-BE49-F238E27FC236}">
                <a16:creationId xmlns:a16="http://schemas.microsoft.com/office/drawing/2014/main" id="{A88895BA-E6A6-40A5-81E2-E875B9F1DF0D}"/>
              </a:ext>
            </a:extLst>
          </p:cNvPr>
          <p:cNvCxnSpPr>
            <a:cxnSpLocks/>
            <a:stCxn id="20" idx="3"/>
          </p:cNvCxnSpPr>
          <p:nvPr/>
        </p:nvCxnSpPr>
        <p:spPr>
          <a:xfrm>
            <a:off x="4130930" y="4746571"/>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24" name="组合 23">
            <a:extLst>
              <a:ext uri="{FF2B5EF4-FFF2-40B4-BE49-F238E27FC236}">
                <a16:creationId xmlns:a16="http://schemas.microsoft.com/office/drawing/2014/main" id="{49BB15DE-898D-41A4-A904-14A2FD8A9BC1}"/>
              </a:ext>
            </a:extLst>
          </p:cNvPr>
          <p:cNvGrpSpPr/>
          <p:nvPr/>
        </p:nvGrpSpPr>
        <p:grpSpPr>
          <a:xfrm>
            <a:off x="5472951" y="4356926"/>
            <a:ext cx="2299836" cy="943937"/>
            <a:chOff x="4223344" y="4271744"/>
            <a:chExt cx="2299836" cy="943937"/>
          </a:xfrm>
        </p:grpSpPr>
        <p:pic>
          <p:nvPicPr>
            <p:cNvPr id="25" name="Picture 48">
              <a:extLst>
                <a:ext uri="{FF2B5EF4-FFF2-40B4-BE49-F238E27FC236}">
                  <a16:creationId xmlns:a16="http://schemas.microsoft.com/office/drawing/2014/main" id="{8CED73EE-8663-4AAD-B7C3-7CDB02D15799}"/>
                </a:ext>
              </a:extLst>
            </p:cNvPr>
            <p:cNvPicPr>
              <a:picLocks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文本框 25">
              <a:extLst>
                <a:ext uri="{FF2B5EF4-FFF2-40B4-BE49-F238E27FC236}">
                  <a16:creationId xmlns:a16="http://schemas.microsoft.com/office/drawing/2014/main" id="{BCA52896-36DC-4220-B975-65E19C002FD7}"/>
                </a:ext>
              </a:extLst>
            </p:cNvPr>
            <p:cNvSpPr txBox="1"/>
            <p:nvPr/>
          </p:nvSpPr>
          <p:spPr>
            <a:xfrm>
              <a:off x="4928233" y="4846349"/>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5CF1EDAC-F907-4538-9090-D5E43E492E9C}"/>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590465A8-C6A4-4EAC-BA8B-637B49EF8464}"/>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CA534E16-37A5-47B1-B485-18C781EA3033}"/>
                </a:ext>
              </a:extLst>
            </p:cNvPr>
            <p:cNvSpPr txBox="1"/>
            <p:nvPr/>
          </p:nvSpPr>
          <p:spPr>
            <a:xfrm>
              <a:off x="4223344" y="4329385"/>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DA078782-07FA-4AD2-80E3-27EE15437244}"/>
                </a:ext>
              </a:extLst>
            </p:cNvPr>
            <p:cNvSpPr txBox="1"/>
            <p:nvPr/>
          </p:nvSpPr>
          <p:spPr>
            <a:xfrm>
              <a:off x="5807920" y="4303169"/>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31" name="Picture 24" descr="集线器">
            <a:extLst>
              <a:ext uri="{FF2B5EF4-FFF2-40B4-BE49-F238E27FC236}">
                <a16:creationId xmlns:a16="http://schemas.microsoft.com/office/drawing/2014/main" id="{C53169C4-1D76-4CB8-A9BC-32082CEC8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176" y="4463457"/>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a:extLst>
              <a:ext uri="{FF2B5EF4-FFF2-40B4-BE49-F238E27FC236}">
                <a16:creationId xmlns:a16="http://schemas.microsoft.com/office/drawing/2014/main" id="{DA316C02-C288-4980-B7F0-636E85BD5EB8}"/>
              </a:ext>
            </a:extLst>
          </p:cNvPr>
          <p:cNvSpPr txBox="1"/>
          <p:nvPr/>
        </p:nvSpPr>
        <p:spPr>
          <a:xfrm>
            <a:off x="5584399" y="2727273"/>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MAC_A</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054FDC89-B3C8-4708-A40E-EF6F539245F8}"/>
              </a:ext>
            </a:extLst>
          </p:cNvPr>
          <p:cNvSpPr txBox="1"/>
          <p:nvPr/>
        </p:nvSpPr>
        <p:spPr>
          <a:xfrm>
            <a:off x="5603649" y="3071899"/>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MAC_B</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B48B937D-C98E-4948-9F47-AFD50DCA1756}"/>
              </a:ext>
            </a:extLst>
          </p:cNvPr>
          <p:cNvSpPr txBox="1"/>
          <p:nvPr/>
        </p:nvSpPr>
        <p:spPr>
          <a:xfrm>
            <a:off x="5603649" y="3407171"/>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MAC_C</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a:extLst>
              <a:ext uri="{FF2B5EF4-FFF2-40B4-BE49-F238E27FC236}">
                <a16:creationId xmlns:a16="http://schemas.microsoft.com/office/drawing/2014/main" id="{591D85AD-14A0-4D3D-8E5F-D4BACFDCCF4B}"/>
              </a:ext>
            </a:extLst>
          </p:cNvPr>
          <p:cNvSpPr txBox="1"/>
          <p:nvPr/>
        </p:nvSpPr>
        <p:spPr>
          <a:xfrm>
            <a:off x="5594024" y="3732944"/>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MAC_D</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44" name="直接箭头连接符 43">
            <a:extLst>
              <a:ext uri="{FF2B5EF4-FFF2-40B4-BE49-F238E27FC236}">
                <a16:creationId xmlns:a16="http://schemas.microsoft.com/office/drawing/2014/main" id="{546E1B90-35E1-48FF-B1AC-E6B8BB72B423}"/>
              </a:ext>
            </a:extLst>
          </p:cNvPr>
          <p:cNvCxnSpPr>
            <a:cxnSpLocks/>
          </p:cNvCxnSpPr>
          <p:nvPr/>
        </p:nvCxnSpPr>
        <p:spPr>
          <a:xfrm flipH="1" flipV="1">
            <a:off x="4105231" y="5076377"/>
            <a:ext cx="93889" cy="273124"/>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45" name="直接箭头连接符 44">
            <a:extLst>
              <a:ext uri="{FF2B5EF4-FFF2-40B4-BE49-F238E27FC236}">
                <a16:creationId xmlns:a16="http://schemas.microsoft.com/office/drawing/2014/main" id="{6E9AD9A7-BD2E-42F3-9E1C-E8AA14F1FBC9}"/>
              </a:ext>
            </a:extLst>
          </p:cNvPr>
          <p:cNvCxnSpPr>
            <a:cxnSpLocks/>
          </p:cNvCxnSpPr>
          <p:nvPr/>
        </p:nvCxnSpPr>
        <p:spPr>
          <a:xfrm flipH="1">
            <a:off x="3202704" y="5054679"/>
            <a:ext cx="91018" cy="279064"/>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46" name="直接箭头连接符 45">
            <a:extLst>
              <a:ext uri="{FF2B5EF4-FFF2-40B4-BE49-F238E27FC236}">
                <a16:creationId xmlns:a16="http://schemas.microsoft.com/office/drawing/2014/main" id="{BA2BC158-DDFE-4B7E-B2F2-0BA325E8259C}"/>
              </a:ext>
            </a:extLst>
          </p:cNvPr>
          <p:cNvCxnSpPr>
            <a:cxnSpLocks/>
          </p:cNvCxnSpPr>
          <p:nvPr/>
        </p:nvCxnSpPr>
        <p:spPr>
          <a:xfrm>
            <a:off x="4693950" y="4858414"/>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
        <p:nvSpPr>
          <p:cNvPr id="84" name="文本框 83">
            <a:extLst>
              <a:ext uri="{FF2B5EF4-FFF2-40B4-BE49-F238E27FC236}">
                <a16:creationId xmlns:a16="http://schemas.microsoft.com/office/drawing/2014/main" id="{48E8BC4F-F477-4E6A-893B-C43866C50372}"/>
              </a:ext>
            </a:extLst>
          </p:cNvPr>
          <p:cNvSpPr txBox="1"/>
          <p:nvPr/>
        </p:nvSpPr>
        <p:spPr>
          <a:xfrm>
            <a:off x="1146102" y="2166723"/>
            <a:ext cx="2747868" cy="531749"/>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 </a:t>
            </a:r>
            <a:r>
              <a:rPr kumimoji="0" lang="zh-CN"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发出数据帧</a:t>
            </a:r>
          </a:p>
        </p:txBody>
      </p:sp>
      <p:sp>
        <p:nvSpPr>
          <p:cNvPr id="87" name="文本框 86">
            <a:extLst>
              <a:ext uri="{FF2B5EF4-FFF2-40B4-BE49-F238E27FC236}">
                <a16:creationId xmlns:a16="http://schemas.microsoft.com/office/drawing/2014/main" id="{976E48E5-8C48-4476-A478-BAE3819DE0D7}"/>
              </a:ext>
            </a:extLst>
          </p:cNvPr>
          <p:cNvSpPr txBox="1"/>
          <p:nvPr/>
        </p:nvSpPr>
        <p:spPr>
          <a:xfrm>
            <a:off x="1419480" y="2857003"/>
            <a:ext cx="2066143" cy="1169038"/>
          </a:xfrm>
          <a:prstGeom prst="rect">
            <a:avLst/>
          </a:prstGeom>
          <a:solidFill>
            <a:schemeClr val="accent1">
              <a:lumMod val="20000"/>
              <a:lumOff val="80000"/>
            </a:schemeClr>
          </a:solid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000" dirty="0">
                <a:solidFill>
                  <a:prstClr val="black"/>
                </a:solidFill>
                <a:latin typeface="微软雅黑" panose="020B0503020204020204" pitchFamily="34" charset="-122"/>
                <a:ea typeface="微软雅黑" panose="020B0503020204020204" pitchFamily="34" charset="-122"/>
              </a:rPr>
              <a:t>逆向学习源地址</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并根据</a:t>
            </a:r>
            <a:r>
              <a:rPr lang="zh-CN" altLang="en-US" sz="2000" b="1" noProof="0" dirty="0">
                <a:solidFill>
                  <a:srgbClr val="7030A0"/>
                </a:solidFill>
                <a:latin typeface="微软雅黑" panose="020B0503020204020204" pitchFamily="34" charset="-122"/>
                <a:ea typeface="微软雅黑" panose="020B0503020204020204" pitchFamily="34" charset="-122"/>
              </a:rPr>
              <a:t>目的</a:t>
            </a: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地址</a:t>
            </a:r>
            <a:endParaRPr kumimoji="0" lang="en-US" altLang="zh-CN"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查询</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MAC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地址表</a:t>
            </a:r>
          </a:p>
        </p:txBody>
      </p:sp>
      <p:sp>
        <p:nvSpPr>
          <p:cNvPr id="3" name="矩形 2">
            <a:extLst>
              <a:ext uri="{FF2B5EF4-FFF2-40B4-BE49-F238E27FC236}">
                <a16:creationId xmlns:a16="http://schemas.microsoft.com/office/drawing/2014/main" id="{7B6B4173-02B7-4733-A2C4-7FE42EE971F0}"/>
              </a:ext>
            </a:extLst>
          </p:cNvPr>
          <p:cNvSpPr/>
          <p:nvPr/>
        </p:nvSpPr>
        <p:spPr>
          <a:xfrm>
            <a:off x="1751797" y="2233061"/>
            <a:ext cx="279133" cy="4316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A83061DE-6D7D-4904-9060-ED611600B13D}"/>
              </a:ext>
            </a:extLst>
          </p:cNvPr>
          <p:cNvSpPr/>
          <p:nvPr/>
        </p:nvSpPr>
        <p:spPr>
          <a:xfrm>
            <a:off x="5128871" y="3745555"/>
            <a:ext cx="3050723" cy="35367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565C8DD3-B3EE-42A7-A917-ADCECFB3D8EC}"/>
              </a:ext>
            </a:extLst>
          </p:cNvPr>
          <p:cNvSpPr txBox="1"/>
          <p:nvPr/>
        </p:nvSpPr>
        <p:spPr>
          <a:xfrm>
            <a:off x="8198844" y="3411273"/>
            <a:ext cx="2643672" cy="707886"/>
          </a:xfrm>
          <a:prstGeom prst="rect">
            <a:avLst/>
          </a:prstGeom>
          <a:noFill/>
        </p:spPr>
        <p:txBody>
          <a:bodyPr wrap="none" rtlCol="0">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rPr>
              <a:t>找到匹配项！</a:t>
            </a:r>
            <a:endParaRPr lang="en-US" altLang="zh-CN" sz="2000" dirty="0">
              <a:solidFill>
                <a:prstClr val="black"/>
              </a:solidFill>
              <a:latin typeface="Microsoft YaHei" panose="020B0503020204020204" pitchFamily="34" charset="-122"/>
              <a:ea typeface="Microsoft YaHei" panose="020B0503020204020204" pitchFamily="34" charset="-122"/>
            </a:endParaRPr>
          </a:p>
          <a:p>
            <a:r>
              <a:rPr lang="zh-CN" altLang="en-US" sz="2000" dirty="0">
                <a:solidFill>
                  <a:prstClr val="black"/>
                </a:solidFill>
                <a:latin typeface="Microsoft YaHei" panose="020B0503020204020204" pitchFamily="34" charset="-122"/>
                <a:ea typeface="Microsoft YaHei" panose="020B0503020204020204" pitchFamily="34" charset="-122"/>
              </a:rPr>
              <a:t>从对应端口</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转发出去</a:t>
            </a:r>
          </a:p>
        </p:txBody>
      </p:sp>
      <p:cxnSp>
        <p:nvCxnSpPr>
          <p:cNvPr id="51" name="直接箭头连接符 50">
            <a:extLst>
              <a:ext uri="{FF2B5EF4-FFF2-40B4-BE49-F238E27FC236}">
                <a16:creationId xmlns:a16="http://schemas.microsoft.com/office/drawing/2014/main" id="{5E025DA7-9F0F-4489-8442-42745EF60622}"/>
              </a:ext>
            </a:extLst>
          </p:cNvPr>
          <p:cNvCxnSpPr>
            <a:cxnSpLocks/>
          </p:cNvCxnSpPr>
          <p:nvPr/>
        </p:nvCxnSpPr>
        <p:spPr>
          <a:xfrm>
            <a:off x="7609782" y="4858414"/>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5C8781FE-FE9D-4BCA-8802-1AB5781DEEFF}"/>
              </a:ext>
            </a:extLst>
          </p:cNvPr>
          <p:cNvCxnSpPr>
            <a:cxnSpLocks/>
          </p:cNvCxnSpPr>
          <p:nvPr/>
        </p:nvCxnSpPr>
        <p:spPr>
          <a:xfrm flipH="1">
            <a:off x="9026667" y="5132346"/>
            <a:ext cx="91018" cy="279064"/>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53" name="直接箭头连接符 52">
            <a:extLst>
              <a:ext uri="{FF2B5EF4-FFF2-40B4-BE49-F238E27FC236}">
                <a16:creationId xmlns:a16="http://schemas.microsoft.com/office/drawing/2014/main" id="{53CA5A7C-8A4D-4C73-91EB-CE926F0FF7DA}"/>
              </a:ext>
            </a:extLst>
          </p:cNvPr>
          <p:cNvCxnSpPr>
            <a:cxnSpLocks/>
          </p:cNvCxnSpPr>
          <p:nvPr/>
        </p:nvCxnSpPr>
        <p:spPr>
          <a:xfrm>
            <a:off x="9946483" y="5096598"/>
            <a:ext cx="107337" cy="314812"/>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50" name="文本框 49">
            <a:extLst>
              <a:ext uri="{FF2B5EF4-FFF2-40B4-BE49-F238E27FC236}">
                <a16:creationId xmlns:a16="http://schemas.microsoft.com/office/drawing/2014/main" id="{5CAFDA2D-0172-4240-95F4-0FE2EFD859A7}"/>
              </a:ext>
            </a:extLst>
          </p:cNvPr>
          <p:cNvSpPr txBox="1"/>
          <p:nvPr/>
        </p:nvSpPr>
        <p:spPr>
          <a:xfrm>
            <a:off x="5193863" y="1488264"/>
            <a:ext cx="2914909" cy="4356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Arial" panose="020F0502020204030204"/>
                <a:ea typeface="微软雅黑"/>
                <a:cs typeface="+mn-cs"/>
              </a:rPr>
              <a:t>MAC地址</a:t>
            </a:r>
            <a:r>
              <a:rPr kumimoji="0" lang="zh-CN" altLang="en-US" sz="2000" b="0" i="0" u="none" strike="noStrike" kern="1200" cap="none" spc="0" normalizeH="0" baseline="0" noProof="0" dirty="0">
                <a:ln>
                  <a:noFill/>
                </a:ln>
                <a:solidFill>
                  <a:srgbClr val="000000"/>
                </a:solidFill>
                <a:effectLst/>
                <a:uLnTx/>
                <a:uFillTx/>
                <a:latin typeface="Arial" panose="020F0502020204030204"/>
                <a:ea typeface="微软雅黑"/>
                <a:cs typeface="+mn-cs"/>
              </a:rPr>
              <a:t>表</a:t>
            </a:r>
            <a:r>
              <a:rPr lang="zh-CN" altLang="en-US" sz="2000" dirty="0">
                <a:solidFill>
                  <a:srgbClr val="000000"/>
                </a:solidFill>
                <a:latin typeface="Arial" panose="020F0502020204030204"/>
                <a:ea typeface="微软雅黑"/>
              </a:rPr>
              <a:t>完善时</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4" name="日期占位符 36">
            <a:extLst>
              <a:ext uri="{FF2B5EF4-FFF2-40B4-BE49-F238E27FC236}">
                <a16:creationId xmlns:a16="http://schemas.microsoft.com/office/drawing/2014/main" id="{4A78C87D-CDA5-4633-9172-8A5EA4E77939}"/>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5" name="灯片编号占位符 38">
            <a:extLst>
              <a:ext uri="{FF2B5EF4-FFF2-40B4-BE49-F238E27FC236}">
                <a16:creationId xmlns:a16="http://schemas.microsoft.com/office/drawing/2014/main" id="{3283D65A-2099-4677-B598-D841B2E307F3}"/>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88</a:t>
            </a:fld>
            <a:endParaRPr kumimoji="1" lang="zh-CN" altLang="en-US" dirty="0"/>
          </a:p>
        </p:txBody>
      </p:sp>
    </p:spTree>
    <p:extLst>
      <p:ext uri="{BB962C8B-B14F-4D97-AF65-F5344CB8AC3E}">
        <p14:creationId xmlns:p14="http://schemas.microsoft.com/office/powerpoint/2010/main" val="246747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up)">
                                      <p:cBhvr>
                                        <p:cTn id="11" dur="500"/>
                                        <p:tgtEl>
                                          <p:spTgt spid="45"/>
                                        </p:tgtEl>
                                      </p:cBhvr>
                                    </p:animEffect>
                                  </p:childTnLst>
                                </p:cTn>
                              </p:par>
                              <p:par>
                                <p:cTn id="12" presetID="22" presetClass="entr" presetSubtype="8"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up)">
                                      <p:cBhvr>
                                        <p:cTn id="45" dur="500"/>
                                        <p:tgtEl>
                                          <p:spTgt spid="52"/>
                                        </p:tgtEl>
                                      </p:cBhvr>
                                    </p:animEffect>
                                  </p:childTnLst>
                                </p:cTn>
                              </p:par>
                              <p:par>
                                <p:cTn id="46" presetID="22" presetClass="entr" presetSubtype="1"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up)">
                                      <p:cBhvr>
                                        <p:cTn id="4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3" grpId="0" animBg="1"/>
      <p:bldP spid="48" grpId="0" animBg="1"/>
      <p:bldP spid="3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lang="en-US" altLang="zh-CN" dirty="0"/>
              <a:t>Filtering</a:t>
            </a:r>
            <a:r>
              <a:rPr lang="zh-CN" altLang="en-US" dirty="0"/>
              <a:t>（过滤）</a:t>
            </a:r>
            <a:endParaRPr lang="en-US" altLang="zh-CN" dirty="0"/>
          </a:p>
          <a:p>
            <a:pPr marL="0" indent="0">
              <a:lnSpc>
                <a:spcPct val="120000"/>
              </a:lnSpc>
              <a:buNone/>
            </a:pPr>
            <a:endParaRPr kumimoji="1" lang="zh-CN" altLang="en-US" dirty="0"/>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5" name="AutoShape 48">
            <a:extLst>
              <a:ext uri="{FF2B5EF4-FFF2-40B4-BE49-F238E27FC236}">
                <a16:creationId xmlns:a16="http://schemas.microsoft.com/office/drawing/2014/main" id="{E38B0DEC-B4EF-42A1-A1B3-721F67C87590}"/>
              </a:ext>
            </a:extLst>
          </p:cNvPr>
          <p:cNvSpPr>
            <a:spLocks noChangeArrowheads="1"/>
          </p:cNvSpPr>
          <p:nvPr/>
        </p:nvSpPr>
        <p:spPr bwMode="auto">
          <a:xfrm>
            <a:off x="8271713" y="4257966"/>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6" name="文本框 5">
            <a:extLst>
              <a:ext uri="{FF2B5EF4-FFF2-40B4-BE49-F238E27FC236}">
                <a16:creationId xmlns:a16="http://schemas.microsoft.com/office/drawing/2014/main" id="{2A6144E1-4F70-4363-B08E-212A9FCDA83A}"/>
              </a:ext>
            </a:extLst>
          </p:cNvPr>
          <p:cNvSpPr txBox="1"/>
          <p:nvPr/>
        </p:nvSpPr>
        <p:spPr>
          <a:xfrm>
            <a:off x="10009618" y="454223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7" name="Picture 40" descr="computer">
            <a:extLst>
              <a:ext uri="{FF2B5EF4-FFF2-40B4-BE49-F238E27FC236}">
                <a16:creationId xmlns:a16="http://schemas.microsoft.com/office/drawing/2014/main" id="{76CFD894-E2E3-46D2-90FF-BFF77CE85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3266" y="552564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0" descr="computer">
            <a:extLst>
              <a:ext uri="{FF2B5EF4-FFF2-40B4-BE49-F238E27FC236}">
                <a16:creationId xmlns:a16="http://schemas.microsoft.com/office/drawing/2014/main" id="{50DE6B78-DF9D-46BE-B562-CAF552804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187" y="552564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1CE95BD7-1A29-4F09-AE2A-FE6A2DB78827}"/>
              </a:ext>
            </a:extLst>
          </p:cNvPr>
          <p:cNvCxnSpPr>
            <a:cxnSpLocks/>
            <a:stCxn id="7" idx="0"/>
          </p:cNvCxnSpPr>
          <p:nvPr/>
        </p:nvCxnSpPr>
        <p:spPr>
          <a:xfrm flipV="1">
            <a:off x="9118689" y="4780199"/>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直接连接符 9">
            <a:extLst>
              <a:ext uri="{FF2B5EF4-FFF2-40B4-BE49-F238E27FC236}">
                <a16:creationId xmlns:a16="http://schemas.microsoft.com/office/drawing/2014/main" id="{2835D03E-5368-4FAC-8270-1F1B3A5D0DF7}"/>
              </a:ext>
            </a:extLst>
          </p:cNvPr>
          <p:cNvCxnSpPr>
            <a:cxnSpLocks/>
            <a:stCxn id="8" idx="0"/>
          </p:cNvCxnSpPr>
          <p:nvPr/>
        </p:nvCxnSpPr>
        <p:spPr>
          <a:xfrm flipH="1" flipV="1">
            <a:off x="9752678" y="4583709"/>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273603CE-2713-469C-9290-44F36E1F3572}"/>
              </a:ext>
            </a:extLst>
          </p:cNvPr>
          <p:cNvSpPr txBox="1"/>
          <p:nvPr/>
        </p:nvSpPr>
        <p:spPr>
          <a:xfrm>
            <a:off x="8929505" y="5897283"/>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37A19314-2A0C-4501-B539-109DA22BD6C8}"/>
              </a:ext>
            </a:extLst>
          </p:cNvPr>
          <p:cNvSpPr txBox="1"/>
          <p:nvPr/>
        </p:nvSpPr>
        <p:spPr>
          <a:xfrm>
            <a:off x="9774801" y="5897284"/>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13" name="Group 40">
            <a:extLst>
              <a:ext uri="{FF2B5EF4-FFF2-40B4-BE49-F238E27FC236}">
                <a16:creationId xmlns:a16="http://schemas.microsoft.com/office/drawing/2014/main" id="{4F92DB9A-D73A-4DAE-A8D9-BE3D52108F73}"/>
              </a:ext>
            </a:extLst>
          </p:cNvPr>
          <p:cNvGraphicFramePr>
            <a:graphicFrameLocks noGrp="1"/>
          </p:cNvGraphicFramePr>
          <p:nvPr/>
        </p:nvGraphicFramePr>
        <p:xfrm>
          <a:off x="5128871" y="2016779"/>
          <a:ext cx="3050723" cy="2072544"/>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290300">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290300">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r h="314492">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532416325"/>
                  </a:ext>
                </a:extLst>
              </a:tr>
            </a:tbl>
          </a:graphicData>
        </a:graphic>
      </p:graphicFrame>
      <p:sp>
        <p:nvSpPr>
          <p:cNvPr id="14" name="AutoShape 48">
            <a:extLst>
              <a:ext uri="{FF2B5EF4-FFF2-40B4-BE49-F238E27FC236}">
                <a16:creationId xmlns:a16="http://schemas.microsoft.com/office/drawing/2014/main" id="{9C61DCDA-B9FA-4C92-9F6B-2FA37D911D36}"/>
              </a:ext>
            </a:extLst>
          </p:cNvPr>
          <p:cNvSpPr>
            <a:spLocks noChangeArrowheads="1"/>
          </p:cNvSpPr>
          <p:nvPr/>
        </p:nvSpPr>
        <p:spPr bwMode="auto">
          <a:xfrm>
            <a:off x="2416067" y="4239615"/>
            <a:ext cx="2560638" cy="2151554"/>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15" name="文本框 14">
            <a:extLst>
              <a:ext uri="{FF2B5EF4-FFF2-40B4-BE49-F238E27FC236}">
                <a16:creationId xmlns:a16="http://schemas.microsoft.com/office/drawing/2014/main" id="{C1FEDB87-D7EC-4C88-8C58-E6C713996D60}"/>
              </a:ext>
            </a:extLst>
          </p:cNvPr>
          <p:cNvSpPr txBox="1"/>
          <p:nvPr/>
        </p:nvSpPr>
        <p:spPr>
          <a:xfrm>
            <a:off x="2621988" y="4535719"/>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6" name="Picture 40" descr="computer">
            <a:extLst>
              <a:ext uri="{FF2B5EF4-FFF2-40B4-BE49-F238E27FC236}">
                <a16:creationId xmlns:a16="http://schemas.microsoft.com/office/drawing/2014/main" id="{79BE1E27-1716-4260-82D5-E9ED7AF6164F}"/>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067620" y="550729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0" descr="computer">
            <a:extLst>
              <a:ext uri="{FF2B5EF4-FFF2-40B4-BE49-F238E27FC236}">
                <a16:creationId xmlns:a16="http://schemas.microsoft.com/office/drawing/2014/main" id="{917803CE-99BC-4292-81AC-E342B7949AF6}"/>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83541" y="550729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7">
            <a:extLst>
              <a:ext uri="{FF2B5EF4-FFF2-40B4-BE49-F238E27FC236}">
                <a16:creationId xmlns:a16="http://schemas.microsoft.com/office/drawing/2014/main" id="{C736904F-B695-4921-9E46-CEF1BA952543}"/>
              </a:ext>
            </a:extLst>
          </p:cNvPr>
          <p:cNvCxnSpPr>
            <a:cxnSpLocks/>
            <a:stCxn id="16" idx="0"/>
          </p:cNvCxnSpPr>
          <p:nvPr/>
        </p:nvCxnSpPr>
        <p:spPr>
          <a:xfrm flipV="1">
            <a:off x="3263043" y="4761848"/>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直接连接符 18">
            <a:extLst>
              <a:ext uri="{FF2B5EF4-FFF2-40B4-BE49-F238E27FC236}">
                <a16:creationId xmlns:a16="http://schemas.microsoft.com/office/drawing/2014/main" id="{C1FBFE7B-540C-43EA-8A0B-4D8C7F22BDFB}"/>
              </a:ext>
            </a:extLst>
          </p:cNvPr>
          <p:cNvCxnSpPr>
            <a:cxnSpLocks/>
            <a:stCxn id="17" idx="0"/>
          </p:cNvCxnSpPr>
          <p:nvPr/>
        </p:nvCxnSpPr>
        <p:spPr>
          <a:xfrm flipH="1" flipV="1">
            <a:off x="3897032" y="4565358"/>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20" name="Picture 24" descr="集线器">
            <a:extLst>
              <a:ext uri="{FF2B5EF4-FFF2-40B4-BE49-F238E27FC236}">
                <a16:creationId xmlns:a16="http://schemas.microsoft.com/office/drawing/2014/main" id="{AAF757B5-B452-4E56-9B5F-F0623915F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530" y="4445106"/>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27D86AF3-FB60-4CB8-BB3E-E0A0D6782602}"/>
              </a:ext>
            </a:extLst>
          </p:cNvPr>
          <p:cNvSpPr txBox="1"/>
          <p:nvPr/>
        </p:nvSpPr>
        <p:spPr>
          <a:xfrm>
            <a:off x="3064234" y="5878932"/>
            <a:ext cx="332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2" name="文本框 21">
            <a:extLst>
              <a:ext uri="{FF2B5EF4-FFF2-40B4-BE49-F238E27FC236}">
                <a16:creationId xmlns:a16="http://schemas.microsoft.com/office/drawing/2014/main" id="{41CB79FD-13F1-471E-9CDC-F3A2C3FB0624}"/>
              </a:ext>
            </a:extLst>
          </p:cNvPr>
          <p:cNvSpPr txBox="1"/>
          <p:nvPr/>
        </p:nvSpPr>
        <p:spPr>
          <a:xfrm>
            <a:off x="3909530" y="587893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3" name="直接连接符 22">
            <a:extLst>
              <a:ext uri="{FF2B5EF4-FFF2-40B4-BE49-F238E27FC236}">
                <a16:creationId xmlns:a16="http://schemas.microsoft.com/office/drawing/2014/main" id="{A88895BA-E6A6-40A5-81E2-E875B9F1DF0D}"/>
              </a:ext>
            </a:extLst>
          </p:cNvPr>
          <p:cNvCxnSpPr>
            <a:cxnSpLocks/>
            <a:stCxn id="20" idx="3"/>
          </p:cNvCxnSpPr>
          <p:nvPr/>
        </p:nvCxnSpPr>
        <p:spPr>
          <a:xfrm>
            <a:off x="4130930" y="4746571"/>
            <a:ext cx="503421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24" name="组合 23">
            <a:extLst>
              <a:ext uri="{FF2B5EF4-FFF2-40B4-BE49-F238E27FC236}">
                <a16:creationId xmlns:a16="http://schemas.microsoft.com/office/drawing/2014/main" id="{49BB15DE-898D-41A4-A904-14A2FD8A9BC1}"/>
              </a:ext>
            </a:extLst>
          </p:cNvPr>
          <p:cNvGrpSpPr/>
          <p:nvPr/>
        </p:nvGrpSpPr>
        <p:grpSpPr>
          <a:xfrm>
            <a:off x="5472951" y="4356926"/>
            <a:ext cx="2299836" cy="943937"/>
            <a:chOff x="4223344" y="4271744"/>
            <a:chExt cx="2299836" cy="943937"/>
          </a:xfrm>
        </p:grpSpPr>
        <p:pic>
          <p:nvPicPr>
            <p:cNvPr id="25" name="Picture 48">
              <a:extLst>
                <a:ext uri="{FF2B5EF4-FFF2-40B4-BE49-F238E27FC236}">
                  <a16:creationId xmlns:a16="http://schemas.microsoft.com/office/drawing/2014/main" id="{8CED73EE-8663-4AAD-B7C3-7CDB02D15799}"/>
                </a:ext>
              </a:extLst>
            </p:cNvPr>
            <p:cNvPicPr>
              <a:picLocks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939400" y="4271744"/>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文本框 25">
              <a:extLst>
                <a:ext uri="{FF2B5EF4-FFF2-40B4-BE49-F238E27FC236}">
                  <a16:creationId xmlns:a16="http://schemas.microsoft.com/office/drawing/2014/main" id="{BCA52896-36DC-4220-B975-65E19C002FD7}"/>
                </a:ext>
              </a:extLst>
            </p:cNvPr>
            <p:cNvSpPr txBox="1"/>
            <p:nvPr/>
          </p:nvSpPr>
          <p:spPr>
            <a:xfrm>
              <a:off x="4928233" y="4846349"/>
              <a:ext cx="8274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Bridge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5CF1EDAC-F907-4538-9090-D5E43E492E9C}"/>
                </a:ext>
              </a:extLst>
            </p:cNvPr>
            <p:cNvSpPr/>
            <p:nvPr/>
          </p:nvSpPr>
          <p:spPr>
            <a:xfrm>
              <a:off x="4819351" y="46020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590465A8-C6A4-4EAC-BA8B-637B49EF8464}"/>
                </a:ext>
              </a:extLst>
            </p:cNvPr>
            <p:cNvSpPr/>
            <p:nvPr/>
          </p:nvSpPr>
          <p:spPr>
            <a:xfrm>
              <a:off x="5770850" y="459033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CA534E16-37A5-47B1-B485-18C781EA3033}"/>
                </a:ext>
              </a:extLst>
            </p:cNvPr>
            <p:cNvSpPr txBox="1"/>
            <p:nvPr/>
          </p:nvSpPr>
          <p:spPr>
            <a:xfrm>
              <a:off x="4223344" y="4329385"/>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DA078782-07FA-4AD2-80E3-27EE15437244}"/>
                </a:ext>
              </a:extLst>
            </p:cNvPr>
            <p:cNvSpPr txBox="1"/>
            <p:nvPr/>
          </p:nvSpPr>
          <p:spPr>
            <a:xfrm>
              <a:off x="5807920" y="4303169"/>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31" name="Picture 24" descr="集线器">
            <a:extLst>
              <a:ext uri="{FF2B5EF4-FFF2-40B4-BE49-F238E27FC236}">
                <a16:creationId xmlns:a16="http://schemas.microsoft.com/office/drawing/2014/main" id="{C53169C4-1D76-4CB8-A9BC-32082CEC8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176" y="4463457"/>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31">
            <a:extLst>
              <a:ext uri="{FF2B5EF4-FFF2-40B4-BE49-F238E27FC236}">
                <a16:creationId xmlns:a16="http://schemas.microsoft.com/office/drawing/2014/main" id="{DA316C02-C288-4980-B7F0-636E85BD5EB8}"/>
              </a:ext>
            </a:extLst>
          </p:cNvPr>
          <p:cNvSpPr txBox="1"/>
          <p:nvPr/>
        </p:nvSpPr>
        <p:spPr>
          <a:xfrm>
            <a:off x="5584399" y="2727273"/>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MAC_A</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054FDC89-B3C8-4708-A40E-EF6F539245F8}"/>
              </a:ext>
            </a:extLst>
          </p:cNvPr>
          <p:cNvSpPr txBox="1"/>
          <p:nvPr/>
        </p:nvSpPr>
        <p:spPr>
          <a:xfrm>
            <a:off x="5603649" y="3071899"/>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MAC_B</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B48B937D-C98E-4948-9F47-AFD50DCA1756}"/>
              </a:ext>
            </a:extLst>
          </p:cNvPr>
          <p:cNvSpPr txBox="1"/>
          <p:nvPr/>
        </p:nvSpPr>
        <p:spPr>
          <a:xfrm>
            <a:off x="5603649" y="3407171"/>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MAC_C</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a:extLst>
              <a:ext uri="{FF2B5EF4-FFF2-40B4-BE49-F238E27FC236}">
                <a16:creationId xmlns:a16="http://schemas.microsoft.com/office/drawing/2014/main" id="{591D85AD-14A0-4D3D-8E5F-D4BACFDCCF4B}"/>
              </a:ext>
            </a:extLst>
          </p:cNvPr>
          <p:cNvSpPr txBox="1"/>
          <p:nvPr/>
        </p:nvSpPr>
        <p:spPr>
          <a:xfrm>
            <a:off x="5594024" y="3732944"/>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MAC_D</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44" name="直接箭头连接符 43">
            <a:extLst>
              <a:ext uri="{FF2B5EF4-FFF2-40B4-BE49-F238E27FC236}">
                <a16:creationId xmlns:a16="http://schemas.microsoft.com/office/drawing/2014/main" id="{546E1B90-35E1-48FF-B1AC-E6B8BB72B423}"/>
              </a:ext>
            </a:extLst>
          </p:cNvPr>
          <p:cNvCxnSpPr>
            <a:cxnSpLocks/>
          </p:cNvCxnSpPr>
          <p:nvPr/>
        </p:nvCxnSpPr>
        <p:spPr>
          <a:xfrm flipH="1" flipV="1">
            <a:off x="4105231" y="5076377"/>
            <a:ext cx="93889" cy="273124"/>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45" name="直接箭头连接符 44">
            <a:extLst>
              <a:ext uri="{FF2B5EF4-FFF2-40B4-BE49-F238E27FC236}">
                <a16:creationId xmlns:a16="http://schemas.microsoft.com/office/drawing/2014/main" id="{6E9AD9A7-BD2E-42F3-9E1C-E8AA14F1FBC9}"/>
              </a:ext>
            </a:extLst>
          </p:cNvPr>
          <p:cNvCxnSpPr>
            <a:cxnSpLocks/>
          </p:cNvCxnSpPr>
          <p:nvPr/>
        </p:nvCxnSpPr>
        <p:spPr>
          <a:xfrm flipH="1">
            <a:off x="3202704" y="5054679"/>
            <a:ext cx="91018" cy="279064"/>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46" name="直接箭头连接符 45">
            <a:extLst>
              <a:ext uri="{FF2B5EF4-FFF2-40B4-BE49-F238E27FC236}">
                <a16:creationId xmlns:a16="http://schemas.microsoft.com/office/drawing/2014/main" id="{BA2BC158-DDFE-4B7E-B2F2-0BA325E8259C}"/>
              </a:ext>
            </a:extLst>
          </p:cNvPr>
          <p:cNvCxnSpPr>
            <a:cxnSpLocks/>
          </p:cNvCxnSpPr>
          <p:nvPr/>
        </p:nvCxnSpPr>
        <p:spPr>
          <a:xfrm>
            <a:off x="4693950" y="4858414"/>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
        <p:nvSpPr>
          <p:cNvPr id="84" name="文本框 83">
            <a:extLst>
              <a:ext uri="{FF2B5EF4-FFF2-40B4-BE49-F238E27FC236}">
                <a16:creationId xmlns:a16="http://schemas.microsoft.com/office/drawing/2014/main" id="{48E8BC4F-F477-4E6A-893B-C43866C50372}"/>
              </a:ext>
            </a:extLst>
          </p:cNvPr>
          <p:cNvSpPr txBox="1"/>
          <p:nvPr/>
        </p:nvSpPr>
        <p:spPr>
          <a:xfrm>
            <a:off x="1146102" y="2166723"/>
            <a:ext cx="2728632" cy="531749"/>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en-US" altLang="zh-CN" sz="2600" dirty="0">
                <a:solidFill>
                  <a:prstClr val="black"/>
                </a:solidFill>
                <a:latin typeface="微软雅黑" panose="020B0503020204020204" pitchFamily="34" charset="-122"/>
                <a:ea typeface="微软雅黑" panose="020B0503020204020204" pitchFamily="34" charset="-122"/>
              </a:rPr>
              <a:t>A </a:t>
            </a:r>
            <a:r>
              <a:rPr kumimoji="0" lang="zh-CN"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发出数据帧</a:t>
            </a:r>
          </a:p>
        </p:txBody>
      </p:sp>
      <p:sp>
        <p:nvSpPr>
          <p:cNvPr id="3" name="矩形 2">
            <a:extLst>
              <a:ext uri="{FF2B5EF4-FFF2-40B4-BE49-F238E27FC236}">
                <a16:creationId xmlns:a16="http://schemas.microsoft.com/office/drawing/2014/main" id="{7B6B4173-02B7-4733-A2C4-7FE42EE971F0}"/>
              </a:ext>
            </a:extLst>
          </p:cNvPr>
          <p:cNvSpPr/>
          <p:nvPr/>
        </p:nvSpPr>
        <p:spPr>
          <a:xfrm>
            <a:off x="1751797" y="2233061"/>
            <a:ext cx="279133" cy="4316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矩形 47">
            <a:extLst>
              <a:ext uri="{FF2B5EF4-FFF2-40B4-BE49-F238E27FC236}">
                <a16:creationId xmlns:a16="http://schemas.microsoft.com/office/drawing/2014/main" id="{A83061DE-6D7D-4904-9060-ED611600B13D}"/>
              </a:ext>
            </a:extLst>
          </p:cNvPr>
          <p:cNvSpPr/>
          <p:nvPr/>
        </p:nvSpPr>
        <p:spPr>
          <a:xfrm>
            <a:off x="5128871" y="2744529"/>
            <a:ext cx="3050723" cy="35367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文本框 36">
            <a:extLst>
              <a:ext uri="{FF2B5EF4-FFF2-40B4-BE49-F238E27FC236}">
                <a16:creationId xmlns:a16="http://schemas.microsoft.com/office/drawing/2014/main" id="{565C8DD3-B3EE-42A7-A917-ADCECFB3D8EC}"/>
              </a:ext>
            </a:extLst>
          </p:cNvPr>
          <p:cNvSpPr txBox="1"/>
          <p:nvPr/>
        </p:nvSpPr>
        <p:spPr>
          <a:xfrm>
            <a:off x="8189219" y="2711884"/>
            <a:ext cx="294022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找到匹配项！</a:t>
            </a:r>
            <a:endParaRPr kumimoji="0"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noProof="0" dirty="0">
                <a:solidFill>
                  <a:prstClr val="black"/>
                </a:solidFill>
                <a:latin typeface="Microsoft YaHei" panose="020B0503020204020204" pitchFamily="34" charset="-122"/>
                <a:ea typeface="Microsoft YaHei" panose="020B0503020204020204" pitchFamily="34" charset="-122"/>
              </a:rPr>
              <a:t>入境口</a:t>
            </a:r>
            <a:r>
              <a:rPr lang="en-US" altLang="zh-CN" sz="2000" noProof="0" dirty="0">
                <a:solidFill>
                  <a:prstClr val="black"/>
                </a:solidFill>
                <a:latin typeface="Microsoft YaHei" panose="020B0503020204020204" pitchFamily="34" charset="-122"/>
                <a:ea typeface="Microsoft YaHei" panose="020B0503020204020204" pitchFamily="34" charset="-122"/>
              </a:rPr>
              <a:t>=</a:t>
            </a:r>
            <a:r>
              <a:rPr lang="zh-CN" altLang="en-US" sz="2000" noProof="0" dirty="0">
                <a:solidFill>
                  <a:prstClr val="black"/>
                </a:solidFill>
                <a:latin typeface="Microsoft YaHei" panose="020B0503020204020204" pitchFamily="34" charset="-122"/>
                <a:ea typeface="Microsoft YaHei" panose="020B0503020204020204" pitchFamily="34" charset="-122"/>
              </a:rPr>
              <a:t>出境口，丢弃！</a:t>
            </a:r>
            <a:endPar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nvGrpSpPr>
          <p:cNvPr id="47" name="组合 46">
            <a:extLst>
              <a:ext uri="{FF2B5EF4-FFF2-40B4-BE49-F238E27FC236}">
                <a16:creationId xmlns:a16="http://schemas.microsoft.com/office/drawing/2014/main" id="{AC41FC12-27B4-4BCB-817A-08AC3203FA32}"/>
              </a:ext>
            </a:extLst>
          </p:cNvPr>
          <p:cNvGrpSpPr/>
          <p:nvPr/>
        </p:nvGrpSpPr>
        <p:grpSpPr>
          <a:xfrm>
            <a:off x="5591264" y="4815692"/>
            <a:ext cx="697627" cy="821711"/>
            <a:chOff x="4618425" y="3683319"/>
            <a:chExt cx="993410" cy="1413819"/>
          </a:xfrm>
        </p:grpSpPr>
        <p:pic>
          <p:nvPicPr>
            <p:cNvPr id="49" name="图形 48" descr="箭头: 向左旋转">
              <a:extLst>
                <a:ext uri="{FF2B5EF4-FFF2-40B4-BE49-F238E27FC236}">
                  <a16:creationId xmlns:a16="http://schemas.microsoft.com/office/drawing/2014/main" id="{A5B97A36-97C0-4378-967B-D9B3A70EA0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76214" y="3683319"/>
              <a:ext cx="660270" cy="914400"/>
            </a:xfrm>
            <a:prstGeom prst="rect">
              <a:avLst/>
            </a:prstGeom>
          </p:spPr>
        </p:pic>
        <p:sp>
          <p:nvSpPr>
            <p:cNvPr id="50" name="文本框 49">
              <a:extLst>
                <a:ext uri="{FF2B5EF4-FFF2-40B4-BE49-F238E27FC236}">
                  <a16:creationId xmlns:a16="http://schemas.microsoft.com/office/drawing/2014/main" id="{10CB1B39-BEEB-478A-8228-CB500B027DA3}"/>
                </a:ext>
              </a:extLst>
            </p:cNvPr>
            <p:cNvSpPr txBox="1"/>
            <p:nvPr/>
          </p:nvSpPr>
          <p:spPr>
            <a:xfrm>
              <a:off x="4618425" y="4408717"/>
              <a:ext cx="993410" cy="688421"/>
            </a:xfrm>
            <a:prstGeom prst="rect">
              <a:avLst/>
            </a:prstGeom>
            <a:noFill/>
          </p:spPr>
          <p:txBody>
            <a:bodyPr wrap="none" rtlCol="0">
              <a:spAutoFit/>
            </a:bodyPr>
            <a:lstStyle/>
            <a:p>
              <a:r>
                <a:rPr lang="zh-CN" altLang="en-US" sz="2000" dirty="0">
                  <a:solidFill>
                    <a:srgbClr val="7030A0"/>
                  </a:solidFill>
                  <a:latin typeface="Microsoft YaHei" panose="020B0503020204020204" pitchFamily="34" charset="-122"/>
                  <a:ea typeface="Microsoft YaHei" panose="020B0503020204020204" pitchFamily="34" charset="-122"/>
                </a:rPr>
                <a:t>丢弃</a:t>
              </a:r>
            </a:p>
          </p:txBody>
        </p:sp>
      </p:grpSp>
      <p:sp>
        <p:nvSpPr>
          <p:cNvPr id="54" name="AutoShape 67">
            <a:extLst>
              <a:ext uri="{FF2B5EF4-FFF2-40B4-BE49-F238E27FC236}">
                <a16:creationId xmlns:a16="http://schemas.microsoft.com/office/drawing/2014/main" id="{93CB35E0-5B8E-4A05-B413-4C26905DB267}"/>
              </a:ext>
            </a:extLst>
          </p:cNvPr>
          <p:cNvSpPr>
            <a:spLocks noChangeAspect="1" noChangeArrowheads="1"/>
          </p:cNvSpPr>
          <p:nvPr/>
        </p:nvSpPr>
        <p:spPr bwMode="auto">
          <a:xfrm>
            <a:off x="7844685" y="4600992"/>
            <a:ext cx="285750" cy="287337"/>
          </a:xfrm>
          <a:custGeom>
            <a:avLst/>
            <a:gdLst>
              <a:gd name="T0" fmla="*/ 142875 w 21600"/>
              <a:gd name="T1" fmla="*/ 0 h 21600"/>
              <a:gd name="T2" fmla="*/ 41844 w 21600"/>
              <a:gd name="T3" fmla="*/ 42076 h 21600"/>
              <a:gd name="T4" fmla="*/ 0 w 21600"/>
              <a:gd name="T5" fmla="*/ 143669 h 21600"/>
              <a:gd name="T6" fmla="*/ 41844 w 21600"/>
              <a:gd name="T7" fmla="*/ 245261 h 21600"/>
              <a:gd name="T8" fmla="*/ 142875 w 21600"/>
              <a:gd name="T9" fmla="*/ 287337 h 21600"/>
              <a:gd name="T10" fmla="*/ 243906 w 21600"/>
              <a:gd name="T11" fmla="*/ 245261 h 21600"/>
              <a:gd name="T12" fmla="*/ 285750 w 21600"/>
              <a:gd name="T13" fmla="*/ 143669 h 21600"/>
              <a:gd name="T14" fmla="*/ 243906 w 21600"/>
              <a:gd name="T15" fmla="*/ 4207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文本框 52">
            <a:extLst>
              <a:ext uri="{FF2B5EF4-FFF2-40B4-BE49-F238E27FC236}">
                <a16:creationId xmlns:a16="http://schemas.microsoft.com/office/drawing/2014/main" id="{B1C656B8-9B6C-4899-BF75-72E46F4A728D}"/>
              </a:ext>
            </a:extLst>
          </p:cNvPr>
          <p:cNvSpPr txBox="1"/>
          <p:nvPr/>
        </p:nvSpPr>
        <p:spPr>
          <a:xfrm>
            <a:off x="5193863" y="1488264"/>
            <a:ext cx="2914909" cy="4356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Arial" panose="020F0502020204030204"/>
                <a:ea typeface="微软雅黑"/>
                <a:cs typeface="+mn-cs"/>
              </a:rPr>
              <a:t>MAC地址</a:t>
            </a:r>
            <a:r>
              <a:rPr kumimoji="0" lang="zh-CN" altLang="en-US" sz="2000" b="0" i="0" u="none" strike="noStrike" kern="1200" cap="none" spc="0" normalizeH="0" baseline="0" noProof="0" dirty="0">
                <a:ln>
                  <a:noFill/>
                </a:ln>
                <a:solidFill>
                  <a:srgbClr val="000000"/>
                </a:solidFill>
                <a:effectLst/>
                <a:uLnTx/>
                <a:uFillTx/>
                <a:latin typeface="Arial" panose="020F0502020204030204"/>
                <a:ea typeface="微软雅黑"/>
                <a:cs typeface="+mn-cs"/>
              </a:rPr>
              <a:t>表</a:t>
            </a:r>
            <a:r>
              <a:rPr lang="zh-CN" altLang="en-US" sz="2000" dirty="0">
                <a:solidFill>
                  <a:srgbClr val="000000"/>
                </a:solidFill>
                <a:latin typeface="Arial" panose="020F0502020204030204"/>
                <a:ea typeface="微软雅黑"/>
              </a:rPr>
              <a:t>完善时</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1" name="文本框 50">
            <a:extLst>
              <a:ext uri="{FF2B5EF4-FFF2-40B4-BE49-F238E27FC236}">
                <a16:creationId xmlns:a16="http://schemas.microsoft.com/office/drawing/2014/main" id="{77E779FD-5097-4B5D-A9EA-3C4C74DAE2CC}"/>
              </a:ext>
            </a:extLst>
          </p:cNvPr>
          <p:cNvSpPr txBox="1"/>
          <p:nvPr/>
        </p:nvSpPr>
        <p:spPr>
          <a:xfrm>
            <a:off x="1419480" y="2857003"/>
            <a:ext cx="2066143" cy="1169038"/>
          </a:xfrm>
          <a:prstGeom prst="rect">
            <a:avLst/>
          </a:prstGeom>
          <a:solidFill>
            <a:schemeClr val="accent1">
              <a:lumMod val="20000"/>
              <a:lumOff val="80000"/>
            </a:schemeClr>
          </a:solid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000" dirty="0">
                <a:solidFill>
                  <a:prstClr val="black"/>
                </a:solidFill>
                <a:latin typeface="微软雅黑" panose="020B0503020204020204" pitchFamily="34" charset="-122"/>
                <a:ea typeface="微软雅黑" panose="020B0503020204020204" pitchFamily="34" charset="-122"/>
              </a:rPr>
              <a:t>逆向学习源地址</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并根据</a:t>
            </a:r>
            <a:r>
              <a:rPr lang="zh-CN" altLang="en-US" sz="2000" b="1" noProof="0" dirty="0">
                <a:solidFill>
                  <a:srgbClr val="7030A0"/>
                </a:solidFill>
                <a:latin typeface="微软雅黑" panose="020B0503020204020204" pitchFamily="34" charset="-122"/>
                <a:ea typeface="微软雅黑" panose="020B0503020204020204" pitchFamily="34" charset="-122"/>
              </a:rPr>
              <a:t>目的</a:t>
            </a: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地址</a:t>
            </a:r>
            <a:endParaRPr kumimoji="0" lang="en-US" altLang="zh-CN"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查询</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MAC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地址表</a:t>
            </a:r>
          </a:p>
        </p:txBody>
      </p:sp>
      <p:sp>
        <p:nvSpPr>
          <p:cNvPr id="55" name="日期占位符 36">
            <a:extLst>
              <a:ext uri="{FF2B5EF4-FFF2-40B4-BE49-F238E27FC236}">
                <a16:creationId xmlns:a16="http://schemas.microsoft.com/office/drawing/2014/main" id="{21659A46-D275-46D7-A604-71B319EB3834}"/>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6" name="灯片编号占位符 38">
            <a:extLst>
              <a:ext uri="{FF2B5EF4-FFF2-40B4-BE49-F238E27FC236}">
                <a16:creationId xmlns:a16="http://schemas.microsoft.com/office/drawing/2014/main" id="{686A4BD8-3708-4410-8ED7-16625808DCCE}"/>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89</a:t>
            </a:fld>
            <a:endParaRPr kumimoji="1" lang="zh-CN" altLang="en-US" dirty="0"/>
          </a:p>
        </p:txBody>
      </p:sp>
    </p:spTree>
    <p:extLst>
      <p:ext uri="{BB962C8B-B14F-4D97-AF65-F5344CB8AC3E}">
        <p14:creationId xmlns:p14="http://schemas.microsoft.com/office/powerpoint/2010/main" val="348923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up)">
                                      <p:cBhvr>
                                        <p:cTn id="11" dur="500"/>
                                        <p:tgtEl>
                                          <p:spTgt spid="45"/>
                                        </p:tgtEl>
                                      </p:cBhvr>
                                    </p:animEffect>
                                  </p:childTnLst>
                                </p:cTn>
                              </p:par>
                              <p:par>
                                <p:cTn id="12" presetID="22" presetClass="entr" presetSubtype="8"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left)">
                                      <p:cBhvr>
                                        <p:cTn id="14" dur="500"/>
                                        <p:tgtEl>
                                          <p:spTgt spid="4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up)">
                                      <p:cBhvr>
                                        <p:cTn id="40" dur="500"/>
                                        <p:tgtEl>
                                          <p:spTgt spid="4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8" grpId="0" animBg="1"/>
      <p:bldP spid="37" grpId="0"/>
      <p:bldP spid="54" grpId="0" animBg="1"/>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常见的接入情形</a:t>
            </a:r>
          </a:p>
        </p:txBody>
      </p:sp>
      <p:sp>
        <p:nvSpPr>
          <p:cNvPr id="3" name="内容占位符 2"/>
          <p:cNvSpPr>
            <a:spLocks noGrp="1"/>
          </p:cNvSpPr>
          <p:nvPr>
            <p:ph idx="1"/>
          </p:nvPr>
        </p:nvSpPr>
        <p:spPr>
          <a:xfrm>
            <a:off x="838200" y="1510758"/>
            <a:ext cx="5665839" cy="4586694"/>
          </a:xfrm>
        </p:spPr>
        <p:txBody>
          <a:bodyPr>
            <a:normAutofit fontScale="77500" lnSpcReduction="20000"/>
          </a:bodyPr>
          <a:lstStyle/>
          <a:p>
            <a:pPr>
              <a:lnSpc>
                <a:spcPct val="150000"/>
              </a:lnSpc>
            </a:pPr>
            <a:r>
              <a:rPr lang="zh-CN" altLang="en-US" dirty="0"/>
              <a:t>信道：信号的通道</a:t>
            </a:r>
            <a:endParaRPr lang="en-US" altLang="zh-CN" dirty="0"/>
          </a:p>
          <a:p>
            <a:pPr lvl="1">
              <a:lnSpc>
                <a:spcPct val="150000"/>
              </a:lnSpc>
            </a:pPr>
            <a:r>
              <a:rPr lang="zh-CN" altLang="en-US" dirty="0"/>
              <a:t>比如：双绞线、铜缆、光纤、卫星、空气等</a:t>
            </a:r>
            <a:endParaRPr lang="en-US" altLang="zh-CN" dirty="0"/>
          </a:p>
          <a:p>
            <a:pPr>
              <a:lnSpc>
                <a:spcPct val="150000"/>
              </a:lnSpc>
            </a:pPr>
            <a:r>
              <a:rPr lang="zh-CN" altLang="en-US" dirty="0"/>
              <a:t>点到点信道：信道</a:t>
            </a:r>
            <a:r>
              <a:rPr lang="zh-CN" altLang="en-US" dirty="0">
                <a:solidFill>
                  <a:srgbClr val="C00000"/>
                </a:solidFill>
              </a:rPr>
              <a:t>直接连接</a:t>
            </a:r>
            <a:r>
              <a:rPr lang="zh-CN" altLang="en-US" dirty="0"/>
              <a:t>两个端点</a:t>
            </a:r>
            <a:endParaRPr lang="en-US" altLang="zh-CN" dirty="0"/>
          </a:p>
          <a:p>
            <a:pPr lvl="1">
              <a:lnSpc>
                <a:spcPct val="150000"/>
              </a:lnSpc>
            </a:pPr>
            <a:r>
              <a:rPr lang="zh-CN" altLang="en-US" dirty="0"/>
              <a:t>比如：家中计算机通过</a:t>
            </a:r>
            <a:r>
              <a:rPr lang="en-US" altLang="zh-CN" dirty="0"/>
              <a:t>modem</a:t>
            </a:r>
            <a:r>
              <a:rPr lang="zh-CN" altLang="en-US" dirty="0"/>
              <a:t>连接到电信公司端局</a:t>
            </a:r>
            <a:endParaRPr lang="en-US" altLang="zh-CN" dirty="0"/>
          </a:p>
          <a:p>
            <a:pPr>
              <a:lnSpc>
                <a:spcPct val="150000"/>
              </a:lnSpc>
            </a:pPr>
            <a:r>
              <a:rPr lang="zh-CN" altLang="en-US" dirty="0"/>
              <a:t>多点访问信道：</a:t>
            </a:r>
            <a:r>
              <a:rPr lang="en-US" altLang="zh-CN" dirty="0"/>
              <a:t> </a:t>
            </a:r>
            <a:r>
              <a:rPr lang="zh-CN" altLang="en-US" dirty="0"/>
              <a:t>多用户共享一根信道</a:t>
            </a:r>
            <a:endParaRPr lang="en-US" altLang="zh-CN" dirty="0"/>
          </a:p>
          <a:p>
            <a:pPr lvl="1">
              <a:lnSpc>
                <a:spcPct val="150000"/>
              </a:lnSpc>
            </a:pPr>
            <a:r>
              <a:rPr lang="zh-CN" altLang="en-US" dirty="0"/>
              <a:t>比如：右图是以太网的典型拓扑，早期星型拓扑是</a:t>
            </a:r>
            <a:r>
              <a:rPr lang="zh-CN" altLang="en-US" dirty="0">
                <a:solidFill>
                  <a:srgbClr val="C00000"/>
                </a:solidFill>
              </a:rPr>
              <a:t>集线器</a:t>
            </a:r>
            <a:r>
              <a:rPr lang="zh-CN" altLang="en-US" dirty="0"/>
              <a:t>，现在几乎都是</a:t>
            </a:r>
            <a:r>
              <a:rPr lang="zh-CN" altLang="en-US" dirty="0">
                <a:solidFill>
                  <a:srgbClr val="C00000"/>
                </a:solidFill>
              </a:rPr>
              <a:t>交换机</a:t>
            </a:r>
            <a:r>
              <a:rPr lang="zh-CN" altLang="en-US" dirty="0"/>
              <a:t>，当使用集线器或交换机工作在半双工模式的时候，它的逻辑拓扑是总线式的，信道是共享的</a:t>
            </a:r>
          </a:p>
        </p:txBody>
      </p:sp>
      <p:sp>
        <p:nvSpPr>
          <p:cNvPr id="4" name="日期占位符 3"/>
          <p:cNvSpPr>
            <a:spLocks noGrp="1"/>
          </p:cNvSpPr>
          <p:nvPr>
            <p:ph type="dt" sz="half" idx="10"/>
          </p:nvPr>
        </p:nvSpPr>
        <p:spPr/>
        <p:txBody>
          <a:bodyPr/>
          <a:lstStyle/>
          <a:p>
            <a:r>
              <a:rPr kumimoji="1" lang="en-US" altLang="zh-CN" dirty="0"/>
              <a:t>4.1.1 </a:t>
            </a:r>
            <a:r>
              <a:rPr kumimoji="1" lang="zh-CN" altLang="en-US" dirty="0"/>
              <a:t>局域网信道</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a:t>
            </a:fld>
            <a:endParaRPr kumimoji="1"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3903308704"/>
              </p:ext>
            </p:extLst>
          </p:nvPr>
        </p:nvGraphicFramePr>
        <p:xfrm>
          <a:off x="7452238" y="1235420"/>
          <a:ext cx="3424697" cy="2237949"/>
        </p:xfrm>
        <a:graphic>
          <a:graphicData uri="http://schemas.openxmlformats.org/presentationml/2006/ole">
            <mc:AlternateContent xmlns:mc="http://schemas.openxmlformats.org/markup-compatibility/2006">
              <mc:Choice xmlns:v="urn:schemas-microsoft-com:vml" Requires="v">
                <p:oleObj spid="_x0000_s1182" name="Visio" r:id="rId4" imgW="2503641" imgH="1638504" progId="Visio.Drawing.15">
                  <p:embed/>
                </p:oleObj>
              </mc:Choice>
              <mc:Fallback>
                <p:oleObj name="Visio" r:id="rId4" imgW="2503641" imgH="1638504" progId="Visio.Drawing.15">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238" y="1235420"/>
                        <a:ext cx="3424697" cy="2237949"/>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954985562"/>
              </p:ext>
            </p:extLst>
          </p:nvPr>
        </p:nvGraphicFramePr>
        <p:xfrm>
          <a:off x="7847749" y="3482162"/>
          <a:ext cx="3132156" cy="2853672"/>
        </p:xfrm>
        <a:graphic>
          <a:graphicData uri="http://schemas.openxmlformats.org/presentationml/2006/ole">
            <mc:AlternateContent xmlns:mc="http://schemas.openxmlformats.org/markup-compatibility/2006">
              <mc:Choice xmlns:v="urn:schemas-microsoft-com:vml" Requires="v">
                <p:oleObj spid="_x0000_s1183" name="Visio" r:id="rId6" imgW="2002999" imgH="1823337" progId="Visio.Drawing.15">
                  <p:embed/>
                </p:oleObj>
              </mc:Choice>
              <mc:Fallback>
                <p:oleObj name="Visio" r:id="rId6" imgW="2002999" imgH="1823337" progId="Visio.Drawing.15">
                  <p:embed/>
                  <p:pic>
                    <p:nvPicPr>
                      <p:cNvPr id="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7749" y="3482162"/>
                        <a:ext cx="3132156" cy="2853672"/>
                      </a:xfrm>
                      <a:prstGeom prst="rect">
                        <a:avLst/>
                      </a:prstGeom>
                      <a:noFill/>
                    </p:spPr>
                  </p:pic>
                </p:oleObj>
              </mc:Fallback>
            </mc:AlternateContent>
          </a:graphicData>
        </a:graphic>
      </p:graphicFrame>
    </p:spTree>
    <p:extLst>
      <p:ext uri="{BB962C8B-B14F-4D97-AF65-F5344CB8AC3E}">
        <p14:creationId xmlns:p14="http://schemas.microsoft.com/office/powerpoint/2010/main" val="22371588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lang="en-US" altLang="zh-CN" dirty="0"/>
              <a:t>Flooding</a:t>
            </a:r>
            <a:r>
              <a:rPr lang="zh-CN" altLang="en-US" dirty="0"/>
              <a:t>（泛洪）</a:t>
            </a:r>
            <a:endParaRPr lang="en-US" altLang="zh-CN" dirty="0"/>
          </a:p>
          <a:p>
            <a:pPr>
              <a:lnSpc>
                <a:spcPct val="120000"/>
              </a:lnSpc>
            </a:pPr>
            <a:endParaRPr lang="en-US" altLang="zh-CN" dirty="0"/>
          </a:p>
          <a:p>
            <a:pPr marL="0" indent="0">
              <a:lnSpc>
                <a:spcPct val="120000"/>
              </a:lnSpc>
              <a:buNone/>
            </a:pPr>
            <a:endParaRPr kumimoji="1" lang="zh-CN" altLang="en-US" dirty="0"/>
          </a:p>
        </p:txBody>
      </p:sp>
      <p:sp>
        <p:nvSpPr>
          <p:cNvPr id="117" name="AutoShape 48">
            <a:extLst>
              <a:ext uri="{FF2B5EF4-FFF2-40B4-BE49-F238E27FC236}">
                <a16:creationId xmlns:a16="http://schemas.microsoft.com/office/drawing/2014/main" id="{BEB6581A-C0EA-40D1-AEAD-D501F71D33FD}"/>
              </a:ext>
            </a:extLst>
          </p:cNvPr>
          <p:cNvSpPr>
            <a:spLocks noChangeArrowheads="1"/>
          </p:cNvSpPr>
          <p:nvPr/>
        </p:nvSpPr>
        <p:spPr bwMode="auto">
          <a:xfrm>
            <a:off x="7746213" y="3776009"/>
            <a:ext cx="2560638" cy="1887190"/>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118" name="文本框 117">
            <a:extLst>
              <a:ext uri="{FF2B5EF4-FFF2-40B4-BE49-F238E27FC236}">
                <a16:creationId xmlns:a16="http://schemas.microsoft.com/office/drawing/2014/main" id="{104E188E-2AC4-48FE-9610-9811DF887D55}"/>
              </a:ext>
            </a:extLst>
          </p:cNvPr>
          <p:cNvSpPr txBox="1"/>
          <p:nvPr/>
        </p:nvSpPr>
        <p:spPr>
          <a:xfrm>
            <a:off x="9484118" y="3961323"/>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19" name="Picture 40" descr="computer">
            <a:extLst>
              <a:ext uri="{FF2B5EF4-FFF2-40B4-BE49-F238E27FC236}">
                <a16:creationId xmlns:a16="http://schemas.microsoft.com/office/drawing/2014/main" id="{79616C78-3908-4D8A-9270-7D534F38A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66" y="494473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0" descr="computer">
            <a:extLst>
              <a:ext uri="{FF2B5EF4-FFF2-40B4-BE49-F238E27FC236}">
                <a16:creationId xmlns:a16="http://schemas.microsoft.com/office/drawing/2014/main" id="{306BFBC9-795C-4723-B7CF-306A9E767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3687" y="494473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1" name="直接连接符 120">
            <a:extLst>
              <a:ext uri="{FF2B5EF4-FFF2-40B4-BE49-F238E27FC236}">
                <a16:creationId xmlns:a16="http://schemas.microsoft.com/office/drawing/2014/main" id="{2B91812E-07A4-421F-955C-E5BD6578C91D}"/>
              </a:ext>
            </a:extLst>
          </p:cNvPr>
          <p:cNvCxnSpPr>
            <a:cxnSpLocks/>
            <a:stCxn id="119" idx="0"/>
          </p:cNvCxnSpPr>
          <p:nvPr/>
        </p:nvCxnSpPr>
        <p:spPr>
          <a:xfrm flipV="1">
            <a:off x="8593189" y="4199283"/>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2" name="直接连接符 121">
            <a:extLst>
              <a:ext uri="{FF2B5EF4-FFF2-40B4-BE49-F238E27FC236}">
                <a16:creationId xmlns:a16="http://schemas.microsoft.com/office/drawing/2014/main" id="{BF8DB8D2-F1F0-48D2-B5FE-6533DBECFC65}"/>
              </a:ext>
            </a:extLst>
          </p:cNvPr>
          <p:cNvCxnSpPr>
            <a:cxnSpLocks/>
            <a:stCxn id="120" idx="0"/>
          </p:cNvCxnSpPr>
          <p:nvPr/>
        </p:nvCxnSpPr>
        <p:spPr>
          <a:xfrm flipH="1" flipV="1">
            <a:off x="9227178" y="4002793"/>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124" name="文本框 123">
            <a:extLst>
              <a:ext uri="{FF2B5EF4-FFF2-40B4-BE49-F238E27FC236}">
                <a16:creationId xmlns:a16="http://schemas.microsoft.com/office/drawing/2014/main" id="{21FC8B5A-B18C-4DA6-A798-B76CCF5A03F9}"/>
              </a:ext>
            </a:extLst>
          </p:cNvPr>
          <p:cNvSpPr txBox="1"/>
          <p:nvPr/>
        </p:nvSpPr>
        <p:spPr>
          <a:xfrm>
            <a:off x="8404005" y="5316367"/>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5" name="文本框 124">
            <a:extLst>
              <a:ext uri="{FF2B5EF4-FFF2-40B4-BE49-F238E27FC236}">
                <a16:creationId xmlns:a16="http://schemas.microsoft.com/office/drawing/2014/main" id="{D1745F40-2292-4915-B492-97D5BF0E91FD}"/>
              </a:ext>
            </a:extLst>
          </p:cNvPr>
          <p:cNvSpPr txBox="1"/>
          <p:nvPr/>
        </p:nvSpPr>
        <p:spPr>
          <a:xfrm>
            <a:off x="9249301" y="5316368"/>
            <a:ext cx="343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graphicFrame>
        <p:nvGraphicFramePr>
          <p:cNvPr id="45" name="Group 40">
            <a:extLst>
              <a:ext uri="{FF2B5EF4-FFF2-40B4-BE49-F238E27FC236}">
                <a16:creationId xmlns:a16="http://schemas.microsoft.com/office/drawing/2014/main" id="{D38E1517-4CBC-4087-BD26-86576CF091D2}"/>
              </a:ext>
            </a:extLst>
          </p:cNvPr>
          <p:cNvGraphicFramePr>
            <a:graphicFrameLocks noGrp="1"/>
          </p:cNvGraphicFramePr>
          <p:nvPr/>
        </p:nvGraphicFramePr>
        <p:xfrm>
          <a:off x="4603371" y="1876928"/>
          <a:ext cx="3050723" cy="1786032"/>
        </p:xfrm>
        <a:graphic>
          <a:graphicData uri="http://schemas.openxmlformats.org/drawingml/2006/table">
            <a:tbl>
              <a:tblPr/>
              <a:tblGrid>
                <a:gridCol w="1910285">
                  <a:extLst>
                    <a:ext uri="{9D8B030D-6E8A-4147-A177-3AD203B41FA5}">
                      <a16:colId xmlns:a16="http://schemas.microsoft.com/office/drawing/2014/main" val="2618950429"/>
                    </a:ext>
                  </a:extLst>
                </a:gridCol>
                <a:gridCol w="1140438">
                  <a:extLst>
                    <a:ext uri="{9D8B030D-6E8A-4147-A177-3AD203B41FA5}">
                      <a16:colId xmlns:a16="http://schemas.microsoft.com/office/drawing/2014/main" val="3413954641"/>
                    </a:ext>
                  </a:extLst>
                </a:gridCol>
              </a:tblGrid>
              <a:tr h="343259">
                <a:tc gridSpan="2">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地址表</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77658257"/>
                  </a:ext>
                </a:extLst>
              </a:tr>
              <a:tr h="343259">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zh-CN" sz="1800" b="1" i="0" u="none" strike="noStrike" cap="none" normalizeH="0" baseline="0" dirty="0">
                          <a:ln>
                            <a:noFill/>
                          </a:ln>
                          <a:solidFill>
                            <a:schemeClr val="bg1"/>
                          </a:solidFill>
                          <a:effectLst/>
                          <a:latin typeface="+mn-ea"/>
                          <a:ea typeface="+mn-ea"/>
                        </a:rPr>
                        <a:t>MAC</a:t>
                      </a:r>
                      <a:r>
                        <a:rPr kumimoji="0" lang="zh-CN" altLang="en-US" sz="1800" b="1" i="0" u="none" strike="noStrike" cap="none" normalizeH="0" baseline="0" dirty="0">
                          <a:ln>
                            <a:noFill/>
                          </a:ln>
                          <a:solidFill>
                            <a:schemeClr val="bg1"/>
                          </a:solidFill>
                          <a:effectLst/>
                          <a:latin typeface="+mn-ea"/>
                          <a:ea typeface="+mn-ea"/>
                        </a:rPr>
                        <a:t>地址</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r>
                        <a:rPr kumimoji="0" lang="zh-CN" altLang="en-US" sz="1800" b="1" i="0" u="none" strike="noStrike" cap="none" normalizeH="0" baseline="0" dirty="0">
                          <a:ln>
                            <a:noFill/>
                          </a:ln>
                          <a:solidFill>
                            <a:schemeClr val="bg1"/>
                          </a:solidFill>
                          <a:effectLst/>
                          <a:latin typeface="+mn-ea"/>
                          <a:ea typeface="+mn-ea"/>
                        </a:rPr>
                        <a:t>端口</a:t>
                      </a:r>
                      <a:endParaRPr kumimoji="0" lang="zh-CN" altLang="zh-CN" sz="1800" b="1" i="0" u="none" strike="noStrike" cap="none" normalizeH="0" baseline="0" dirty="0">
                        <a:ln>
                          <a:noFill/>
                        </a:ln>
                        <a:solidFill>
                          <a:schemeClr val="bg1"/>
                        </a:solidFill>
                        <a:effectLst/>
                        <a:latin typeface="+mn-ea"/>
                        <a:ea typeface="+mn-ea"/>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48049904"/>
                  </a:ext>
                </a:extLst>
              </a:tr>
              <a:tr h="314653">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165054370"/>
                  </a:ext>
                </a:extLst>
              </a:tr>
              <a:tr h="314653">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05103368"/>
                  </a:ext>
                </a:extLst>
              </a:tr>
              <a:tr h="384016">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marL="0" algn="l" defTabSz="914400" rtl="0" eaLnBrk="1" latinLnBrk="0" hangingPunct="1">
                        <a:spcBef>
                          <a:spcPct val="10000"/>
                        </a:spcBef>
                        <a:spcAft>
                          <a:spcPct val="25000"/>
                        </a:spcAft>
                        <a:buClr>
                          <a:schemeClr val="tx1"/>
                        </a:buClr>
                        <a:buSzPct val="80000"/>
                        <a:buFont typeface="Wingdings" panose="05000000000000000000" pitchFamily="2" charset="2"/>
                        <a:defRPr sz="2600" b="1" kern="1200">
                          <a:solidFill>
                            <a:srgbClr val="000000"/>
                          </a:solidFill>
                          <a:latin typeface="Arial" panose="020B0604020202020204" pitchFamily="34" charset="0"/>
                          <a:ea typeface="华文细黑" panose="02010600040101010101" pitchFamily="2" charset="-122"/>
                        </a:defRPr>
                      </a:lvl1pPr>
                      <a:lvl2pPr marL="385763" indent="71438" algn="l" defTabSz="914400" rtl="0" eaLnBrk="1" latinLnBrk="0" hangingPunct="1">
                        <a:spcBef>
                          <a:spcPct val="10000"/>
                        </a:spcBef>
                        <a:spcAft>
                          <a:spcPct val="25000"/>
                        </a:spcAft>
                        <a:buClr>
                          <a:schemeClr val="tx1"/>
                        </a:buClr>
                        <a:buSzPct val="80000"/>
                        <a:buFont typeface="Wingdings" panose="05000000000000000000" pitchFamily="2" charset="2"/>
                        <a:defRPr sz="2000" kern="1200">
                          <a:solidFill>
                            <a:srgbClr val="000000"/>
                          </a:solidFill>
                          <a:latin typeface="Arial" panose="020B0604020202020204" pitchFamily="34" charset="0"/>
                          <a:ea typeface="华文细黑" panose="02010600040101010101" pitchFamily="2" charset="-122"/>
                        </a:defRPr>
                      </a:lvl2pPr>
                      <a:lvl3pPr marL="862013" indent="52388" algn="l" defTabSz="914400" rtl="0" eaLnBrk="1" latinLnBrk="0" hangingPunct="1">
                        <a:spcBef>
                          <a:spcPct val="10000"/>
                        </a:spcBef>
                        <a:spcAft>
                          <a:spcPct val="25000"/>
                        </a:spcAft>
                        <a:buClr>
                          <a:schemeClr val="tx1"/>
                        </a:buClr>
                        <a:buFont typeface="Times New Roman" panose="02020603050405020304" pitchFamily="18" charset="0"/>
                        <a:defRPr sz="2000" kern="1200">
                          <a:solidFill>
                            <a:srgbClr val="000000"/>
                          </a:solidFill>
                          <a:latin typeface="Arial" panose="020B0604020202020204" pitchFamily="34" charset="0"/>
                          <a:ea typeface="华文细黑" panose="02010600040101010101" pitchFamily="2" charset="-122"/>
                        </a:defRPr>
                      </a:lvl3pPr>
                      <a:lvl4pPr marL="1281113" indent="90488" algn="l" defTabSz="914400" rtl="0" eaLnBrk="1" latinLnBrk="0" hangingPunct="1">
                        <a:spcBef>
                          <a:spcPct val="10000"/>
                        </a:spcBef>
                        <a:spcAft>
                          <a:spcPct val="25000"/>
                        </a:spcAft>
                        <a:buClr>
                          <a:schemeClr val="tx1"/>
                        </a:buClr>
                        <a:buFont typeface="Times New Roman" panose="02020603050405020304" pitchFamily="18" charset="0"/>
                        <a:defRPr sz="1600" kern="1200">
                          <a:solidFill>
                            <a:srgbClr val="000000"/>
                          </a:solidFill>
                          <a:latin typeface="Arial" panose="020B0604020202020204" pitchFamily="34" charset="0"/>
                          <a:ea typeface="华文细黑" panose="02010600040101010101" pitchFamily="2" charset="-122"/>
                        </a:defRPr>
                      </a:lvl4pPr>
                      <a:lvl5pPr marL="1700213" indent="128588" algn="l" defTabSz="914400" rtl="0" eaLnBrk="1"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5pPr>
                      <a:lvl6pPr marL="21574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6pPr>
                      <a:lvl7pPr marL="26146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7pPr>
                      <a:lvl8pPr marL="30718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8pPr>
                      <a:lvl9pPr marL="3529013" indent="128588" algn="l" defTabSz="914400" rtl="0" eaLnBrk="1" fontAlgn="base" latinLnBrk="0" hangingPunct="1">
                        <a:spcBef>
                          <a:spcPct val="10000"/>
                        </a:spcBef>
                        <a:spcAft>
                          <a:spcPct val="25000"/>
                        </a:spcAft>
                        <a:buClr>
                          <a:schemeClr val="tx1"/>
                        </a:buClr>
                        <a:buFont typeface="Times New Roman" panose="02020603050405020304" pitchFamily="18" charset="0"/>
                        <a:defRPr sz="1400" kern="12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10000"/>
                        </a:spcBef>
                        <a:spcAft>
                          <a:spcPct val="25000"/>
                        </a:spcAft>
                        <a:buClr>
                          <a:schemeClr val="tx1"/>
                        </a:buClr>
                        <a:buSzPct val="80000"/>
                        <a:buFont typeface="Wingdings" panose="05000000000000000000" pitchFamily="2" charset="2"/>
                        <a:buNone/>
                        <a:tabLst/>
                      </a:pPr>
                      <a:endParaRPr kumimoji="0" lang="zh-CN" altLang="zh-CN" sz="1600" b="1" i="0" u="none" strike="noStrike" cap="none" normalizeH="0" baseline="0" dirty="0">
                        <a:ln>
                          <a:noFill/>
                        </a:ln>
                        <a:solidFill>
                          <a:srgbClr val="000000"/>
                        </a:solidFill>
                        <a:effectLst/>
                        <a:latin typeface="Arial" panose="020B0604020202020204" pitchFamily="34" charset="0"/>
                        <a:ea typeface="华文细黑" panose="02010600040101010101" pitchFamily="2" charset="-122"/>
                      </a:endParaRPr>
                    </a:p>
                  </a:txBody>
                  <a:tcPr marT="45712" marB="4571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532742063"/>
                  </a:ext>
                </a:extLst>
              </a:tr>
            </a:tbl>
          </a:graphicData>
        </a:graphic>
      </p:graphicFrame>
      <p:sp>
        <p:nvSpPr>
          <p:cNvPr id="46" name="AutoShape 48">
            <a:extLst>
              <a:ext uri="{FF2B5EF4-FFF2-40B4-BE49-F238E27FC236}">
                <a16:creationId xmlns:a16="http://schemas.microsoft.com/office/drawing/2014/main" id="{82A6B451-5FDB-43A1-B477-1493ABB81D5E}"/>
              </a:ext>
            </a:extLst>
          </p:cNvPr>
          <p:cNvSpPr>
            <a:spLocks noChangeArrowheads="1"/>
          </p:cNvSpPr>
          <p:nvPr/>
        </p:nvSpPr>
        <p:spPr bwMode="auto">
          <a:xfrm>
            <a:off x="1890567" y="3776010"/>
            <a:ext cx="2560638" cy="1887190"/>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47" name="文本框 46">
            <a:extLst>
              <a:ext uri="{FF2B5EF4-FFF2-40B4-BE49-F238E27FC236}">
                <a16:creationId xmlns:a16="http://schemas.microsoft.com/office/drawing/2014/main" id="{B7BA8B34-FBD9-47B4-BA7D-3EE3035C6141}"/>
              </a:ext>
            </a:extLst>
          </p:cNvPr>
          <p:cNvSpPr txBox="1"/>
          <p:nvPr/>
        </p:nvSpPr>
        <p:spPr>
          <a:xfrm>
            <a:off x="2096488" y="3954803"/>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0" name="Picture 40" descr="computer">
            <a:extLst>
              <a:ext uri="{FF2B5EF4-FFF2-40B4-BE49-F238E27FC236}">
                <a16:creationId xmlns:a16="http://schemas.microsoft.com/office/drawing/2014/main" id="{06FBF21E-B885-4326-B1B2-602DEAA79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120" y="4926381"/>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0" descr="computer">
            <a:extLst>
              <a:ext uri="{FF2B5EF4-FFF2-40B4-BE49-F238E27FC236}">
                <a16:creationId xmlns:a16="http://schemas.microsoft.com/office/drawing/2014/main" id="{C4C3D25F-E13D-473E-BA63-5E700661C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041" y="492638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直接连接符 53">
            <a:extLst>
              <a:ext uri="{FF2B5EF4-FFF2-40B4-BE49-F238E27FC236}">
                <a16:creationId xmlns:a16="http://schemas.microsoft.com/office/drawing/2014/main" id="{602D2E43-74F2-4677-ABE3-B6AA627A2A49}"/>
              </a:ext>
            </a:extLst>
          </p:cNvPr>
          <p:cNvCxnSpPr>
            <a:cxnSpLocks/>
            <a:stCxn id="50" idx="0"/>
          </p:cNvCxnSpPr>
          <p:nvPr/>
        </p:nvCxnSpPr>
        <p:spPr>
          <a:xfrm flipV="1">
            <a:off x="2737543" y="4180932"/>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直接连接符 54">
            <a:extLst>
              <a:ext uri="{FF2B5EF4-FFF2-40B4-BE49-F238E27FC236}">
                <a16:creationId xmlns:a16="http://schemas.microsoft.com/office/drawing/2014/main" id="{4194F9FB-29CC-4E35-9FBE-FFEAC58C3D9C}"/>
              </a:ext>
            </a:extLst>
          </p:cNvPr>
          <p:cNvCxnSpPr>
            <a:cxnSpLocks/>
            <a:stCxn id="51" idx="0"/>
          </p:cNvCxnSpPr>
          <p:nvPr/>
        </p:nvCxnSpPr>
        <p:spPr>
          <a:xfrm flipH="1" flipV="1">
            <a:off x="3371532" y="3984442"/>
            <a:ext cx="181932" cy="941940"/>
          </a:xfrm>
          <a:prstGeom prst="line">
            <a:avLst/>
          </a:prstGeom>
        </p:spPr>
        <p:style>
          <a:lnRef idx="3">
            <a:schemeClr val="accent1"/>
          </a:lnRef>
          <a:fillRef idx="0">
            <a:schemeClr val="accent1"/>
          </a:fillRef>
          <a:effectRef idx="2">
            <a:schemeClr val="accent1"/>
          </a:effectRef>
          <a:fontRef idx="minor">
            <a:schemeClr val="tx1"/>
          </a:fontRef>
        </p:style>
      </p:cxnSp>
      <p:pic>
        <p:nvPicPr>
          <p:cNvPr id="57" name="Picture 24" descr="集线器">
            <a:extLst>
              <a:ext uri="{FF2B5EF4-FFF2-40B4-BE49-F238E27FC236}">
                <a16:creationId xmlns:a16="http://schemas.microsoft.com/office/drawing/2014/main" id="{288B0516-E310-4D33-B90C-6CA83630C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030" y="3864190"/>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文本框 83">
            <a:extLst>
              <a:ext uri="{FF2B5EF4-FFF2-40B4-BE49-F238E27FC236}">
                <a16:creationId xmlns:a16="http://schemas.microsoft.com/office/drawing/2014/main" id="{08601774-8460-4F28-867F-2255D7161FA3}"/>
              </a:ext>
            </a:extLst>
          </p:cNvPr>
          <p:cNvSpPr txBox="1"/>
          <p:nvPr/>
        </p:nvSpPr>
        <p:spPr>
          <a:xfrm>
            <a:off x="2538734" y="5298016"/>
            <a:ext cx="332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5" name="文本框 84">
            <a:extLst>
              <a:ext uri="{FF2B5EF4-FFF2-40B4-BE49-F238E27FC236}">
                <a16:creationId xmlns:a16="http://schemas.microsoft.com/office/drawing/2014/main" id="{0B17B268-4F0B-466E-B5CB-8AB3C2975F17}"/>
              </a:ext>
            </a:extLst>
          </p:cNvPr>
          <p:cNvSpPr txBox="1"/>
          <p:nvPr/>
        </p:nvSpPr>
        <p:spPr>
          <a:xfrm>
            <a:off x="3384030" y="5298017"/>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2" name="直接连接符 71">
            <a:extLst>
              <a:ext uri="{FF2B5EF4-FFF2-40B4-BE49-F238E27FC236}">
                <a16:creationId xmlns:a16="http://schemas.microsoft.com/office/drawing/2014/main" id="{122EE3E0-FD5F-4805-B647-42B0B9E5962F}"/>
              </a:ext>
            </a:extLst>
          </p:cNvPr>
          <p:cNvCxnSpPr>
            <a:cxnSpLocks/>
            <a:stCxn id="57" idx="3"/>
          </p:cNvCxnSpPr>
          <p:nvPr/>
        </p:nvCxnSpPr>
        <p:spPr>
          <a:xfrm>
            <a:off x="3605430" y="4165655"/>
            <a:ext cx="5034217" cy="0"/>
          </a:xfrm>
          <a:prstGeom prst="line">
            <a:avLst/>
          </a:prstGeom>
        </p:spPr>
        <p:style>
          <a:lnRef idx="3">
            <a:schemeClr val="accent1"/>
          </a:lnRef>
          <a:fillRef idx="0">
            <a:schemeClr val="accent1"/>
          </a:fillRef>
          <a:effectRef idx="2">
            <a:schemeClr val="accent1"/>
          </a:effectRef>
          <a:fontRef idx="minor">
            <a:schemeClr val="tx1"/>
          </a:fontRef>
        </p:style>
      </p:cxnSp>
      <p:sp>
        <p:nvSpPr>
          <p:cNvPr id="80" name="椭圆 79">
            <a:extLst>
              <a:ext uri="{FF2B5EF4-FFF2-40B4-BE49-F238E27FC236}">
                <a16:creationId xmlns:a16="http://schemas.microsoft.com/office/drawing/2014/main" id="{AE291838-F37D-4053-BE17-C2E584AC0A30}"/>
              </a:ext>
            </a:extLst>
          </p:cNvPr>
          <p:cNvSpPr/>
          <p:nvPr/>
        </p:nvSpPr>
        <p:spPr>
          <a:xfrm>
            <a:off x="5543458" y="4106304"/>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1" name="椭圆 80">
            <a:extLst>
              <a:ext uri="{FF2B5EF4-FFF2-40B4-BE49-F238E27FC236}">
                <a16:creationId xmlns:a16="http://schemas.microsoft.com/office/drawing/2014/main" id="{701AE6F3-57A1-4F4D-B421-B07CAA2E378C}"/>
              </a:ext>
            </a:extLst>
          </p:cNvPr>
          <p:cNvSpPr/>
          <p:nvPr/>
        </p:nvSpPr>
        <p:spPr>
          <a:xfrm>
            <a:off x="6494957" y="4094600"/>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文本框 81">
            <a:extLst>
              <a:ext uri="{FF2B5EF4-FFF2-40B4-BE49-F238E27FC236}">
                <a16:creationId xmlns:a16="http://schemas.microsoft.com/office/drawing/2014/main" id="{BE4E1EED-5FF5-4382-9F1D-0EF350CB3D53}"/>
              </a:ext>
            </a:extLst>
          </p:cNvPr>
          <p:cNvSpPr txBox="1"/>
          <p:nvPr/>
        </p:nvSpPr>
        <p:spPr>
          <a:xfrm>
            <a:off x="4947451" y="3833651"/>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文本框 82">
            <a:extLst>
              <a:ext uri="{FF2B5EF4-FFF2-40B4-BE49-F238E27FC236}">
                <a16:creationId xmlns:a16="http://schemas.microsoft.com/office/drawing/2014/main" id="{7C194482-DAB1-466D-B9FF-3BFE4A5D8893}"/>
              </a:ext>
            </a:extLst>
          </p:cNvPr>
          <p:cNvSpPr txBox="1"/>
          <p:nvPr/>
        </p:nvSpPr>
        <p:spPr>
          <a:xfrm>
            <a:off x="6532027" y="3807435"/>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4" name="文本框 93">
            <a:extLst>
              <a:ext uri="{FF2B5EF4-FFF2-40B4-BE49-F238E27FC236}">
                <a16:creationId xmlns:a16="http://schemas.microsoft.com/office/drawing/2014/main" id="{2A3B3244-F542-4948-9EFD-F09A7185BF9A}"/>
              </a:ext>
            </a:extLst>
          </p:cNvPr>
          <p:cNvSpPr txBox="1"/>
          <p:nvPr/>
        </p:nvSpPr>
        <p:spPr>
          <a:xfrm>
            <a:off x="4623934" y="1368993"/>
            <a:ext cx="2914909" cy="435697"/>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Arial" panose="020F0502020204030204"/>
                <a:ea typeface="微软雅黑"/>
                <a:cs typeface="+mn-cs"/>
              </a:rPr>
              <a:t>MAC地址</a:t>
            </a:r>
            <a:r>
              <a:rPr kumimoji="0" lang="zh-CN" altLang="en-US" sz="2000" b="0" i="0" u="none" strike="noStrike" kern="1200" cap="none" spc="0" normalizeH="0" baseline="0" noProof="0" dirty="0">
                <a:ln>
                  <a:noFill/>
                </a:ln>
                <a:solidFill>
                  <a:srgbClr val="000000"/>
                </a:solidFill>
                <a:effectLst/>
                <a:uLnTx/>
                <a:uFillTx/>
                <a:latin typeface="Arial" panose="020F0502020204030204"/>
                <a:ea typeface="微软雅黑"/>
                <a:cs typeface="+mn-cs"/>
              </a:rPr>
              <a:t>表</a:t>
            </a:r>
            <a:r>
              <a:rPr lang="zh-CN" altLang="en-US" sz="2000" dirty="0">
                <a:solidFill>
                  <a:srgbClr val="000000"/>
                </a:solidFill>
                <a:latin typeface="Arial" panose="020F0502020204030204"/>
                <a:ea typeface="微软雅黑"/>
              </a:rPr>
              <a:t>不完善时</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5" name="文本框 94">
            <a:extLst>
              <a:ext uri="{FF2B5EF4-FFF2-40B4-BE49-F238E27FC236}">
                <a16:creationId xmlns:a16="http://schemas.microsoft.com/office/drawing/2014/main" id="{DCAB51EB-66D4-438A-BD47-4E9D65280E54}"/>
              </a:ext>
            </a:extLst>
          </p:cNvPr>
          <p:cNvSpPr txBox="1"/>
          <p:nvPr/>
        </p:nvSpPr>
        <p:spPr>
          <a:xfrm>
            <a:off x="1146102" y="2166723"/>
            <a:ext cx="2728632" cy="531749"/>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 </a:t>
            </a:r>
            <a:r>
              <a:rPr kumimoji="0" lang="zh-CN"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发出数据帧</a:t>
            </a:r>
          </a:p>
        </p:txBody>
      </p:sp>
      <p:cxnSp>
        <p:nvCxnSpPr>
          <p:cNvPr id="99" name="直接箭头连接符 98">
            <a:extLst>
              <a:ext uri="{FF2B5EF4-FFF2-40B4-BE49-F238E27FC236}">
                <a16:creationId xmlns:a16="http://schemas.microsoft.com/office/drawing/2014/main" id="{7122A205-F7C7-4F30-995D-33BFC16C8046}"/>
              </a:ext>
            </a:extLst>
          </p:cNvPr>
          <p:cNvCxnSpPr>
            <a:cxnSpLocks/>
          </p:cNvCxnSpPr>
          <p:nvPr/>
        </p:nvCxnSpPr>
        <p:spPr>
          <a:xfrm flipV="1">
            <a:off x="2625359" y="4497195"/>
            <a:ext cx="105571" cy="309850"/>
          </a:xfrm>
          <a:prstGeom prst="straightConnector1">
            <a:avLst/>
          </a:prstGeom>
          <a:ln w="38100">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05" name="直接箭头连接符 104">
            <a:extLst>
              <a:ext uri="{FF2B5EF4-FFF2-40B4-BE49-F238E27FC236}">
                <a16:creationId xmlns:a16="http://schemas.microsoft.com/office/drawing/2014/main" id="{76D1359E-E866-46A1-9CD6-CF60203ECB47}"/>
              </a:ext>
            </a:extLst>
          </p:cNvPr>
          <p:cNvCxnSpPr>
            <a:cxnSpLocks/>
          </p:cNvCxnSpPr>
          <p:nvPr/>
        </p:nvCxnSpPr>
        <p:spPr>
          <a:xfrm>
            <a:off x="3570796" y="4526279"/>
            <a:ext cx="51091" cy="292663"/>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113" name="直接箭头连接符 112">
            <a:extLst>
              <a:ext uri="{FF2B5EF4-FFF2-40B4-BE49-F238E27FC236}">
                <a16:creationId xmlns:a16="http://schemas.microsoft.com/office/drawing/2014/main" id="{3735E6C7-B240-4A84-A69E-FC6D534ACC5F}"/>
              </a:ext>
            </a:extLst>
          </p:cNvPr>
          <p:cNvCxnSpPr>
            <a:cxnSpLocks/>
          </p:cNvCxnSpPr>
          <p:nvPr/>
        </p:nvCxnSpPr>
        <p:spPr>
          <a:xfrm>
            <a:off x="4168450" y="4277498"/>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pic>
        <p:nvPicPr>
          <p:cNvPr id="123" name="Picture 24" descr="集线器">
            <a:extLst>
              <a:ext uri="{FF2B5EF4-FFF2-40B4-BE49-F238E27FC236}">
                <a16:creationId xmlns:a16="http://schemas.microsoft.com/office/drawing/2014/main" id="{888F98E4-26C9-47C0-A889-F4BA6CDD4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676" y="3882541"/>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47">
            <a:extLst>
              <a:ext uri="{FF2B5EF4-FFF2-40B4-BE49-F238E27FC236}">
                <a16:creationId xmlns:a16="http://schemas.microsoft.com/office/drawing/2014/main" id="{58AC158C-2182-4FEC-AC35-5C56E94F8A27}"/>
              </a:ext>
            </a:extLst>
          </p:cNvPr>
          <p:cNvSpPr txBox="1"/>
          <p:nvPr/>
        </p:nvSpPr>
        <p:spPr>
          <a:xfrm>
            <a:off x="5058024" y="2596384"/>
            <a:ext cx="24389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MAC_A</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id="{1E6F0A6B-820F-463D-B436-D7A103C9D119}"/>
              </a:ext>
            </a:extLst>
          </p:cNvPr>
          <p:cNvSpPr/>
          <p:nvPr/>
        </p:nvSpPr>
        <p:spPr>
          <a:xfrm>
            <a:off x="1771461" y="2233061"/>
            <a:ext cx="279133" cy="4316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9" name="直接箭头连接符 48">
            <a:extLst>
              <a:ext uri="{FF2B5EF4-FFF2-40B4-BE49-F238E27FC236}">
                <a16:creationId xmlns:a16="http://schemas.microsoft.com/office/drawing/2014/main" id="{C5F0A90E-36ED-4F23-80B3-621B8A6E7F07}"/>
              </a:ext>
            </a:extLst>
          </p:cNvPr>
          <p:cNvCxnSpPr>
            <a:cxnSpLocks/>
          </p:cNvCxnSpPr>
          <p:nvPr/>
        </p:nvCxnSpPr>
        <p:spPr>
          <a:xfrm>
            <a:off x="7084282" y="4277498"/>
            <a:ext cx="827126" cy="0"/>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09FE63DA-0A1A-4406-9C4E-94C1D01F2BF4}"/>
              </a:ext>
            </a:extLst>
          </p:cNvPr>
          <p:cNvCxnSpPr>
            <a:cxnSpLocks/>
          </p:cNvCxnSpPr>
          <p:nvPr/>
        </p:nvCxnSpPr>
        <p:spPr>
          <a:xfrm flipH="1">
            <a:off x="8501167" y="4551430"/>
            <a:ext cx="91018" cy="279064"/>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53" name="直接箭头连接符 52">
            <a:extLst>
              <a:ext uri="{FF2B5EF4-FFF2-40B4-BE49-F238E27FC236}">
                <a16:creationId xmlns:a16="http://schemas.microsoft.com/office/drawing/2014/main" id="{582845F1-F62A-4093-8224-C5617DA13374}"/>
              </a:ext>
            </a:extLst>
          </p:cNvPr>
          <p:cNvCxnSpPr>
            <a:cxnSpLocks/>
          </p:cNvCxnSpPr>
          <p:nvPr/>
        </p:nvCxnSpPr>
        <p:spPr>
          <a:xfrm>
            <a:off x="9420983" y="4515682"/>
            <a:ext cx="107337" cy="314812"/>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
        <p:nvSpPr>
          <p:cNvPr id="56" name="文本框 55">
            <a:extLst>
              <a:ext uri="{FF2B5EF4-FFF2-40B4-BE49-F238E27FC236}">
                <a16:creationId xmlns:a16="http://schemas.microsoft.com/office/drawing/2014/main" id="{460136D3-92B4-4BFB-9FEE-DDE4EF2AD759}"/>
              </a:ext>
            </a:extLst>
          </p:cNvPr>
          <p:cNvSpPr txBox="1"/>
          <p:nvPr/>
        </p:nvSpPr>
        <p:spPr>
          <a:xfrm>
            <a:off x="7725575" y="1763389"/>
            <a:ext cx="4250970" cy="190770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找不到匹配表项！</a:t>
            </a:r>
            <a:endParaRPr kumimoji="0"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从所有端口（除了入境口）发送出去</a:t>
            </a:r>
            <a:endParaRPr kumimoji="0"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000" noProof="0" dirty="0">
                <a:solidFill>
                  <a:schemeClr val="accent2">
                    <a:lumMod val="50000"/>
                  </a:schemeClr>
                </a:solidFill>
                <a:latin typeface="Microsoft YaHei" panose="020B0503020204020204" pitchFamily="34" charset="-122"/>
                <a:ea typeface="Microsoft YaHei" panose="020B0503020204020204" pitchFamily="34" charset="-122"/>
              </a:rPr>
              <a:t>一个网段的数据被发送到无关网段</a:t>
            </a:r>
            <a:endParaRPr lang="en-US" altLang="zh-CN" sz="2000" noProof="0" dirty="0">
              <a:solidFill>
                <a:schemeClr val="accent2">
                  <a:lumMod val="50000"/>
                </a:schemeClr>
              </a:solidFill>
              <a:latin typeface="Microsoft YaHei" panose="020B0503020204020204" pitchFamily="34" charset="-122"/>
              <a:ea typeface="Microsoft YaHei" panose="020B0503020204020204" pitchFamily="34" charset="-122"/>
            </a:endParaRPr>
          </a:p>
          <a:p>
            <a:pPr lvl="0" algn="ctr">
              <a:lnSpc>
                <a:spcPct val="120000"/>
              </a:lnSpc>
              <a:defRPr/>
            </a:pPr>
            <a:r>
              <a:rPr kumimoji="0" lang="zh-CN" altLang="en-US" sz="2000" b="0" i="0" u="none" strike="noStrike" kern="1200" cap="none" spc="0" normalizeH="0" baseline="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rPr>
              <a:t>存在安全</a:t>
            </a:r>
            <a:r>
              <a:rPr lang="zh-CN" altLang="en-US" sz="2000" dirty="0">
                <a:solidFill>
                  <a:schemeClr val="accent2">
                    <a:lumMod val="50000"/>
                  </a:schemeClr>
                </a:solidFill>
                <a:latin typeface="Microsoft YaHei" panose="020B0503020204020204" pitchFamily="34" charset="-122"/>
                <a:ea typeface="Microsoft YaHei" panose="020B0503020204020204" pitchFamily="34" charset="-122"/>
              </a:rPr>
              <a:t>隐患</a:t>
            </a:r>
            <a:endParaRPr lang="en-US" altLang="zh-CN" sz="2000" dirty="0">
              <a:solidFill>
                <a:schemeClr val="accent2">
                  <a:lumMod val="50000"/>
                </a:schemeClr>
              </a:solidFill>
              <a:latin typeface="Microsoft YaHei" panose="020B0503020204020204" pitchFamily="34" charset="-122"/>
              <a:ea typeface="Microsoft YaHei" panose="020B0503020204020204" pitchFamily="34" charset="-122"/>
            </a:endParaRPr>
          </a:p>
          <a:p>
            <a:pPr lvl="0" algn="ctr">
              <a:lnSpc>
                <a:spcPct val="120000"/>
              </a:lnSpc>
              <a:defRPr/>
            </a:pPr>
            <a:r>
              <a:rPr lang="zh-CN" altLang="en-US" sz="2000" dirty="0">
                <a:solidFill>
                  <a:schemeClr val="accent2">
                    <a:lumMod val="50000"/>
                  </a:schemeClr>
                </a:solidFill>
                <a:latin typeface="Microsoft YaHei" panose="020B0503020204020204" pitchFamily="34" charset="-122"/>
                <a:ea typeface="Microsoft YaHei" panose="020B0503020204020204" pitchFamily="34" charset="-122"/>
              </a:rPr>
              <a:t>浪费网络资源</a:t>
            </a:r>
            <a:endParaRPr kumimoji="0" lang="zh-CN" altLang="en-US" sz="2000" b="0" i="0" u="none" strike="noStrike" kern="1200" cap="none" spc="0" normalizeH="0" baseline="0" noProof="0" dirty="0">
              <a:ln>
                <a:noFill/>
              </a:ln>
              <a:solidFill>
                <a:schemeClr val="accent2">
                  <a:lumMod val="50000"/>
                </a:schemeClr>
              </a:solidFill>
              <a:effectLst/>
              <a:uLnTx/>
              <a:uFillTx/>
              <a:latin typeface="Microsoft YaHei" panose="020B0503020204020204" pitchFamily="34" charset="-122"/>
              <a:ea typeface="Microsoft YaHei" panose="020B0503020204020204" pitchFamily="34" charset="-122"/>
              <a:cs typeface="+mn-cs"/>
            </a:endParaRPr>
          </a:p>
        </p:txBody>
      </p:sp>
      <p:sp>
        <p:nvSpPr>
          <p:cNvPr id="60" name="AutoShape 48">
            <a:extLst>
              <a:ext uri="{FF2B5EF4-FFF2-40B4-BE49-F238E27FC236}">
                <a16:creationId xmlns:a16="http://schemas.microsoft.com/office/drawing/2014/main" id="{0D6C0F38-470A-46C6-A985-1ABF46E246B0}"/>
              </a:ext>
            </a:extLst>
          </p:cNvPr>
          <p:cNvSpPr>
            <a:spLocks noChangeArrowheads="1"/>
          </p:cNvSpPr>
          <p:nvPr/>
        </p:nvSpPr>
        <p:spPr bwMode="auto">
          <a:xfrm>
            <a:off x="4766928" y="4851856"/>
            <a:ext cx="2560638" cy="1923112"/>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61" name="文本框 60">
            <a:extLst>
              <a:ext uri="{FF2B5EF4-FFF2-40B4-BE49-F238E27FC236}">
                <a16:creationId xmlns:a16="http://schemas.microsoft.com/office/drawing/2014/main" id="{405BC52B-741D-4C5A-9A3A-C253EAB112E4}"/>
              </a:ext>
            </a:extLst>
          </p:cNvPr>
          <p:cNvSpPr txBox="1"/>
          <p:nvPr/>
        </p:nvSpPr>
        <p:spPr>
          <a:xfrm>
            <a:off x="6547865" y="5073093"/>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62" name="Picture 40" descr="computer">
            <a:extLst>
              <a:ext uri="{FF2B5EF4-FFF2-40B4-BE49-F238E27FC236}">
                <a16:creationId xmlns:a16="http://schemas.microsoft.com/office/drawing/2014/main" id="{31BA47C1-0CE0-4764-9350-60666AE00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513" y="605650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0" descr="computer">
            <a:extLst>
              <a:ext uri="{FF2B5EF4-FFF2-40B4-BE49-F238E27FC236}">
                <a16:creationId xmlns:a16="http://schemas.microsoft.com/office/drawing/2014/main" id="{E4548A86-4447-45A2-AE60-77376C38E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434" y="605650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 name="直接连接符 63">
            <a:extLst>
              <a:ext uri="{FF2B5EF4-FFF2-40B4-BE49-F238E27FC236}">
                <a16:creationId xmlns:a16="http://schemas.microsoft.com/office/drawing/2014/main" id="{82588C77-2CCB-4966-B782-67FDBB2A022B}"/>
              </a:ext>
            </a:extLst>
          </p:cNvPr>
          <p:cNvCxnSpPr>
            <a:cxnSpLocks/>
            <a:stCxn id="62" idx="0"/>
          </p:cNvCxnSpPr>
          <p:nvPr/>
        </p:nvCxnSpPr>
        <p:spPr>
          <a:xfrm flipV="1">
            <a:off x="5656936" y="5311053"/>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65" name="直接连接符 64">
            <a:extLst>
              <a:ext uri="{FF2B5EF4-FFF2-40B4-BE49-F238E27FC236}">
                <a16:creationId xmlns:a16="http://schemas.microsoft.com/office/drawing/2014/main" id="{4361EDA7-56CD-411E-BB2A-059F9119AB8A}"/>
              </a:ext>
            </a:extLst>
          </p:cNvPr>
          <p:cNvCxnSpPr>
            <a:cxnSpLocks/>
            <a:stCxn id="63" idx="0"/>
          </p:cNvCxnSpPr>
          <p:nvPr/>
        </p:nvCxnSpPr>
        <p:spPr>
          <a:xfrm flipH="1" flipV="1">
            <a:off x="6290925" y="5114563"/>
            <a:ext cx="181932" cy="941940"/>
          </a:xfrm>
          <a:prstGeom prst="line">
            <a:avLst/>
          </a:prstGeom>
        </p:spPr>
        <p:style>
          <a:lnRef idx="3">
            <a:schemeClr val="accent1"/>
          </a:lnRef>
          <a:fillRef idx="0">
            <a:schemeClr val="accent1"/>
          </a:fillRef>
          <a:effectRef idx="2">
            <a:schemeClr val="accent1"/>
          </a:effectRef>
          <a:fontRef idx="minor">
            <a:schemeClr val="tx1"/>
          </a:fontRef>
        </p:style>
      </p:cxnSp>
      <p:sp>
        <p:nvSpPr>
          <p:cNvPr id="66" name="文本框 65">
            <a:extLst>
              <a:ext uri="{FF2B5EF4-FFF2-40B4-BE49-F238E27FC236}">
                <a16:creationId xmlns:a16="http://schemas.microsoft.com/office/drawing/2014/main" id="{3CC07369-0A78-4B3A-BBDA-936EB08C9CF9}"/>
              </a:ext>
            </a:extLst>
          </p:cNvPr>
          <p:cNvSpPr txBox="1"/>
          <p:nvPr/>
        </p:nvSpPr>
        <p:spPr>
          <a:xfrm>
            <a:off x="5467752" y="6428137"/>
            <a:ext cx="3000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7" name="文本框 66">
            <a:extLst>
              <a:ext uri="{FF2B5EF4-FFF2-40B4-BE49-F238E27FC236}">
                <a16:creationId xmlns:a16="http://schemas.microsoft.com/office/drawing/2014/main" id="{D1D57E8E-D68F-48C9-AA21-03C886D3223A}"/>
              </a:ext>
            </a:extLst>
          </p:cNvPr>
          <p:cNvSpPr txBox="1"/>
          <p:nvPr/>
        </p:nvSpPr>
        <p:spPr>
          <a:xfrm>
            <a:off x="6313048" y="6428138"/>
            <a:ext cx="2952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等线" panose="020F0502020204030204"/>
                <a:ea typeface="等线" panose="02010600030101010101" pitchFamily="2" charset="-122"/>
              </a:rPr>
              <a:t>F</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68" name="Picture 24" descr="集线器">
            <a:extLst>
              <a:ext uri="{FF2B5EF4-FFF2-40B4-BE49-F238E27FC236}">
                <a16:creationId xmlns:a16="http://schemas.microsoft.com/office/drawing/2014/main" id="{A926C1F3-EE86-47BA-82F4-B478EBD40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423" y="4994311"/>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 name="直接箭头连接符 68">
            <a:extLst>
              <a:ext uri="{FF2B5EF4-FFF2-40B4-BE49-F238E27FC236}">
                <a16:creationId xmlns:a16="http://schemas.microsoft.com/office/drawing/2014/main" id="{D981D2E8-0B1D-4712-A259-71E6528C873A}"/>
              </a:ext>
            </a:extLst>
          </p:cNvPr>
          <p:cNvCxnSpPr>
            <a:cxnSpLocks/>
          </p:cNvCxnSpPr>
          <p:nvPr/>
        </p:nvCxnSpPr>
        <p:spPr>
          <a:xfrm flipH="1">
            <a:off x="5564914" y="5663200"/>
            <a:ext cx="91018" cy="279064"/>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70" name="直接箭头连接符 69">
            <a:extLst>
              <a:ext uri="{FF2B5EF4-FFF2-40B4-BE49-F238E27FC236}">
                <a16:creationId xmlns:a16="http://schemas.microsoft.com/office/drawing/2014/main" id="{DFC04280-A582-4CA9-88DC-97CE4D93D609}"/>
              </a:ext>
            </a:extLst>
          </p:cNvPr>
          <p:cNvCxnSpPr>
            <a:cxnSpLocks/>
          </p:cNvCxnSpPr>
          <p:nvPr/>
        </p:nvCxnSpPr>
        <p:spPr>
          <a:xfrm>
            <a:off x="6484730" y="5627452"/>
            <a:ext cx="107337" cy="314812"/>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cxnSp>
        <p:nvCxnSpPr>
          <p:cNvPr id="6" name="直接连接符 5">
            <a:extLst>
              <a:ext uri="{FF2B5EF4-FFF2-40B4-BE49-F238E27FC236}">
                <a16:creationId xmlns:a16="http://schemas.microsoft.com/office/drawing/2014/main" id="{52AD0C64-BE7B-41B1-B2AA-859629986144}"/>
              </a:ext>
            </a:extLst>
          </p:cNvPr>
          <p:cNvCxnSpPr>
            <a:cxnSpLocks/>
          </p:cNvCxnSpPr>
          <p:nvPr/>
        </p:nvCxnSpPr>
        <p:spPr>
          <a:xfrm flipH="1">
            <a:off x="6076310" y="4241757"/>
            <a:ext cx="5079" cy="752814"/>
          </a:xfrm>
          <a:prstGeom prst="line">
            <a:avLst/>
          </a:prstGeom>
        </p:spPr>
        <p:style>
          <a:lnRef idx="3">
            <a:schemeClr val="accent1"/>
          </a:lnRef>
          <a:fillRef idx="0">
            <a:schemeClr val="accent1"/>
          </a:fillRef>
          <a:effectRef idx="2">
            <a:schemeClr val="accent1"/>
          </a:effectRef>
          <a:fontRef idx="minor">
            <a:schemeClr val="tx1"/>
          </a:fontRef>
        </p:style>
      </p:cxnSp>
      <p:pic>
        <p:nvPicPr>
          <p:cNvPr id="74" name="Picture 48">
            <a:extLst>
              <a:ext uri="{FF2B5EF4-FFF2-40B4-BE49-F238E27FC236}">
                <a16:creationId xmlns:a16="http://schemas.microsoft.com/office/drawing/2014/main" id="{BCC48C01-23FA-4CA9-BF2F-36276AA0805B}"/>
              </a:ext>
            </a:extLst>
          </p:cNvPr>
          <p:cNvPicPr>
            <a:picLocks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663507" y="3776010"/>
            <a:ext cx="870272" cy="6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1" name="椭圆 70">
            <a:extLst>
              <a:ext uri="{FF2B5EF4-FFF2-40B4-BE49-F238E27FC236}">
                <a16:creationId xmlns:a16="http://schemas.microsoft.com/office/drawing/2014/main" id="{1F040AF8-53F9-44AE-A3EB-F7F1E2050E65}"/>
              </a:ext>
            </a:extLst>
          </p:cNvPr>
          <p:cNvSpPr/>
          <p:nvPr/>
        </p:nvSpPr>
        <p:spPr>
          <a:xfrm>
            <a:off x="6001893" y="4365338"/>
            <a:ext cx="135653" cy="114883"/>
          </a:xfrm>
          <a:prstGeom prst="ellipse">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3" name="直接箭头连接符 72">
            <a:extLst>
              <a:ext uri="{FF2B5EF4-FFF2-40B4-BE49-F238E27FC236}">
                <a16:creationId xmlns:a16="http://schemas.microsoft.com/office/drawing/2014/main" id="{1CC279FB-F8B5-4965-8C13-131E23CD7A89}"/>
              </a:ext>
            </a:extLst>
          </p:cNvPr>
          <p:cNvCxnSpPr>
            <a:cxnSpLocks/>
          </p:cNvCxnSpPr>
          <p:nvPr/>
        </p:nvCxnSpPr>
        <p:spPr>
          <a:xfrm>
            <a:off x="6234070" y="4515682"/>
            <a:ext cx="8784" cy="432423"/>
          </a:xfrm>
          <a:prstGeom prst="straightConnector1">
            <a:avLst/>
          </a:prstGeom>
          <a:ln w="38100">
            <a:solidFill>
              <a:srgbClr val="333399"/>
            </a:solidFill>
            <a:tailEnd type="triangle"/>
          </a:ln>
        </p:spPr>
        <p:style>
          <a:lnRef idx="3">
            <a:schemeClr val="accent2"/>
          </a:lnRef>
          <a:fillRef idx="0">
            <a:schemeClr val="accent2"/>
          </a:fillRef>
          <a:effectRef idx="2">
            <a:schemeClr val="accent2"/>
          </a:effectRef>
          <a:fontRef idx="minor">
            <a:schemeClr val="tx1"/>
          </a:fontRef>
        </p:style>
      </p:cxnSp>
      <p:sp>
        <p:nvSpPr>
          <p:cNvPr id="76" name="文本框 75">
            <a:extLst>
              <a:ext uri="{FF2B5EF4-FFF2-40B4-BE49-F238E27FC236}">
                <a16:creationId xmlns:a16="http://schemas.microsoft.com/office/drawing/2014/main" id="{62DC79E1-0D70-41BD-A2E8-CB7958225CED}"/>
              </a:ext>
            </a:extLst>
          </p:cNvPr>
          <p:cNvSpPr txBox="1"/>
          <p:nvPr/>
        </p:nvSpPr>
        <p:spPr>
          <a:xfrm>
            <a:off x="5305877" y="4412988"/>
            <a:ext cx="7152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端口</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5" name="日期占位符 36">
            <a:extLst>
              <a:ext uri="{FF2B5EF4-FFF2-40B4-BE49-F238E27FC236}">
                <a16:creationId xmlns:a16="http://schemas.microsoft.com/office/drawing/2014/main" id="{0F5B5CD0-8735-4131-AAB9-0177CB505754}"/>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77" name="灯片编号占位符 38">
            <a:extLst>
              <a:ext uri="{FF2B5EF4-FFF2-40B4-BE49-F238E27FC236}">
                <a16:creationId xmlns:a16="http://schemas.microsoft.com/office/drawing/2014/main" id="{A917B850-C73C-438C-ACD7-46EC102F7ABB}"/>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90</a:t>
            </a:fld>
            <a:endParaRPr kumimoji="1" lang="zh-CN" altLang="en-US" dirty="0"/>
          </a:p>
        </p:txBody>
      </p:sp>
    </p:spTree>
    <p:extLst>
      <p:ext uri="{BB962C8B-B14F-4D97-AF65-F5344CB8AC3E}">
        <p14:creationId xmlns:p14="http://schemas.microsoft.com/office/powerpoint/2010/main" val="9368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down)">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up)">
                                      <p:cBhvr>
                                        <p:cTn id="22" dur="500"/>
                                        <p:tgtEl>
                                          <p:spTgt spid="105"/>
                                        </p:tgtEl>
                                      </p:cBhvr>
                                    </p:animEffect>
                                  </p:childTnLst>
                                </p:cTn>
                              </p:par>
                              <p:par>
                                <p:cTn id="23" presetID="22" presetClass="entr" presetSubtype="8"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wipe(left)">
                                      <p:cBhvr>
                                        <p:cTn id="25" dur="500"/>
                                        <p:tgtEl>
                                          <p:spTgt spid="113"/>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heel(1)">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6">
                                            <p:txEl>
                                              <p:pRg st="0" end="0"/>
                                            </p:txEl>
                                          </p:spTgt>
                                        </p:tgtEl>
                                        <p:attrNameLst>
                                          <p:attrName>style.visibility</p:attrName>
                                        </p:attrNameLst>
                                      </p:cBhvr>
                                      <p:to>
                                        <p:strVal val="visible"/>
                                      </p:to>
                                    </p:set>
                                    <p:animEffect transition="in" filter="fade">
                                      <p:cBhvr>
                                        <p:cTn id="35" dur="500"/>
                                        <p:tgtEl>
                                          <p:spTgt spid="5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6">
                                            <p:txEl>
                                              <p:pRg st="1" end="1"/>
                                            </p:txEl>
                                          </p:spTgt>
                                        </p:tgtEl>
                                        <p:attrNameLst>
                                          <p:attrName>style.visibility</p:attrName>
                                        </p:attrNameLst>
                                      </p:cBhvr>
                                      <p:to>
                                        <p:strVal val="visible"/>
                                      </p:to>
                                    </p:set>
                                    <p:animEffect transition="in" filter="fade">
                                      <p:cBhvr>
                                        <p:cTn id="40" dur="500"/>
                                        <p:tgtEl>
                                          <p:spTgt spid="56">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left)">
                                      <p:cBhvr>
                                        <p:cTn id="45" dur="500"/>
                                        <p:tgtEl>
                                          <p:spTgt spid="49"/>
                                        </p:tgtEl>
                                      </p:cBhvr>
                                    </p:animEffect>
                                  </p:childTnLst>
                                </p:cTn>
                              </p:par>
                              <p:par>
                                <p:cTn id="46" presetID="22" presetClass="entr" presetSubtype="1"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up)">
                                      <p:cBhvr>
                                        <p:cTn id="52" dur="500"/>
                                        <p:tgtEl>
                                          <p:spTgt spid="52"/>
                                        </p:tgtEl>
                                      </p:cBhvr>
                                    </p:animEffect>
                                  </p:childTnLst>
                                </p:cTn>
                              </p:par>
                              <p:par>
                                <p:cTn id="53" presetID="22" presetClass="entr" presetSubtype="1"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up)">
                                      <p:cBhvr>
                                        <p:cTn id="55" dur="500"/>
                                        <p:tgtEl>
                                          <p:spTgt spid="53"/>
                                        </p:tgtEl>
                                      </p:cBhvr>
                                    </p:animEffect>
                                  </p:childTnLst>
                                </p:cTn>
                              </p:par>
                              <p:par>
                                <p:cTn id="56" presetID="22" presetClass="entr" presetSubtype="1"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wipe(up)">
                                      <p:cBhvr>
                                        <p:cTn id="58" dur="500"/>
                                        <p:tgtEl>
                                          <p:spTgt spid="69"/>
                                        </p:tgtEl>
                                      </p:cBhvr>
                                    </p:animEffect>
                                  </p:childTnLst>
                                </p:cTn>
                              </p:par>
                              <p:par>
                                <p:cTn id="59" presetID="22" presetClass="entr" presetSubtype="1"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wipe(up)">
                                      <p:cBhvr>
                                        <p:cTn id="61" dur="500"/>
                                        <p:tgtEl>
                                          <p:spTgt spid="7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6">
                                            <p:txEl>
                                              <p:pRg st="2" end="2"/>
                                            </p:txEl>
                                          </p:spTgt>
                                        </p:tgtEl>
                                        <p:attrNameLst>
                                          <p:attrName>style.visibility</p:attrName>
                                        </p:attrNameLst>
                                      </p:cBhvr>
                                      <p:to>
                                        <p:strVal val="visible"/>
                                      </p:to>
                                    </p:set>
                                    <p:animEffect transition="in" filter="fade">
                                      <p:cBhvr>
                                        <p:cTn id="66" dur="500"/>
                                        <p:tgtEl>
                                          <p:spTgt spid="56">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6">
                                            <p:txEl>
                                              <p:pRg st="3" end="3"/>
                                            </p:txEl>
                                          </p:spTgt>
                                        </p:tgtEl>
                                        <p:attrNameLst>
                                          <p:attrName>style.visibility</p:attrName>
                                        </p:attrNameLst>
                                      </p:cBhvr>
                                      <p:to>
                                        <p:strVal val="visible"/>
                                      </p:to>
                                    </p:set>
                                    <p:animEffect transition="in" filter="fade">
                                      <p:cBhvr>
                                        <p:cTn id="71" dur="500"/>
                                        <p:tgtEl>
                                          <p:spTgt spid="56">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6">
                                            <p:txEl>
                                              <p:pRg st="4" end="4"/>
                                            </p:txEl>
                                          </p:spTgt>
                                        </p:tgtEl>
                                        <p:attrNameLst>
                                          <p:attrName>style.visibility</p:attrName>
                                        </p:attrNameLst>
                                      </p:cBhvr>
                                      <p:to>
                                        <p:strVal val="visible"/>
                                      </p:to>
                                    </p:set>
                                    <p:animEffect transition="in" filter="fade">
                                      <p:cBhvr>
                                        <p:cTn id="76" dur="500"/>
                                        <p:tgtEl>
                                          <p:spTgt spid="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p:bldP spid="4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lang="en-US" altLang="zh-CN" dirty="0"/>
              <a:t>Flooding</a:t>
            </a:r>
            <a:r>
              <a:rPr lang="zh-CN" altLang="en-US" dirty="0"/>
              <a:t>（泛洪）</a:t>
            </a:r>
            <a:endParaRPr lang="en-US" altLang="zh-CN" dirty="0"/>
          </a:p>
          <a:p>
            <a:pPr lvl="1">
              <a:lnSpc>
                <a:spcPct val="120000"/>
              </a:lnSpc>
            </a:pPr>
            <a:r>
              <a:rPr lang="zh-CN" altLang="en-US" sz="2400" dirty="0"/>
              <a:t>两种目的地址的帧，需要泛洪</a:t>
            </a:r>
            <a:r>
              <a:rPr lang="zh-CN" altLang="en-US" dirty="0"/>
              <a:t>：</a:t>
            </a:r>
            <a:endParaRPr lang="en-US" altLang="zh-CN" dirty="0"/>
          </a:p>
          <a:p>
            <a:pPr lvl="2">
              <a:lnSpc>
                <a:spcPct val="120000"/>
              </a:lnSpc>
            </a:pPr>
            <a:r>
              <a:rPr lang="zh-CN" altLang="en-US" sz="2400" dirty="0">
                <a:solidFill>
                  <a:srgbClr val="7030A0"/>
                </a:solidFill>
              </a:rPr>
              <a:t>广播帧</a:t>
            </a:r>
            <a:r>
              <a:rPr lang="zh-CN" altLang="en-US" sz="2400" dirty="0"/>
              <a:t>：目的地址为</a:t>
            </a:r>
            <a:r>
              <a:rPr lang="en-US" altLang="zh-CN" sz="2400" dirty="0"/>
              <a:t>FF-FF-FF-FF-FF-FF</a:t>
            </a:r>
            <a:r>
              <a:rPr lang="zh-CN" altLang="en-US" sz="2400" dirty="0"/>
              <a:t>的数据帧</a:t>
            </a:r>
            <a:endParaRPr lang="en-US" altLang="zh-CN" sz="2400" dirty="0"/>
          </a:p>
          <a:p>
            <a:pPr lvl="2">
              <a:lnSpc>
                <a:spcPct val="120000"/>
              </a:lnSpc>
            </a:pPr>
            <a:r>
              <a:rPr lang="zh-CN" altLang="en-US" sz="2400" dirty="0">
                <a:solidFill>
                  <a:srgbClr val="7030A0"/>
                </a:solidFill>
              </a:rPr>
              <a:t>未知单播帧</a:t>
            </a:r>
            <a:r>
              <a:rPr lang="zh-CN" altLang="en-US" sz="2400" dirty="0"/>
              <a:t>：目的地址不在</a:t>
            </a:r>
            <a:r>
              <a:rPr lang="en-US" altLang="zh-CN" sz="2400" dirty="0"/>
              <a:t>MAC</a:t>
            </a:r>
            <a:r>
              <a:rPr lang="zh-CN" altLang="en-US" sz="2400" dirty="0"/>
              <a:t>地址转发表中的单播数据帧</a:t>
            </a:r>
            <a:endParaRPr lang="en-US" altLang="zh-CN" sz="2400" dirty="0"/>
          </a:p>
          <a:p>
            <a:pPr marL="0" indent="0">
              <a:lnSpc>
                <a:spcPct val="120000"/>
              </a:lnSpc>
              <a:buNone/>
            </a:pPr>
            <a:endParaRPr lang="en-US" altLang="zh-CN" dirty="0"/>
          </a:p>
          <a:p>
            <a:pPr marL="0" indent="0">
              <a:lnSpc>
                <a:spcPct val="120000"/>
              </a:lnSpc>
              <a:buNone/>
            </a:pPr>
            <a:endParaRPr kumimoji="1" lang="zh-CN" altLang="en-US" dirty="0"/>
          </a:p>
        </p:txBody>
      </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8" name="日期占位符 36">
            <a:extLst>
              <a:ext uri="{FF2B5EF4-FFF2-40B4-BE49-F238E27FC236}">
                <a16:creationId xmlns:a16="http://schemas.microsoft.com/office/drawing/2014/main" id="{549E42D9-9746-4EE4-84D2-FAB201887FFF}"/>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07DB55CB-CD8E-415C-9B68-8A2C0F803BAF}"/>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91</a:t>
            </a:fld>
            <a:endParaRPr kumimoji="1" lang="zh-CN" altLang="en-US" dirty="0"/>
          </a:p>
        </p:txBody>
      </p:sp>
      <p:sp>
        <p:nvSpPr>
          <p:cNvPr id="6" name="波形 5">
            <a:extLst>
              <a:ext uri="{FF2B5EF4-FFF2-40B4-BE49-F238E27FC236}">
                <a16:creationId xmlns:a16="http://schemas.microsoft.com/office/drawing/2014/main" id="{C7D00142-76D6-4EF0-854A-0D81F9C02667}"/>
              </a:ext>
            </a:extLst>
          </p:cNvPr>
          <p:cNvSpPr/>
          <p:nvPr/>
        </p:nvSpPr>
        <p:spPr>
          <a:xfrm>
            <a:off x="1886027" y="3832964"/>
            <a:ext cx="2917201" cy="1145309"/>
          </a:xfrm>
          <a:prstGeom prst="wave">
            <a:avLst/>
          </a:prstGeom>
          <a:solidFill>
            <a:schemeClr val="bg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zh-CN" altLang="en-US" sz="2800" b="1" dirty="0">
                <a:solidFill>
                  <a:srgbClr val="7030A0"/>
                </a:solidFill>
              </a:rPr>
              <a:t>泛洪的两种情形！</a:t>
            </a:r>
          </a:p>
        </p:txBody>
      </p:sp>
    </p:spTree>
    <p:extLst>
      <p:ext uri="{BB962C8B-B14F-4D97-AF65-F5344CB8AC3E}">
        <p14:creationId xmlns:p14="http://schemas.microsoft.com/office/powerpoint/2010/main" val="425679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395756"/>
            <a:ext cx="10515600" cy="5131205"/>
          </a:xfrm>
        </p:spPr>
        <p:txBody>
          <a:bodyPr>
            <a:normAutofit/>
          </a:bodyPr>
          <a:lstStyle/>
          <a:p>
            <a:pPr>
              <a:lnSpc>
                <a:spcPct val="120000"/>
              </a:lnSpc>
            </a:pPr>
            <a:r>
              <a:rPr kumimoji="1" lang="zh-CN" altLang="en-US" dirty="0"/>
              <a:t>透明网桥工作原理（</a:t>
            </a:r>
            <a:r>
              <a:rPr kumimoji="1" lang="zh-CN" altLang="en-US" dirty="0">
                <a:solidFill>
                  <a:srgbClr val="7030A0"/>
                </a:solidFill>
              </a:rPr>
              <a:t>小结</a:t>
            </a:r>
            <a:r>
              <a:rPr kumimoji="1" lang="zh-CN" altLang="en-US" dirty="0"/>
              <a:t>）</a:t>
            </a:r>
            <a:endParaRPr kumimoji="1" lang="en-US" altLang="zh-CN" dirty="0"/>
          </a:p>
          <a:p>
            <a:pPr lvl="1">
              <a:lnSpc>
                <a:spcPct val="120000"/>
              </a:lnSpc>
            </a:pPr>
            <a:r>
              <a:rPr lang="zh-CN" altLang="zh-CN" dirty="0"/>
              <a:t>逆向学习</a:t>
            </a:r>
            <a:endParaRPr lang="en-US" altLang="zh-CN" dirty="0"/>
          </a:p>
          <a:p>
            <a:pPr marL="914400" lvl="2" indent="0">
              <a:lnSpc>
                <a:spcPct val="130000"/>
              </a:lnSpc>
              <a:buNone/>
            </a:pPr>
            <a:r>
              <a:rPr lang="zh-CN" altLang="en-US" sz="2400" dirty="0"/>
              <a:t>根据帧的</a:t>
            </a:r>
            <a:r>
              <a:rPr lang="zh-CN" altLang="en-US" sz="2400" dirty="0">
                <a:solidFill>
                  <a:srgbClr val="C00000"/>
                </a:solidFill>
              </a:rPr>
              <a:t>源地址</a:t>
            </a:r>
            <a:r>
              <a:rPr lang="zh-CN" altLang="en-US" sz="2400" dirty="0"/>
              <a:t>在</a:t>
            </a:r>
            <a:r>
              <a:rPr lang="en-US" altLang="zh-CN" sz="2400" dirty="0"/>
              <a:t>MAC</a:t>
            </a:r>
            <a:r>
              <a:rPr lang="zh-CN" altLang="en-US" sz="2400" dirty="0"/>
              <a:t>地址表查找匹配表项，</a:t>
            </a:r>
            <a:endParaRPr lang="en-US" altLang="zh-CN" sz="2400" dirty="0"/>
          </a:p>
          <a:p>
            <a:pPr lvl="2">
              <a:lnSpc>
                <a:spcPct val="130000"/>
              </a:lnSpc>
              <a:buFont typeface="Wingdings" panose="05000000000000000000" pitchFamily="2" charset="2"/>
              <a:buChar char="ü"/>
            </a:pPr>
            <a:r>
              <a:rPr lang="zh-CN" altLang="en-US" sz="2400" dirty="0"/>
              <a:t>如果没有，则</a:t>
            </a:r>
            <a:r>
              <a:rPr lang="zh-CN" altLang="en-US" sz="2400" dirty="0">
                <a:solidFill>
                  <a:srgbClr val="C00000"/>
                </a:solidFill>
              </a:rPr>
              <a:t>增加</a:t>
            </a:r>
            <a:r>
              <a:rPr lang="zh-CN" altLang="en-US" sz="2400" dirty="0"/>
              <a:t>一个新表项（源地址、入境端口、帧到达时间），</a:t>
            </a:r>
            <a:endParaRPr lang="en-US" altLang="zh-CN" sz="2400" dirty="0"/>
          </a:p>
          <a:p>
            <a:pPr lvl="2">
              <a:lnSpc>
                <a:spcPct val="130000"/>
              </a:lnSpc>
              <a:buFont typeface="Wingdings" panose="05000000000000000000" pitchFamily="2" charset="2"/>
              <a:buChar char="ü"/>
            </a:pPr>
            <a:r>
              <a:rPr lang="zh-CN" altLang="en-US" sz="2400" dirty="0"/>
              <a:t>如果有，则</a:t>
            </a:r>
            <a:r>
              <a:rPr lang="zh-CN" altLang="en-US" sz="2400" dirty="0">
                <a:solidFill>
                  <a:srgbClr val="C00000"/>
                </a:solidFill>
              </a:rPr>
              <a:t>更新</a:t>
            </a:r>
            <a:r>
              <a:rPr lang="zh-CN" altLang="en-US" sz="2400" dirty="0"/>
              <a:t>原表项的帧到达时间，重置老化时间。</a:t>
            </a:r>
            <a:endParaRPr lang="en-US" altLang="zh-CN" sz="2400" dirty="0"/>
          </a:p>
          <a:p>
            <a:pPr lvl="1">
              <a:lnSpc>
                <a:spcPct val="130000"/>
              </a:lnSpc>
            </a:pPr>
            <a:r>
              <a:rPr lang="zh-CN" altLang="zh-CN" dirty="0"/>
              <a:t>对入境帧的</a:t>
            </a:r>
            <a:r>
              <a:rPr lang="zh-CN" altLang="en-US" dirty="0"/>
              <a:t>转发过程（</a:t>
            </a:r>
            <a:r>
              <a:rPr lang="zh-CN" altLang="en-US" dirty="0">
                <a:solidFill>
                  <a:srgbClr val="C00000"/>
                </a:solidFill>
              </a:rPr>
              <a:t>三选一</a:t>
            </a:r>
            <a:r>
              <a:rPr lang="zh-CN" altLang="en-US" dirty="0"/>
              <a:t>），查帧的目的地址是否在</a:t>
            </a:r>
            <a:r>
              <a:rPr lang="en-US" altLang="zh-CN" dirty="0"/>
              <a:t>MAC</a:t>
            </a:r>
            <a:r>
              <a:rPr lang="zh-CN" altLang="en-US" dirty="0"/>
              <a:t>地址表中</a:t>
            </a:r>
            <a:endParaRPr lang="en-US" altLang="zh-CN" dirty="0"/>
          </a:p>
          <a:p>
            <a:pPr lvl="2">
              <a:lnSpc>
                <a:spcPct val="130000"/>
              </a:lnSpc>
              <a:buFont typeface="Wingdings" panose="05000000000000000000" pitchFamily="2" charset="2"/>
              <a:buChar char="ü"/>
            </a:pPr>
            <a:r>
              <a:rPr lang="zh-CN" altLang="en-US" sz="2400" dirty="0"/>
              <a:t>如果有，且入境端口≠出境端口，则从对应的出境端口</a:t>
            </a:r>
            <a:r>
              <a:rPr lang="zh-CN" altLang="en-US" sz="2400" dirty="0">
                <a:solidFill>
                  <a:srgbClr val="C00000"/>
                </a:solidFill>
              </a:rPr>
              <a:t>转发帧</a:t>
            </a:r>
            <a:r>
              <a:rPr lang="zh-CN" altLang="en-US" sz="2400" dirty="0"/>
              <a:t>；</a:t>
            </a:r>
            <a:endParaRPr lang="en-US" altLang="zh-CN" sz="2400" dirty="0"/>
          </a:p>
          <a:p>
            <a:pPr lvl="2">
              <a:lnSpc>
                <a:spcPct val="130000"/>
              </a:lnSpc>
              <a:buFont typeface="Wingdings" panose="05000000000000000000" pitchFamily="2" charset="2"/>
              <a:buChar char="ü"/>
            </a:pPr>
            <a:r>
              <a:rPr lang="zh-CN" altLang="en-US" sz="2400" dirty="0"/>
              <a:t>如果有，且入境端口</a:t>
            </a:r>
            <a:r>
              <a:rPr lang="en-US" altLang="zh-CN" sz="2400" dirty="0"/>
              <a:t>=</a:t>
            </a:r>
            <a:r>
              <a:rPr lang="zh-CN" altLang="en-US" sz="2400" dirty="0"/>
              <a:t>出境端口，则丢弃帧（</a:t>
            </a:r>
            <a:r>
              <a:rPr kumimoji="1" lang="zh-CN" altLang="en-US" sz="2400" b="0" i="0" u="none" strike="noStrike" kern="0" cap="none" spc="0" normalizeH="0" baseline="0" noProof="0" dirty="0">
                <a:ln>
                  <a:noFill/>
                </a:ln>
                <a:effectLst/>
                <a:uLnTx/>
                <a:uFillTx/>
                <a:latin typeface="Times New Roman"/>
                <a:ea typeface="黑体" pitchFamily="49" charset="-122"/>
                <a:cs typeface="+mn-cs"/>
              </a:rPr>
              <a:t>即</a:t>
            </a:r>
            <a:r>
              <a:rPr kumimoji="1" lang="zh-CN" altLang="en-US" sz="2400" b="0" i="0" u="none" strike="noStrike" kern="0" cap="none" spc="0" normalizeH="0" baseline="0" noProof="0" dirty="0">
                <a:ln>
                  <a:noFill/>
                </a:ln>
                <a:solidFill>
                  <a:srgbClr val="C00000"/>
                </a:solidFill>
                <a:effectLst/>
                <a:uLnTx/>
                <a:uFillTx/>
                <a:latin typeface="Times New Roman"/>
                <a:ea typeface="黑体" pitchFamily="49" charset="-122"/>
                <a:cs typeface="+mn-cs"/>
              </a:rPr>
              <a:t>过滤帧</a:t>
            </a:r>
            <a:r>
              <a:rPr lang="zh-CN" altLang="en-US" sz="2400" dirty="0"/>
              <a:t>）；</a:t>
            </a:r>
            <a:endParaRPr lang="en-US" altLang="zh-CN" sz="2400" dirty="0"/>
          </a:p>
          <a:p>
            <a:pPr lvl="2">
              <a:lnSpc>
                <a:spcPct val="130000"/>
              </a:lnSpc>
              <a:buFont typeface="Wingdings" panose="05000000000000000000" pitchFamily="2" charset="2"/>
              <a:buChar char="ü"/>
            </a:pPr>
            <a:r>
              <a:rPr lang="zh-CN" altLang="en-US" sz="2400" dirty="0"/>
              <a:t>如果没有，则向除入境端口以外的其它所有端口</a:t>
            </a:r>
            <a:r>
              <a:rPr lang="zh-CN" altLang="en-US" sz="2400" dirty="0">
                <a:solidFill>
                  <a:srgbClr val="C00000"/>
                </a:solidFill>
              </a:rPr>
              <a:t>泛洪帧</a:t>
            </a:r>
            <a:r>
              <a:rPr lang="zh-CN" altLang="en-US" sz="2400" dirty="0"/>
              <a:t>。</a:t>
            </a:r>
          </a:p>
          <a:p>
            <a:pPr marL="914400" lvl="2" indent="0">
              <a:lnSpc>
                <a:spcPct val="130000"/>
              </a:lnSpc>
              <a:buNone/>
            </a:pPr>
            <a:endParaRPr lang="en-US" altLang="zh-CN" dirty="0"/>
          </a:p>
          <a:p>
            <a:pPr marL="457200" lvl="1" indent="0">
              <a:lnSpc>
                <a:spcPct val="130000"/>
              </a:lnSpc>
              <a:buNone/>
            </a:pPr>
            <a:endParaRPr lang="en-US" altLang="zh-CN" dirty="0"/>
          </a:p>
          <a:p>
            <a:pPr marL="457200" lvl="1" indent="0">
              <a:lnSpc>
                <a:spcPct val="130000"/>
              </a:lnSpc>
              <a:buNone/>
            </a:pPr>
            <a:endParaRPr lang="zh-CN" altLang="zh-CN" dirty="0"/>
          </a:p>
          <a:p>
            <a:pPr marL="0" indent="0">
              <a:lnSpc>
                <a:spcPct val="120000"/>
              </a:lnSpc>
              <a:buNone/>
            </a:pPr>
            <a:endParaRPr kumimoji="1" lang="zh-CN" altLang="en-US" dirty="0"/>
          </a:p>
        </p:txBody>
      </p:sp>
      <p:sp>
        <p:nvSpPr>
          <p:cNvPr id="8" name="日期占位符 36">
            <a:extLst>
              <a:ext uri="{FF2B5EF4-FFF2-40B4-BE49-F238E27FC236}">
                <a16:creationId xmlns:a16="http://schemas.microsoft.com/office/drawing/2014/main" id="{C6D79EA7-C3DB-4250-ADEF-B4DEB692887B}"/>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74C3C397-5D09-418A-881D-B45B6BE18207}"/>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92</a:t>
            </a:fld>
            <a:endParaRPr kumimoji="1" lang="zh-CN" altLang="en-US" dirty="0"/>
          </a:p>
        </p:txBody>
      </p:sp>
    </p:spTree>
    <p:extLst>
      <p:ext uri="{BB962C8B-B14F-4D97-AF65-F5344CB8AC3E}">
        <p14:creationId xmlns:p14="http://schemas.microsoft.com/office/powerpoint/2010/main" val="40488684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链路层交换</a:t>
            </a:r>
            <a:r>
              <a:rPr kumimoji="1" lang="zh-CN" altLang="en-US" dirty="0"/>
              <a:t>机</a:t>
            </a:r>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执行数据链路层交换算法</a:t>
            </a:r>
            <a:endParaRPr kumimoji="1" lang="en-US" altLang="zh-CN" dirty="0"/>
          </a:p>
          <a:p>
            <a:pPr lvl="1">
              <a:lnSpc>
                <a:spcPct val="120000"/>
              </a:lnSpc>
            </a:pPr>
            <a:r>
              <a:rPr kumimoji="1" lang="zh-CN" altLang="en-US" dirty="0"/>
              <a:t>多端口透明网桥，网桥的现代名称</a:t>
            </a:r>
            <a:endParaRPr kumimoji="1" lang="en-US" altLang="zh-CN" dirty="0"/>
          </a:p>
          <a:p>
            <a:pPr lvl="1">
              <a:lnSpc>
                <a:spcPct val="120000"/>
              </a:lnSpc>
            </a:pPr>
            <a:r>
              <a:rPr kumimoji="1" lang="zh-CN" altLang="en-US" dirty="0"/>
              <a:t>一种即插即用设备</a:t>
            </a:r>
            <a:endParaRPr kumimoji="1" lang="en-US" altLang="zh-CN" dirty="0"/>
          </a:p>
          <a:p>
            <a:pPr>
              <a:lnSpc>
                <a:spcPct val="120000"/>
              </a:lnSpc>
              <a:spcBef>
                <a:spcPts val="1800"/>
              </a:spcBef>
            </a:pPr>
            <a:r>
              <a:rPr lang="en-US" altLang="zh-CN" dirty="0"/>
              <a:t>POE</a:t>
            </a:r>
            <a:r>
              <a:rPr lang="zh-CN" altLang="en-US" dirty="0"/>
              <a:t>（</a:t>
            </a:r>
            <a:r>
              <a:rPr lang="en-US" altLang="zh-CN" dirty="0"/>
              <a:t>Power Over Ethernet</a:t>
            </a:r>
            <a:r>
              <a:rPr lang="zh-CN" altLang="en-US" dirty="0"/>
              <a:t>）交换机</a:t>
            </a:r>
            <a:endParaRPr lang="en-US" altLang="zh-CN" dirty="0"/>
          </a:p>
          <a:p>
            <a:pPr lvl="1">
              <a:lnSpc>
                <a:spcPct val="120000"/>
              </a:lnSpc>
            </a:pPr>
            <a:r>
              <a:rPr kumimoji="1" lang="zh-CN" altLang="en-US" dirty="0"/>
              <a:t>常接：网络摄像机、</a:t>
            </a:r>
            <a:r>
              <a:rPr kumimoji="1" lang="en-US" altLang="zh-CN" dirty="0"/>
              <a:t>AP</a:t>
            </a:r>
            <a:r>
              <a:rPr kumimoji="1" lang="zh-CN" altLang="en-US" dirty="0"/>
              <a:t>、</a:t>
            </a:r>
            <a:r>
              <a:rPr kumimoji="1" lang="en-US" altLang="zh-CN" dirty="0"/>
              <a:t>IP</a:t>
            </a:r>
            <a:r>
              <a:rPr kumimoji="1" lang="zh-CN" altLang="en-US" dirty="0"/>
              <a:t>电话等</a:t>
            </a:r>
            <a:endParaRPr kumimoji="1" lang="en-US" altLang="zh-CN" dirty="0"/>
          </a:p>
          <a:p>
            <a:pPr lvl="1">
              <a:lnSpc>
                <a:spcPct val="120000"/>
              </a:lnSpc>
            </a:pPr>
            <a:r>
              <a:rPr lang="zh-CN" altLang="en-US" dirty="0"/>
              <a:t>主要优点：无需电源（</a:t>
            </a:r>
            <a:r>
              <a:rPr lang="zh-CN" altLang="en-US" dirty="0">
                <a:solidFill>
                  <a:srgbClr val="C00000"/>
                </a:solidFill>
              </a:rPr>
              <a:t>受电端</a:t>
            </a:r>
            <a:r>
              <a:rPr lang="zh-CN" altLang="en-US" dirty="0"/>
              <a:t>）、无需专门布线</a:t>
            </a:r>
            <a:endParaRPr lang="en-US" altLang="zh-CN" dirty="0"/>
          </a:p>
          <a:p>
            <a:pPr marL="457200" lvl="1" indent="0">
              <a:lnSpc>
                <a:spcPct val="120000"/>
              </a:lnSpc>
              <a:buNone/>
            </a:pPr>
            <a:endParaRPr kumimoji="1" lang="en-US" altLang="zh-CN" dirty="0"/>
          </a:p>
          <a:p>
            <a:pPr lvl="1">
              <a:lnSpc>
                <a:spcPct val="120000"/>
              </a:lnSpc>
            </a:pPr>
            <a:endParaRPr kumimoji="1" lang="en-US" altLang="zh-CN" dirty="0"/>
          </a:p>
          <a:p>
            <a:pPr lvl="1">
              <a:lnSpc>
                <a:spcPct val="120000"/>
              </a:lnSpc>
            </a:pPr>
            <a:endParaRPr kumimoji="1" lang="zh-CN" altLang="en-US" dirty="0"/>
          </a:p>
          <a:p>
            <a:pPr marL="457200" lvl="1" indent="0">
              <a:lnSpc>
                <a:spcPct val="120000"/>
              </a:lnSpc>
              <a:buNone/>
            </a:pPr>
            <a:endParaRPr lang="en-US" altLang="zh-CN" dirty="0"/>
          </a:p>
          <a:p>
            <a:pPr marL="457200" lvl="1" indent="0">
              <a:lnSpc>
                <a:spcPct val="120000"/>
              </a:lnSpc>
              <a:buNone/>
            </a:pPr>
            <a:endParaRPr lang="zh-CN" altLang="zh-CN" dirty="0"/>
          </a:p>
          <a:p>
            <a:pPr marL="0" indent="0">
              <a:lnSpc>
                <a:spcPct val="120000"/>
              </a:lnSpc>
              <a:buNone/>
            </a:pPr>
            <a:endParaRPr kumimoji="1" lang="zh-CN" altLang="en-US" dirty="0"/>
          </a:p>
        </p:txBody>
      </p:sp>
      <p:sp>
        <p:nvSpPr>
          <p:cNvPr id="8" name="日期占位符 36">
            <a:extLst>
              <a:ext uri="{FF2B5EF4-FFF2-40B4-BE49-F238E27FC236}">
                <a16:creationId xmlns:a16="http://schemas.microsoft.com/office/drawing/2014/main" id="{2C756BBA-58D1-4464-A84C-497F64F3016A}"/>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A8A18160-A483-42A7-9017-23EAAC6DFE26}"/>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93</a:t>
            </a:fld>
            <a:endParaRPr kumimoji="1" lang="zh-CN" altLang="en-US" dirty="0"/>
          </a:p>
        </p:txBody>
      </p:sp>
      <p:pic>
        <p:nvPicPr>
          <p:cNvPr id="7" name="图片 6">
            <a:extLst>
              <a:ext uri="{FF2B5EF4-FFF2-40B4-BE49-F238E27FC236}">
                <a16:creationId xmlns:a16="http://schemas.microsoft.com/office/drawing/2014/main" id="{1BAB0A83-1A0B-4C4C-AED4-F7DF4039225F}"/>
              </a:ext>
            </a:extLst>
          </p:cNvPr>
          <p:cNvPicPr>
            <a:picLocks noChangeAspect="1"/>
          </p:cNvPicPr>
          <p:nvPr/>
        </p:nvPicPr>
        <p:blipFill rotWithShape="1">
          <a:blip r:embed="rId3"/>
          <a:srcRect t="20666" b="23065"/>
          <a:stretch/>
        </p:blipFill>
        <p:spPr>
          <a:xfrm>
            <a:off x="8059434" y="1521533"/>
            <a:ext cx="3766508" cy="1589529"/>
          </a:xfrm>
          <a:prstGeom prst="rect">
            <a:avLst/>
          </a:prstGeom>
        </p:spPr>
      </p:pic>
      <p:pic>
        <p:nvPicPr>
          <p:cNvPr id="3" name="图片 2">
            <a:extLst>
              <a:ext uri="{FF2B5EF4-FFF2-40B4-BE49-F238E27FC236}">
                <a16:creationId xmlns:a16="http://schemas.microsoft.com/office/drawing/2014/main" id="{5AA651DC-F859-40D2-AB5C-7196659FF6E4}"/>
              </a:ext>
            </a:extLst>
          </p:cNvPr>
          <p:cNvPicPr>
            <a:picLocks noChangeAspect="1"/>
          </p:cNvPicPr>
          <p:nvPr/>
        </p:nvPicPr>
        <p:blipFill rotWithShape="1">
          <a:blip r:embed="rId4"/>
          <a:srcRect t="24728" b="24728"/>
          <a:stretch/>
        </p:blipFill>
        <p:spPr>
          <a:xfrm>
            <a:off x="8234020" y="3703217"/>
            <a:ext cx="3574332" cy="1378445"/>
          </a:xfrm>
          <a:prstGeom prst="rect">
            <a:avLst/>
          </a:prstGeom>
        </p:spPr>
      </p:pic>
      <p:sp>
        <p:nvSpPr>
          <p:cNvPr id="11" name="波形 10">
            <a:extLst>
              <a:ext uri="{FF2B5EF4-FFF2-40B4-BE49-F238E27FC236}">
                <a16:creationId xmlns:a16="http://schemas.microsoft.com/office/drawing/2014/main" id="{54EC19C4-28F9-4AB1-B26A-97092DC8D692}"/>
              </a:ext>
            </a:extLst>
          </p:cNvPr>
          <p:cNvSpPr/>
          <p:nvPr/>
        </p:nvSpPr>
        <p:spPr>
          <a:xfrm>
            <a:off x="1568935" y="5081662"/>
            <a:ext cx="5200108" cy="1145309"/>
          </a:xfrm>
          <a:prstGeom prst="wave">
            <a:avLst/>
          </a:prstGeom>
          <a:solidFill>
            <a:schemeClr val="bg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zh-CN" altLang="en-US" sz="2800" b="1" dirty="0">
                <a:solidFill>
                  <a:srgbClr val="7030A0"/>
                </a:solidFill>
              </a:rPr>
              <a:t>为什么</a:t>
            </a:r>
            <a:r>
              <a:rPr lang="en-US" altLang="zh-CN" sz="2800" b="1" dirty="0" err="1">
                <a:solidFill>
                  <a:srgbClr val="7030A0"/>
                </a:solidFill>
              </a:rPr>
              <a:t>PoE</a:t>
            </a:r>
            <a:r>
              <a:rPr lang="zh-CN" altLang="en-US" sz="2800" b="1" dirty="0">
                <a:solidFill>
                  <a:srgbClr val="7030A0"/>
                </a:solidFill>
              </a:rPr>
              <a:t>交换机并不常见？</a:t>
            </a:r>
          </a:p>
        </p:txBody>
      </p:sp>
    </p:spTree>
    <p:extLst>
      <p:ext uri="{BB962C8B-B14F-4D97-AF65-F5344CB8AC3E}">
        <p14:creationId xmlns:p14="http://schemas.microsoft.com/office/powerpoint/2010/main" val="353787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4BFAA6F1-2F94-4501-8A36-D1DCB27B3156}"/>
              </a:ext>
            </a:extLst>
          </p:cNvPr>
          <p:cNvGrpSpPr/>
          <p:nvPr/>
        </p:nvGrpSpPr>
        <p:grpSpPr>
          <a:xfrm>
            <a:off x="7379996" y="4280757"/>
            <a:ext cx="2560638" cy="2101430"/>
            <a:chOff x="6854496" y="3807807"/>
            <a:chExt cx="2560638" cy="2101430"/>
          </a:xfrm>
        </p:grpSpPr>
        <p:sp>
          <p:nvSpPr>
            <p:cNvPr id="37" name="AutoShape 48">
              <a:extLst>
                <a:ext uri="{FF2B5EF4-FFF2-40B4-BE49-F238E27FC236}">
                  <a16:creationId xmlns:a16="http://schemas.microsoft.com/office/drawing/2014/main" id="{124D7F56-74BB-4CFF-BD1B-ADC7F1468257}"/>
                </a:ext>
              </a:extLst>
            </p:cNvPr>
            <p:cNvSpPr>
              <a:spLocks noChangeArrowheads="1"/>
            </p:cNvSpPr>
            <p:nvPr/>
          </p:nvSpPr>
          <p:spPr bwMode="auto">
            <a:xfrm>
              <a:off x="6854496" y="3807807"/>
              <a:ext cx="2560638" cy="2101430"/>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50" name="Text Box 81">
              <a:extLst>
                <a:ext uri="{FF2B5EF4-FFF2-40B4-BE49-F238E27FC236}">
                  <a16:creationId xmlns:a16="http://schemas.microsoft.com/office/drawing/2014/main" id="{509C03B6-D3C7-42DE-B19B-7A8553B3A65D}"/>
                </a:ext>
              </a:extLst>
            </p:cNvPr>
            <p:cNvSpPr txBox="1">
              <a:spLocks noChangeArrowheads="1"/>
            </p:cNvSpPr>
            <p:nvPr/>
          </p:nvSpPr>
          <p:spPr bwMode="auto">
            <a:xfrm>
              <a:off x="7656493" y="5473067"/>
              <a:ext cx="95410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冲突域</a:t>
              </a:r>
            </a:p>
          </p:txBody>
        </p:sp>
      </p:grpSp>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链路层交换</a:t>
            </a:r>
            <a:r>
              <a:rPr kumimoji="1" lang="zh-CN" altLang="en-US" dirty="0"/>
              <a:t>机</a:t>
            </a:r>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sz="2800" dirty="0">
                <a:latin typeface="微软雅黑" panose="020B0503020204020204" pitchFamily="34" charset="-122"/>
                <a:ea typeface="微软雅黑" panose="020B0503020204020204" pitchFamily="34" charset="-122"/>
              </a:rPr>
              <a:t>传统</a:t>
            </a:r>
            <a:r>
              <a:rPr kumimoji="1" lang="en-US" altLang="zh-CN" sz="2800" dirty="0">
                <a:latin typeface="微软雅黑" panose="020B0503020204020204" pitchFamily="34" charset="-122"/>
                <a:ea typeface="微软雅黑" panose="020B0503020204020204" pitchFamily="34" charset="-122"/>
              </a:rPr>
              <a:t>LAN</a:t>
            </a:r>
            <a:r>
              <a:rPr kumimoji="1" lang="zh-CN" altLang="en-US" sz="2800" dirty="0">
                <a:latin typeface="微软雅黑" panose="020B0503020204020204" pitchFamily="34" charset="-122"/>
                <a:ea typeface="微软雅黑" panose="020B0503020204020204" pitchFamily="34" charset="-122"/>
              </a:rPr>
              <a:t>分段</a:t>
            </a:r>
            <a:endParaRPr kumimoji="1" lang="en-US" altLang="zh-CN" sz="2800" dirty="0">
              <a:latin typeface="微软雅黑" panose="020B0503020204020204" pitchFamily="34" charset="-122"/>
              <a:ea typeface="微软雅黑" panose="020B0503020204020204" pitchFamily="34" charset="-122"/>
            </a:endParaRPr>
          </a:p>
          <a:p>
            <a:pPr lvl="1">
              <a:lnSpc>
                <a:spcPct val="120000"/>
              </a:lnSpc>
            </a:pPr>
            <a:r>
              <a:rPr lang="zh-CN" altLang="en-US" dirty="0"/>
              <a:t>交换机端口通常与集线器连接；</a:t>
            </a:r>
          </a:p>
          <a:p>
            <a:pPr lvl="1">
              <a:lnSpc>
                <a:spcPct val="120000"/>
              </a:lnSpc>
              <a:spcBef>
                <a:spcPts val="0"/>
              </a:spcBef>
            </a:pPr>
            <a:r>
              <a:rPr lang="zh-CN" altLang="en-US" dirty="0"/>
              <a:t>使用交换机把</a:t>
            </a:r>
            <a:r>
              <a:rPr lang="en-US" altLang="zh-CN" dirty="0"/>
              <a:t>LAN</a:t>
            </a:r>
            <a:r>
              <a:rPr lang="zh-CN" altLang="en-US" dirty="0"/>
              <a:t>分段为更小的冲突域。</a:t>
            </a:r>
            <a:endParaRPr lang="en-US" altLang="zh-CN" dirty="0"/>
          </a:p>
          <a:p>
            <a:pPr>
              <a:lnSpc>
                <a:spcPct val="120000"/>
              </a:lnSpc>
            </a:pPr>
            <a:endParaRPr kumimoji="1" lang="en-US" altLang="zh-CN" sz="2800" dirty="0">
              <a:latin typeface="微软雅黑" panose="020B0503020204020204" pitchFamily="34" charset="-122"/>
              <a:ea typeface="微软雅黑" panose="020B0503020204020204" pitchFamily="34" charset="-122"/>
            </a:endParaRPr>
          </a:p>
          <a:p>
            <a:pPr>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zh-CN" altLang="en-US" dirty="0"/>
          </a:p>
          <a:p>
            <a:pPr marL="457200" lvl="1" indent="0">
              <a:lnSpc>
                <a:spcPct val="120000"/>
              </a:lnSpc>
              <a:buNone/>
            </a:pPr>
            <a:endParaRPr lang="en-US" altLang="zh-CN" dirty="0"/>
          </a:p>
          <a:p>
            <a:pPr marL="457200" lvl="1" indent="0">
              <a:lnSpc>
                <a:spcPct val="120000"/>
              </a:lnSpc>
              <a:buNone/>
            </a:pPr>
            <a:endParaRPr lang="zh-CN" altLang="zh-CN" dirty="0"/>
          </a:p>
          <a:p>
            <a:pPr marL="0" indent="0">
              <a:lnSpc>
                <a:spcPct val="120000"/>
              </a:lnSpc>
              <a:buNone/>
            </a:pPr>
            <a:endParaRPr kumimoji="1" lang="zh-CN" altLang="en-US" dirty="0"/>
          </a:p>
        </p:txBody>
      </p:sp>
      <p:grpSp>
        <p:nvGrpSpPr>
          <p:cNvPr id="56" name="组合 55">
            <a:extLst>
              <a:ext uri="{FF2B5EF4-FFF2-40B4-BE49-F238E27FC236}">
                <a16:creationId xmlns:a16="http://schemas.microsoft.com/office/drawing/2014/main" id="{3DDBD565-7736-40AF-8566-E4DFB780753A}"/>
              </a:ext>
            </a:extLst>
          </p:cNvPr>
          <p:cNvGrpSpPr/>
          <p:nvPr/>
        </p:nvGrpSpPr>
        <p:grpSpPr>
          <a:xfrm>
            <a:off x="1773396" y="4293083"/>
            <a:ext cx="2560638" cy="2124618"/>
            <a:chOff x="1247896" y="3820133"/>
            <a:chExt cx="2560638" cy="2124618"/>
          </a:xfrm>
        </p:grpSpPr>
        <p:sp>
          <p:nvSpPr>
            <p:cNvPr id="7" name="AutoShape 48">
              <a:extLst>
                <a:ext uri="{FF2B5EF4-FFF2-40B4-BE49-F238E27FC236}">
                  <a16:creationId xmlns:a16="http://schemas.microsoft.com/office/drawing/2014/main" id="{DE3FBF76-2606-48D3-BCC5-3B66D6ACBB0D}"/>
                </a:ext>
              </a:extLst>
            </p:cNvPr>
            <p:cNvSpPr>
              <a:spLocks noChangeArrowheads="1"/>
            </p:cNvSpPr>
            <p:nvPr/>
          </p:nvSpPr>
          <p:spPr bwMode="auto">
            <a:xfrm>
              <a:off x="1247896" y="3820133"/>
              <a:ext cx="2560638" cy="2124618"/>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9" name="Text Box 81">
              <a:extLst>
                <a:ext uri="{FF2B5EF4-FFF2-40B4-BE49-F238E27FC236}">
                  <a16:creationId xmlns:a16="http://schemas.microsoft.com/office/drawing/2014/main" id="{A478E318-D73C-4DA6-A64E-2A109D80F510}"/>
                </a:ext>
              </a:extLst>
            </p:cNvPr>
            <p:cNvSpPr txBox="1">
              <a:spLocks noChangeArrowheads="1"/>
            </p:cNvSpPr>
            <p:nvPr/>
          </p:nvSpPr>
          <p:spPr bwMode="auto">
            <a:xfrm>
              <a:off x="2028505" y="5514320"/>
              <a:ext cx="95410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冲突域</a:t>
              </a:r>
            </a:p>
          </p:txBody>
        </p:sp>
      </p:grpSp>
      <p:pic>
        <p:nvPicPr>
          <p:cNvPr id="10" name="Picture 40" descr="computer">
            <a:extLst>
              <a:ext uri="{FF2B5EF4-FFF2-40B4-BE49-F238E27FC236}">
                <a16:creationId xmlns:a16="http://schemas.microsoft.com/office/drawing/2014/main" id="{33C1670D-6719-44FA-A1B5-F2E0AB467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657" y="54741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0" descr="computer">
            <a:extLst>
              <a:ext uri="{FF2B5EF4-FFF2-40B4-BE49-F238E27FC236}">
                <a16:creationId xmlns:a16="http://schemas.microsoft.com/office/drawing/2014/main" id="{B2C69DCB-4D07-4937-9B9F-370EAF828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199" y="547413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0" descr="computer">
            <a:extLst>
              <a:ext uri="{FF2B5EF4-FFF2-40B4-BE49-F238E27FC236}">
                <a16:creationId xmlns:a16="http://schemas.microsoft.com/office/drawing/2014/main" id="{82AD24CA-7259-416D-B67A-94077864D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741" y="54741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0" descr="computer">
            <a:extLst>
              <a:ext uri="{FF2B5EF4-FFF2-40B4-BE49-F238E27FC236}">
                <a16:creationId xmlns:a16="http://schemas.microsoft.com/office/drawing/2014/main" id="{0D57A65A-7D74-4C2C-98F3-19335DBC2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283" y="54741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90AFE21A-A899-485A-A444-C3499D9C17A9}"/>
              </a:ext>
            </a:extLst>
          </p:cNvPr>
          <p:cNvCxnSpPr>
            <a:cxnSpLocks/>
            <a:stCxn id="10" idx="0"/>
          </p:cNvCxnSpPr>
          <p:nvPr/>
        </p:nvCxnSpPr>
        <p:spPr>
          <a:xfrm flipV="1">
            <a:off x="2122080" y="4728689"/>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直接连接符 14">
            <a:extLst>
              <a:ext uri="{FF2B5EF4-FFF2-40B4-BE49-F238E27FC236}">
                <a16:creationId xmlns:a16="http://schemas.microsoft.com/office/drawing/2014/main" id="{B95A5ADF-0E69-424B-B4D7-88742D8AA0E7}"/>
              </a:ext>
            </a:extLst>
          </p:cNvPr>
          <p:cNvCxnSpPr>
            <a:cxnSpLocks/>
            <a:stCxn id="11" idx="0"/>
          </p:cNvCxnSpPr>
          <p:nvPr/>
        </p:nvCxnSpPr>
        <p:spPr>
          <a:xfrm flipV="1">
            <a:off x="2716622" y="4728689"/>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直接连接符 15">
            <a:extLst>
              <a:ext uri="{FF2B5EF4-FFF2-40B4-BE49-F238E27FC236}">
                <a16:creationId xmlns:a16="http://schemas.microsoft.com/office/drawing/2014/main" id="{20B07CE8-EB9E-442C-8B24-1840083E8240}"/>
              </a:ext>
            </a:extLst>
          </p:cNvPr>
          <p:cNvCxnSpPr>
            <a:cxnSpLocks/>
            <a:stCxn id="12" idx="0"/>
          </p:cNvCxnSpPr>
          <p:nvPr/>
        </p:nvCxnSpPr>
        <p:spPr>
          <a:xfrm flipH="1" flipV="1">
            <a:off x="3129232" y="4532199"/>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直接连接符 16">
            <a:extLst>
              <a:ext uri="{FF2B5EF4-FFF2-40B4-BE49-F238E27FC236}">
                <a16:creationId xmlns:a16="http://schemas.microsoft.com/office/drawing/2014/main" id="{EA391991-5A53-457F-A7CC-8D8565D31142}"/>
              </a:ext>
            </a:extLst>
          </p:cNvPr>
          <p:cNvCxnSpPr>
            <a:cxnSpLocks/>
            <a:stCxn id="13" idx="0"/>
          </p:cNvCxnSpPr>
          <p:nvPr/>
        </p:nvCxnSpPr>
        <p:spPr>
          <a:xfrm flipH="1" flipV="1">
            <a:off x="3291824" y="4639335"/>
            <a:ext cx="613882" cy="834804"/>
          </a:xfrm>
          <a:prstGeom prst="line">
            <a:avLst/>
          </a:prstGeom>
        </p:spPr>
        <p:style>
          <a:lnRef idx="3">
            <a:schemeClr val="accent1"/>
          </a:lnRef>
          <a:fillRef idx="0">
            <a:schemeClr val="accent1"/>
          </a:fillRef>
          <a:effectRef idx="2">
            <a:schemeClr val="accent1"/>
          </a:effectRef>
          <a:fontRef idx="minor">
            <a:schemeClr val="tx1"/>
          </a:fontRef>
        </p:style>
      </p:cxnSp>
      <p:grpSp>
        <p:nvGrpSpPr>
          <p:cNvPr id="57" name="组合 56">
            <a:extLst>
              <a:ext uri="{FF2B5EF4-FFF2-40B4-BE49-F238E27FC236}">
                <a16:creationId xmlns:a16="http://schemas.microsoft.com/office/drawing/2014/main" id="{BBD7CC96-ED75-4118-A56E-A1555D68B74E}"/>
              </a:ext>
            </a:extLst>
          </p:cNvPr>
          <p:cNvGrpSpPr/>
          <p:nvPr/>
        </p:nvGrpSpPr>
        <p:grpSpPr>
          <a:xfrm>
            <a:off x="4564381" y="4293083"/>
            <a:ext cx="2560638" cy="2124618"/>
            <a:chOff x="4038881" y="3820133"/>
            <a:chExt cx="2560638" cy="2124618"/>
          </a:xfrm>
        </p:grpSpPr>
        <p:sp>
          <p:nvSpPr>
            <p:cNvPr id="19" name="AutoShape 48">
              <a:extLst>
                <a:ext uri="{FF2B5EF4-FFF2-40B4-BE49-F238E27FC236}">
                  <a16:creationId xmlns:a16="http://schemas.microsoft.com/office/drawing/2014/main" id="{0619DCD9-193B-4A32-AAF3-D7E3A6A4A688}"/>
                </a:ext>
              </a:extLst>
            </p:cNvPr>
            <p:cNvSpPr>
              <a:spLocks noChangeArrowheads="1"/>
            </p:cNvSpPr>
            <p:nvPr/>
          </p:nvSpPr>
          <p:spPr bwMode="auto">
            <a:xfrm>
              <a:off x="4038881" y="3820133"/>
              <a:ext cx="2560638" cy="2124618"/>
            </a:xfrm>
            <a:prstGeom prst="roundRect">
              <a:avLst>
                <a:gd name="adj" fmla="val 16667"/>
              </a:avLst>
            </a:prstGeom>
            <a:solidFill>
              <a:schemeClr val="bg1">
                <a:lumMod val="85000"/>
              </a:schemeClr>
            </a:solidFill>
            <a:ln>
              <a:noFill/>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ts val="3100"/>
                </a:lnSpc>
                <a:spcBef>
                  <a:spcPct val="20000"/>
                </a:spcBef>
                <a:spcAft>
                  <a:spcPts val="0"/>
                </a:spcAft>
                <a:buClr>
                  <a:srgbClr val="A50021"/>
                </a:buClr>
                <a:buSzPct val="75000"/>
                <a:buFont typeface="Wingdings" panose="05000000000000000000" pitchFamily="2" charset="2"/>
                <a:buNone/>
                <a:tabLst/>
                <a:defRPr/>
              </a:pPr>
              <a:endParaRPr kumimoji="0" lang="zh-CN" altLang="en-US" sz="3200" b="0" i="0" u="none" strike="noStrike" kern="1200" cap="none" spc="0" normalizeH="0" baseline="0" noProof="0">
                <a:ln>
                  <a:noFill/>
                </a:ln>
                <a:solidFill>
                  <a:srgbClr val="020202"/>
                </a:solidFill>
                <a:effectLst/>
                <a:uLnTx/>
                <a:uFillTx/>
                <a:latin typeface="Tahoma" panose="020B0604030504040204" pitchFamily="34" charset="0"/>
                <a:ea typeface="宋体" panose="02010600030101010101" pitchFamily="2" charset="-122"/>
                <a:cs typeface="+mn-cs"/>
              </a:endParaRPr>
            </a:p>
          </p:txBody>
        </p:sp>
        <p:sp>
          <p:nvSpPr>
            <p:cNvPr id="21" name="Text Box 81">
              <a:extLst>
                <a:ext uri="{FF2B5EF4-FFF2-40B4-BE49-F238E27FC236}">
                  <a16:creationId xmlns:a16="http://schemas.microsoft.com/office/drawing/2014/main" id="{C9E2D349-3093-4388-9E56-89E3AC532297}"/>
                </a:ext>
              </a:extLst>
            </p:cNvPr>
            <p:cNvSpPr txBox="1">
              <a:spLocks noChangeArrowheads="1"/>
            </p:cNvSpPr>
            <p:nvPr/>
          </p:nvSpPr>
          <p:spPr bwMode="auto">
            <a:xfrm>
              <a:off x="4817965" y="5509130"/>
              <a:ext cx="954107"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0" i="0" u="none" strike="noStrike" kern="1200" cap="none" spc="0" normalizeH="0" baseline="0" noProof="0" dirty="0">
                  <a:ln>
                    <a:noFill/>
                  </a:ln>
                  <a:solidFill>
                    <a:srgbClr val="44546A"/>
                  </a:solidFill>
                  <a:effectLst/>
                  <a:uLnTx/>
                  <a:uFillTx/>
                  <a:latin typeface="Times New Roman" panose="02020603050405020304" pitchFamily="18" charset="0"/>
                  <a:ea typeface="黑体" panose="02010609060101010101" pitchFamily="49" charset="-122"/>
                  <a:cs typeface="+mn-cs"/>
                </a:rPr>
                <a:t>冲突域</a:t>
              </a:r>
            </a:p>
          </p:txBody>
        </p:sp>
      </p:grpSp>
      <p:pic>
        <p:nvPicPr>
          <p:cNvPr id="22" name="Picture 40" descr="computer">
            <a:extLst>
              <a:ext uri="{FF2B5EF4-FFF2-40B4-BE49-F238E27FC236}">
                <a16:creationId xmlns:a16="http://schemas.microsoft.com/office/drawing/2014/main" id="{269DA90A-408F-4459-80E0-1C13E1C73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642" y="54817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0" descr="computer">
            <a:extLst>
              <a:ext uri="{FF2B5EF4-FFF2-40B4-BE49-F238E27FC236}">
                <a16:creationId xmlns:a16="http://schemas.microsoft.com/office/drawing/2014/main" id="{2235780D-559A-47CF-B736-49F042DB1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184" y="548177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descr="computer">
            <a:extLst>
              <a:ext uri="{FF2B5EF4-FFF2-40B4-BE49-F238E27FC236}">
                <a16:creationId xmlns:a16="http://schemas.microsoft.com/office/drawing/2014/main" id="{A9D1FFBB-E3D5-4B4D-A8BB-E57FE9CED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726" y="54817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descr="computer">
            <a:extLst>
              <a:ext uri="{FF2B5EF4-FFF2-40B4-BE49-F238E27FC236}">
                <a16:creationId xmlns:a16="http://schemas.microsoft.com/office/drawing/2014/main" id="{FFC1DE64-E3CD-4BF9-87F9-FB6D4DE80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268" y="548177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a:extLst>
              <a:ext uri="{FF2B5EF4-FFF2-40B4-BE49-F238E27FC236}">
                <a16:creationId xmlns:a16="http://schemas.microsoft.com/office/drawing/2014/main" id="{EFE8576F-C84D-405F-B6FF-18195AD44676}"/>
              </a:ext>
            </a:extLst>
          </p:cNvPr>
          <p:cNvCxnSpPr>
            <a:cxnSpLocks/>
            <a:stCxn id="22" idx="0"/>
          </p:cNvCxnSpPr>
          <p:nvPr/>
        </p:nvCxnSpPr>
        <p:spPr>
          <a:xfrm flipV="1">
            <a:off x="4913065" y="4736323"/>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直接连接符 26">
            <a:extLst>
              <a:ext uri="{FF2B5EF4-FFF2-40B4-BE49-F238E27FC236}">
                <a16:creationId xmlns:a16="http://schemas.microsoft.com/office/drawing/2014/main" id="{23DA593D-4F01-4DD5-B886-91CE4535BACC}"/>
              </a:ext>
            </a:extLst>
          </p:cNvPr>
          <p:cNvCxnSpPr>
            <a:cxnSpLocks/>
            <a:stCxn id="23" idx="0"/>
          </p:cNvCxnSpPr>
          <p:nvPr/>
        </p:nvCxnSpPr>
        <p:spPr>
          <a:xfrm flipV="1">
            <a:off x="5507607" y="4736323"/>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直接连接符 27">
            <a:extLst>
              <a:ext uri="{FF2B5EF4-FFF2-40B4-BE49-F238E27FC236}">
                <a16:creationId xmlns:a16="http://schemas.microsoft.com/office/drawing/2014/main" id="{7D5C53EA-BD56-484F-ADFA-8DC6921C4A8C}"/>
              </a:ext>
            </a:extLst>
          </p:cNvPr>
          <p:cNvCxnSpPr>
            <a:cxnSpLocks/>
            <a:stCxn id="24" idx="0"/>
          </p:cNvCxnSpPr>
          <p:nvPr/>
        </p:nvCxnSpPr>
        <p:spPr>
          <a:xfrm flipH="1" flipV="1">
            <a:off x="5920217" y="4539833"/>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直接连接符 28">
            <a:extLst>
              <a:ext uri="{FF2B5EF4-FFF2-40B4-BE49-F238E27FC236}">
                <a16:creationId xmlns:a16="http://schemas.microsoft.com/office/drawing/2014/main" id="{FB0BAA78-3672-40D3-8D64-7F39F5F3B8B8}"/>
              </a:ext>
            </a:extLst>
          </p:cNvPr>
          <p:cNvCxnSpPr>
            <a:cxnSpLocks/>
            <a:stCxn id="25" idx="0"/>
          </p:cNvCxnSpPr>
          <p:nvPr/>
        </p:nvCxnSpPr>
        <p:spPr>
          <a:xfrm flipH="1" flipV="1">
            <a:off x="6082809" y="4646969"/>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30" name="Picture 24" descr="集线器">
            <a:extLst>
              <a:ext uri="{FF2B5EF4-FFF2-40B4-BE49-F238E27FC236}">
                <a16:creationId xmlns:a16="http://schemas.microsoft.com/office/drawing/2014/main" id="{31753D91-B272-43D2-B342-7C765AA24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844" y="4506208"/>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文本框 37">
            <a:extLst>
              <a:ext uri="{FF2B5EF4-FFF2-40B4-BE49-F238E27FC236}">
                <a16:creationId xmlns:a16="http://schemas.microsoft.com/office/drawing/2014/main" id="{133CA338-FBA8-4D67-8F14-DDC8C991BE83}"/>
              </a:ext>
            </a:extLst>
          </p:cNvPr>
          <p:cNvSpPr txBox="1"/>
          <p:nvPr/>
        </p:nvSpPr>
        <p:spPr>
          <a:xfrm>
            <a:off x="7624273" y="4595195"/>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39" name="Picture 40" descr="computer">
            <a:extLst>
              <a:ext uri="{FF2B5EF4-FFF2-40B4-BE49-F238E27FC236}">
                <a16:creationId xmlns:a16="http://schemas.microsoft.com/office/drawing/2014/main" id="{45C01F16-BC6A-4B9B-A9A7-8FEA1A577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257" y="546944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0" descr="computer">
            <a:extLst>
              <a:ext uri="{FF2B5EF4-FFF2-40B4-BE49-F238E27FC236}">
                <a16:creationId xmlns:a16="http://schemas.microsoft.com/office/drawing/2014/main" id="{74B02C59-B1FD-4F50-A7F2-4C980CBC6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799" y="5469446"/>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computer">
            <a:extLst>
              <a:ext uri="{FF2B5EF4-FFF2-40B4-BE49-F238E27FC236}">
                <a16:creationId xmlns:a16="http://schemas.microsoft.com/office/drawing/2014/main" id="{06D47187-CBFE-4BFB-A39C-F0A29E14E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2341" y="546944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0" descr="computer">
            <a:extLst>
              <a:ext uri="{FF2B5EF4-FFF2-40B4-BE49-F238E27FC236}">
                <a16:creationId xmlns:a16="http://schemas.microsoft.com/office/drawing/2014/main" id="{BA89A1D7-B435-49FC-BE00-C74C57D86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6883" y="546944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直接连接符 43">
            <a:extLst>
              <a:ext uri="{FF2B5EF4-FFF2-40B4-BE49-F238E27FC236}">
                <a16:creationId xmlns:a16="http://schemas.microsoft.com/office/drawing/2014/main" id="{23ADD298-F99B-484F-9C69-76E3545397C9}"/>
              </a:ext>
            </a:extLst>
          </p:cNvPr>
          <p:cNvCxnSpPr>
            <a:cxnSpLocks/>
            <a:stCxn id="39" idx="0"/>
          </p:cNvCxnSpPr>
          <p:nvPr/>
        </p:nvCxnSpPr>
        <p:spPr>
          <a:xfrm flipV="1">
            <a:off x="7728680" y="4723997"/>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直接连接符 44">
            <a:extLst>
              <a:ext uri="{FF2B5EF4-FFF2-40B4-BE49-F238E27FC236}">
                <a16:creationId xmlns:a16="http://schemas.microsoft.com/office/drawing/2014/main" id="{5F6C7254-3B49-4BBE-8ABC-927ED6E37307}"/>
              </a:ext>
            </a:extLst>
          </p:cNvPr>
          <p:cNvCxnSpPr>
            <a:cxnSpLocks/>
            <a:stCxn id="40" idx="0"/>
          </p:cNvCxnSpPr>
          <p:nvPr/>
        </p:nvCxnSpPr>
        <p:spPr>
          <a:xfrm flipV="1">
            <a:off x="8323222" y="4723997"/>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46" name="直接连接符 45">
            <a:extLst>
              <a:ext uri="{FF2B5EF4-FFF2-40B4-BE49-F238E27FC236}">
                <a16:creationId xmlns:a16="http://schemas.microsoft.com/office/drawing/2014/main" id="{8ADDC3A5-2E4F-4AD8-871E-3CE59F510BD7}"/>
              </a:ext>
            </a:extLst>
          </p:cNvPr>
          <p:cNvCxnSpPr>
            <a:cxnSpLocks/>
            <a:stCxn id="41" idx="0"/>
          </p:cNvCxnSpPr>
          <p:nvPr/>
        </p:nvCxnSpPr>
        <p:spPr>
          <a:xfrm flipH="1" flipV="1">
            <a:off x="8735832" y="4527507"/>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直接连接符 46">
            <a:extLst>
              <a:ext uri="{FF2B5EF4-FFF2-40B4-BE49-F238E27FC236}">
                <a16:creationId xmlns:a16="http://schemas.microsoft.com/office/drawing/2014/main" id="{D15B6017-AFBF-4D0D-B709-6751F4D826AD}"/>
              </a:ext>
            </a:extLst>
          </p:cNvPr>
          <p:cNvCxnSpPr>
            <a:cxnSpLocks/>
            <a:stCxn id="42" idx="0"/>
          </p:cNvCxnSpPr>
          <p:nvPr/>
        </p:nvCxnSpPr>
        <p:spPr>
          <a:xfrm flipH="1" flipV="1">
            <a:off x="8898424" y="4634643"/>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48" name="Picture 24" descr="集线器">
            <a:extLst>
              <a:ext uri="{FF2B5EF4-FFF2-40B4-BE49-F238E27FC236}">
                <a16:creationId xmlns:a16="http://schemas.microsoft.com/office/drawing/2014/main" id="{EF15E950-EEF5-4961-ABC2-19240B131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459" y="4493882"/>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a:extLst>
              <a:ext uri="{FF2B5EF4-FFF2-40B4-BE49-F238E27FC236}">
                <a16:creationId xmlns:a16="http://schemas.microsoft.com/office/drawing/2014/main" id="{5C63E7E7-1FCF-43C5-A43F-2B4DC52E23D4}"/>
              </a:ext>
            </a:extLst>
          </p:cNvPr>
          <p:cNvGrpSpPr/>
          <p:nvPr/>
        </p:nvGrpSpPr>
        <p:grpSpPr>
          <a:xfrm>
            <a:off x="3031059" y="3796074"/>
            <a:ext cx="5608538" cy="716138"/>
            <a:chOff x="3785724" y="3537814"/>
            <a:chExt cx="3358876" cy="607324"/>
          </a:xfrm>
        </p:grpSpPr>
        <p:cxnSp>
          <p:nvCxnSpPr>
            <p:cNvPr id="32" name="直接连接符 31">
              <a:extLst>
                <a:ext uri="{FF2B5EF4-FFF2-40B4-BE49-F238E27FC236}">
                  <a16:creationId xmlns:a16="http://schemas.microsoft.com/office/drawing/2014/main" id="{30BB14B8-CE5A-40D3-979F-FC0ED9456E00}"/>
                </a:ext>
              </a:extLst>
            </p:cNvPr>
            <p:cNvCxnSpPr>
              <a:cxnSpLocks/>
            </p:cNvCxnSpPr>
            <p:nvPr/>
          </p:nvCxnSpPr>
          <p:spPr>
            <a:xfrm flipV="1">
              <a:off x="3785724" y="3537814"/>
              <a:ext cx="0" cy="607018"/>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直接连接符 32">
              <a:extLst>
                <a:ext uri="{FF2B5EF4-FFF2-40B4-BE49-F238E27FC236}">
                  <a16:creationId xmlns:a16="http://schemas.microsoft.com/office/drawing/2014/main" id="{FD3333CE-F479-4E7C-BDC3-130AE418AA97}"/>
                </a:ext>
              </a:extLst>
            </p:cNvPr>
            <p:cNvCxnSpPr>
              <a:cxnSpLocks/>
            </p:cNvCxnSpPr>
            <p:nvPr/>
          </p:nvCxnSpPr>
          <p:spPr>
            <a:xfrm>
              <a:off x="3785724" y="3538120"/>
              <a:ext cx="33588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a16="http://schemas.microsoft.com/office/drawing/2014/main" id="{D1514533-19A8-4CCE-8A45-E7A84E04DA81}"/>
                </a:ext>
              </a:extLst>
            </p:cNvPr>
            <p:cNvCxnSpPr>
              <a:cxnSpLocks/>
            </p:cNvCxnSpPr>
            <p:nvPr/>
          </p:nvCxnSpPr>
          <p:spPr>
            <a:xfrm flipV="1">
              <a:off x="7144600" y="3538120"/>
              <a:ext cx="0" cy="607018"/>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6" name="Picture 5" descr="通用交换机">
            <a:extLst>
              <a:ext uri="{FF2B5EF4-FFF2-40B4-BE49-F238E27FC236}">
                <a16:creationId xmlns:a16="http://schemas.microsoft.com/office/drawing/2014/main" id="{76FBE5C7-F12E-466B-BE9E-52845CCA1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701" y="3387865"/>
            <a:ext cx="1026524" cy="7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51">
            <a:extLst>
              <a:ext uri="{FF2B5EF4-FFF2-40B4-BE49-F238E27FC236}">
                <a16:creationId xmlns:a16="http://schemas.microsoft.com/office/drawing/2014/main" id="{03CB6451-797E-4300-86B6-0C50EA81FFD8}"/>
              </a:ext>
            </a:extLst>
          </p:cNvPr>
          <p:cNvSpPr txBox="1"/>
          <p:nvPr/>
        </p:nvSpPr>
        <p:spPr>
          <a:xfrm>
            <a:off x="5353297" y="3028348"/>
            <a:ext cx="95410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交换机</a:t>
            </a:r>
          </a:p>
        </p:txBody>
      </p:sp>
      <p:pic>
        <p:nvPicPr>
          <p:cNvPr id="18" name="Picture 24" descr="集线器">
            <a:extLst>
              <a:ext uri="{FF2B5EF4-FFF2-40B4-BE49-F238E27FC236}">
                <a16:creationId xmlns:a16="http://schemas.microsoft.com/office/drawing/2014/main" id="{EFEABB89-018F-4866-909D-A93E51135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859" y="4498574"/>
            <a:ext cx="914400" cy="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id="{423C4639-BF0C-4321-AF82-381E80DAD190}"/>
              </a:ext>
            </a:extLst>
          </p:cNvPr>
          <p:cNvSpPr txBox="1"/>
          <p:nvPr/>
        </p:nvSpPr>
        <p:spPr>
          <a:xfrm>
            <a:off x="4808658" y="4607521"/>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6B4106E9-E420-4F42-A651-9F87EA671A12}"/>
              </a:ext>
            </a:extLst>
          </p:cNvPr>
          <p:cNvCxnSpPr>
            <a:stCxn id="6" idx="2"/>
            <a:endCxn id="30" idx="0"/>
          </p:cNvCxnSpPr>
          <p:nvPr/>
        </p:nvCxnSpPr>
        <p:spPr>
          <a:xfrm flipH="1">
            <a:off x="5822044" y="4134590"/>
            <a:ext cx="5919" cy="371618"/>
          </a:xfrm>
          <a:prstGeom prst="line">
            <a:avLst/>
          </a:prstGeom>
        </p:spPr>
        <p:style>
          <a:lnRef idx="3">
            <a:schemeClr val="accent1"/>
          </a:lnRef>
          <a:fillRef idx="0">
            <a:schemeClr val="accent1"/>
          </a:fillRef>
          <a:effectRef idx="2">
            <a:schemeClr val="accent1"/>
          </a:effectRef>
          <a:fontRef idx="minor">
            <a:schemeClr val="tx1"/>
          </a:fontRef>
        </p:style>
      </p:cxnSp>
      <p:sp>
        <p:nvSpPr>
          <p:cNvPr id="8" name="文本框 7">
            <a:extLst>
              <a:ext uri="{FF2B5EF4-FFF2-40B4-BE49-F238E27FC236}">
                <a16:creationId xmlns:a16="http://schemas.microsoft.com/office/drawing/2014/main" id="{0D6C4A5B-308A-4CD7-8489-7AF1C470864B}"/>
              </a:ext>
            </a:extLst>
          </p:cNvPr>
          <p:cNvSpPr txBox="1"/>
          <p:nvPr/>
        </p:nvSpPr>
        <p:spPr>
          <a:xfrm>
            <a:off x="2017673" y="4599887"/>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0" name="日期占位符 36">
            <a:extLst>
              <a:ext uri="{FF2B5EF4-FFF2-40B4-BE49-F238E27FC236}">
                <a16:creationId xmlns:a16="http://schemas.microsoft.com/office/drawing/2014/main" id="{BBCF3C59-1DA0-47FB-B875-F8C47C104AA0}"/>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61" name="灯片编号占位符 38">
            <a:extLst>
              <a:ext uri="{FF2B5EF4-FFF2-40B4-BE49-F238E27FC236}">
                <a16:creationId xmlns:a16="http://schemas.microsoft.com/office/drawing/2014/main" id="{A98B7F92-2306-4BED-9CF9-2FFDFBE30E8E}"/>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94</a:t>
            </a:fld>
            <a:endParaRPr kumimoji="1" lang="zh-CN" altLang="en-US" dirty="0"/>
          </a:p>
        </p:txBody>
      </p:sp>
    </p:spTree>
    <p:extLst>
      <p:ext uri="{BB962C8B-B14F-4D97-AF65-F5344CB8AC3E}">
        <p14:creationId xmlns:p14="http://schemas.microsoft.com/office/powerpoint/2010/main" val="3769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heel(1)">
                                      <p:cBhvr>
                                        <p:cTn id="7" dur="1000"/>
                                        <p:tgtEl>
                                          <p:spTgt spid="56"/>
                                        </p:tgtEl>
                                      </p:cBhvr>
                                    </p:animEffect>
                                  </p:childTnLst>
                                </p:cTn>
                              </p:par>
                              <p:par>
                                <p:cTn id="8" presetID="21" presetClass="entr" presetSubtype="1"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heel(1)">
                                      <p:cBhvr>
                                        <p:cTn id="10" dur="1000"/>
                                        <p:tgtEl>
                                          <p:spTgt spid="57"/>
                                        </p:tgtEl>
                                      </p:cBhvr>
                                    </p:animEffect>
                                  </p:childTnLst>
                                </p:cTn>
                              </p:par>
                              <p:par>
                                <p:cTn id="11" presetID="21" presetClass="entr" presetSubtype="1"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heel(1)">
                                      <p:cBhvr>
                                        <p:cTn id="13"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链路层交换</a:t>
            </a:r>
            <a:r>
              <a:rPr kumimoji="1" lang="zh-CN" altLang="en-US" dirty="0"/>
              <a:t>机</a:t>
            </a:r>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现代</a:t>
            </a:r>
            <a:r>
              <a:rPr kumimoji="1"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LAN</a:t>
            </a:r>
            <a:r>
              <a:rPr kumimoji="1"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分段</a:t>
            </a:r>
            <a:endParaRPr kumimoji="1"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1">
              <a:lnSpc>
                <a:spcPct val="120000"/>
              </a:lnSpc>
            </a:pPr>
            <a:r>
              <a:rPr kumimoji="1" lang="zh-CN" altLang="en-US" dirty="0"/>
              <a:t>直连</a:t>
            </a:r>
            <a:r>
              <a:rPr kumimoji="1" lang="en-US" altLang="zh-CN" dirty="0"/>
              <a:t>PC</a:t>
            </a:r>
            <a:r>
              <a:rPr kumimoji="1" lang="zh-CN" altLang="en-US" dirty="0"/>
              <a:t>，微分段，创建无冲突域</a:t>
            </a:r>
            <a:endParaRPr kumimoji="1" lang="en-US" altLang="zh-CN" dirty="0"/>
          </a:p>
          <a:p>
            <a:pPr marL="0" indent="0">
              <a:lnSpc>
                <a:spcPct val="120000"/>
              </a:lnSpc>
              <a:buNone/>
            </a:pPr>
            <a:endParaRPr kumimoji="1"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zh-CN" altLang="en-US" dirty="0"/>
          </a:p>
          <a:p>
            <a:pPr marL="457200" lvl="1" indent="0">
              <a:lnSpc>
                <a:spcPct val="120000"/>
              </a:lnSpc>
              <a:buNone/>
            </a:pPr>
            <a:endParaRPr lang="en-US" altLang="zh-CN" dirty="0"/>
          </a:p>
          <a:p>
            <a:pPr marL="457200" lvl="1" indent="0">
              <a:lnSpc>
                <a:spcPct val="120000"/>
              </a:lnSpc>
              <a:buNone/>
            </a:pPr>
            <a:endParaRPr lang="zh-CN" altLang="zh-CN" dirty="0"/>
          </a:p>
          <a:p>
            <a:pPr marL="0" indent="0">
              <a:lnSpc>
                <a:spcPct val="120000"/>
              </a:lnSpc>
              <a:buNone/>
            </a:pPr>
            <a:endParaRPr kumimoji="1" lang="zh-CN" altLang="en-US" dirty="0"/>
          </a:p>
        </p:txBody>
      </p:sp>
      <p:pic>
        <p:nvPicPr>
          <p:cNvPr id="10" name="Picture 40" descr="computer">
            <a:extLst>
              <a:ext uri="{FF2B5EF4-FFF2-40B4-BE49-F238E27FC236}">
                <a16:creationId xmlns:a16="http://schemas.microsoft.com/office/drawing/2014/main" id="{33C1670D-6719-44FA-A1B5-F2E0AB467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657" y="546362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0" descr="computer">
            <a:extLst>
              <a:ext uri="{FF2B5EF4-FFF2-40B4-BE49-F238E27FC236}">
                <a16:creationId xmlns:a16="http://schemas.microsoft.com/office/drawing/2014/main" id="{B2C69DCB-4D07-4937-9B9F-370EAF828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199" y="5463628"/>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0" descr="computer">
            <a:extLst>
              <a:ext uri="{FF2B5EF4-FFF2-40B4-BE49-F238E27FC236}">
                <a16:creationId xmlns:a16="http://schemas.microsoft.com/office/drawing/2014/main" id="{82AD24CA-7259-416D-B67A-94077864D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741" y="546362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0" descr="computer">
            <a:extLst>
              <a:ext uri="{FF2B5EF4-FFF2-40B4-BE49-F238E27FC236}">
                <a16:creationId xmlns:a16="http://schemas.microsoft.com/office/drawing/2014/main" id="{0D57A65A-7D74-4C2C-98F3-19335DBC2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283" y="546362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90AFE21A-A899-485A-A444-C3499D9C17A9}"/>
              </a:ext>
            </a:extLst>
          </p:cNvPr>
          <p:cNvCxnSpPr>
            <a:cxnSpLocks/>
            <a:stCxn id="10" idx="0"/>
          </p:cNvCxnSpPr>
          <p:nvPr/>
        </p:nvCxnSpPr>
        <p:spPr>
          <a:xfrm flipV="1">
            <a:off x="2122080" y="4718179"/>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直接连接符 14">
            <a:extLst>
              <a:ext uri="{FF2B5EF4-FFF2-40B4-BE49-F238E27FC236}">
                <a16:creationId xmlns:a16="http://schemas.microsoft.com/office/drawing/2014/main" id="{B95A5ADF-0E69-424B-B4D7-88742D8AA0E7}"/>
              </a:ext>
            </a:extLst>
          </p:cNvPr>
          <p:cNvCxnSpPr>
            <a:cxnSpLocks/>
            <a:stCxn id="11" idx="0"/>
          </p:cNvCxnSpPr>
          <p:nvPr/>
        </p:nvCxnSpPr>
        <p:spPr>
          <a:xfrm flipV="1">
            <a:off x="2716622" y="4718179"/>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直接连接符 15">
            <a:extLst>
              <a:ext uri="{FF2B5EF4-FFF2-40B4-BE49-F238E27FC236}">
                <a16:creationId xmlns:a16="http://schemas.microsoft.com/office/drawing/2014/main" id="{20B07CE8-EB9E-442C-8B24-1840083E8240}"/>
              </a:ext>
            </a:extLst>
          </p:cNvPr>
          <p:cNvCxnSpPr>
            <a:cxnSpLocks/>
            <a:stCxn id="12" idx="0"/>
          </p:cNvCxnSpPr>
          <p:nvPr/>
        </p:nvCxnSpPr>
        <p:spPr>
          <a:xfrm flipH="1" flipV="1">
            <a:off x="3129232" y="4521689"/>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直接连接符 16">
            <a:extLst>
              <a:ext uri="{FF2B5EF4-FFF2-40B4-BE49-F238E27FC236}">
                <a16:creationId xmlns:a16="http://schemas.microsoft.com/office/drawing/2014/main" id="{EA391991-5A53-457F-A7CC-8D8565D31142}"/>
              </a:ext>
            </a:extLst>
          </p:cNvPr>
          <p:cNvCxnSpPr>
            <a:cxnSpLocks/>
            <a:stCxn id="13" idx="0"/>
          </p:cNvCxnSpPr>
          <p:nvPr/>
        </p:nvCxnSpPr>
        <p:spPr>
          <a:xfrm flipH="1" flipV="1">
            <a:off x="3291824" y="4628825"/>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22" name="Picture 40" descr="computer">
            <a:extLst>
              <a:ext uri="{FF2B5EF4-FFF2-40B4-BE49-F238E27FC236}">
                <a16:creationId xmlns:a16="http://schemas.microsoft.com/office/drawing/2014/main" id="{269DA90A-408F-4459-80E0-1C13E1C73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642" y="547126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0" descr="computer">
            <a:extLst>
              <a:ext uri="{FF2B5EF4-FFF2-40B4-BE49-F238E27FC236}">
                <a16:creationId xmlns:a16="http://schemas.microsoft.com/office/drawing/2014/main" id="{2235780D-559A-47CF-B736-49F042DB1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184" y="5471262"/>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descr="computer">
            <a:extLst>
              <a:ext uri="{FF2B5EF4-FFF2-40B4-BE49-F238E27FC236}">
                <a16:creationId xmlns:a16="http://schemas.microsoft.com/office/drawing/2014/main" id="{A9D1FFBB-E3D5-4B4D-A8BB-E57FE9CED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726" y="547126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descr="computer">
            <a:extLst>
              <a:ext uri="{FF2B5EF4-FFF2-40B4-BE49-F238E27FC236}">
                <a16:creationId xmlns:a16="http://schemas.microsoft.com/office/drawing/2014/main" id="{FFC1DE64-E3CD-4BF9-87F9-FB6D4DE80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268" y="5471263"/>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a:extLst>
              <a:ext uri="{FF2B5EF4-FFF2-40B4-BE49-F238E27FC236}">
                <a16:creationId xmlns:a16="http://schemas.microsoft.com/office/drawing/2014/main" id="{EFE8576F-C84D-405F-B6FF-18195AD44676}"/>
              </a:ext>
            </a:extLst>
          </p:cNvPr>
          <p:cNvCxnSpPr>
            <a:cxnSpLocks/>
            <a:stCxn id="22" idx="0"/>
          </p:cNvCxnSpPr>
          <p:nvPr/>
        </p:nvCxnSpPr>
        <p:spPr>
          <a:xfrm flipV="1">
            <a:off x="4913065" y="4725813"/>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直接连接符 26">
            <a:extLst>
              <a:ext uri="{FF2B5EF4-FFF2-40B4-BE49-F238E27FC236}">
                <a16:creationId xmlns:a16="http://schemas.microsoft.com/office/drawing/2014/main" id="{23DA593D-4F01-4DD5-B886-91CE4535BACC}"/>
              </a:ext>
            </a:extLst>
          </p:cNvPr>
          <p:cNvCxnSpPr>
            <a:cxnSpLocks/>
            <a:stCxn id="23" idx="0"/>
          </p:cNvCxnSpPr>
          <p:nvPr/>
        </p:nvCxnSpPr>
        <p:spPr>
          <a:xfrm flipV="1">
            <a:off x="5507607" y="4725813"/>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直接连接符 27">
            <a:extLst>
              <a:ext uri="{FF2B5EF4-FFF2-40B4-BE49-F238E27FC236}">
                <a16:creationId xmlns:a16="http://schemas.microsoft.com/office/drawing/2014/main" id="{7D5C53EA-BD56-484F-ADFA-8DC6921C4A8C}"/>
              </a:ext>
            </a:extLst>
          </p:cNvPr>
          <p:cNvCxnSpPr>
            <a:cxnSpLocks/>
            <a:stCxn id="24" idx="0"/>
          </p:cNvCxnSpPr>
          <p:nvPr/>
        </p:nvCxnSpPr>
        <p:spPr>
          <a:xfrm flipH="1" flipV="1">
            <a:off x="5920217" y="4529323"/>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直接连接符 28">
            <a:extLst>
              <a:ext uri="{FF2B5EF4-FFF2-40B4-BE49-F238E27FC236}">
                <a16:creationId xmlns:a16="http://schemas.microsoft.com/office/drawing/2014/main" id="{FB0BAA78-3672-40D3-8D64-7F39F5F3B8B8}"/>
              </a:ext>
            </a:extLst>
          </p:cNvPr>
          <p:cNvCxnSpPr>
            <a:cxnSpLocks/>
            <a:stCxn id="25" idx="0"/>
          </p:cNvCxnSpPr>
          <p:nvPr/>
        </p:nvCxnSpPr>
        <p:spPr>
          <a:xfrm flipH="1" flipV="1">
            <a:off x="6082809" y="4636459"/>
            <a:ext cx="613882" cy="834804"/>
          </a:xfrm>
          <a:prstGeom prst="line">
            <a:avLst/>
          </a:prstGeom>
        </p:spPr>
        <p:style>
          <a:lnRef idx="3">
            <a:schemeClr val="accent1"/>
          </a:lnRef>
          <a:fillRef idx="0">
            <a:schemeClr val="accent1"/>
          </a:fillRef>
          <a:effectRef idx="2">
            <a:schemeClr val="accent1"/>
          </a:effectRef>
          <a:fontRef idx="minor">
            <a:schemeClr val="tx1"/>
          </a:fontRef>
        </p:style>
      </p:cxnSp>
      <p:pic>
        <p:nvPicPr>
          <p:cNvPr id="39" name="Picture 40" descr="computer">
            <a:extLst>
              <a:ext uri="{FF2B5EF4-FFF2-40B4-BE49-F238E27FC236}">
                <a16:creationId xmlns:a16="http://schemas.microsoft.com/office/drawing/2014/main" id="{45C01F16-BC6A-4B9B-A9A7-8FEA1A577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257" y="545893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0" descr="computer">
            <a:extLst>
              <a:ext uri="{FF2B5EF4-FFF2-40B4-BE49-F238E27FC236}">
                <a16:creationId xmlns:a16="http://schemas.microsoft.com/office/drawing/2014/main" id="{74B02C59-B1FD-4F50-A7F2-4C980CBC6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799" y="5458936"/>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computer">
            <a:extLst>
              <a:ext uri="{FF2B5EF4-FFF2-40B4-BE49-F238E27FC236}">
                <a16:creationId xmlns:a16="http://schemas.microsoft.com/office/drawing/2014/main" id="{06D47187-CBFE-4BFB-A39C-F0A29E14E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2341" y="545893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0" descr="computer">
            <a:extLst>
              <a:ext uri="{FF2B5EF4-FFF2-40B4-BE49-F238E27FC236}">
                <a16:creationId xmlns:a16="http://schemas.microsoft.com/office/drawing/2014/main" id="{BA89A1D7-B435-49FC-BE00-C74C57D86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6883" y="5458937"/>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直接连接符 43">
            <a:extLst>
              <a:ext uri="{FF2B5EF4-FFF2-40B4-BE49-F238E27FC236}">
                <a16:creationId xmlns:a16="http://schemas.microsoft.com/office/drawing/2014/main" id="{23ADD298-F99B-484F-9C69-76E3545397C9}"/>
              </a:ext>
            </a:extLst>
          </p:cNvPr>
          <p:cNvCxnSpPr>
            <a:cxnSpLocks/>
            <a:stCxn id="39" idx="0"/>
          </p:cNvCxnSpPr>
          <p:nvPr/>
        </p:nvCxnSpPr>
        <p:spPr>
          <a:xfrm flipV="1">
            <a:off x="7728680" y="4713487"/>
            <a:ext cx="653265" cy="745450"/>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直接连接符 44">
            <a:extLst>
              <a:ext uri="{FF2B5EF4-FFF2-40B4-BE49-F238E27FC236}">
                <a16:creationId xmlns:a16="http://schemas.microsoft.com/office/drawing/2014/main" id="{5F6C7254-3B49-4BBE-8ABC-927ED6E37307}"/>
              </a:ext>
            </a:extLst>
          </p:cNvPr>
          <p:cNvCxnSpPr>
            <a:cxnSpLocks/>
            <a:stCxn id="40" idx="0"/>
          </p:cNvCxnSpPr>
          <p:nvPr/>
        </p:nvCxnSpPr>
        <p:spPr>
          <a:xfrm flipV="1">
            <a:off x="8323222" y="4713487"/>
            <a:ext cx="221444" cy="745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46" name="直接连接符 45">
            <a:extLst>
              <a:ext uri="{FF2B5EF4-FFF2-40B4-BE49-F238E27FC236}">
                <a16:creationId xmlns:a16="http://schemas.microsoft.com/office/drawing/2014/main" id="{8ADDC3A5-2E4F-4AD8-871E-3CE59F510BD7}"/>
              </a:ext>
            </a:extLst>
          </p:cNvPr>
          <p:cNvCxnSpPr>
            <a:cxnSpLocks/>
            <a:stCxn id="41" idx="0"/>
          </p:cNvCxnSpPr>
          <p:nvPr/>
        </p:nvCxnSpPr>
        <p:spPr>
          <a:xfrm flipH="1" flipV="1">
            <a:off x="8735832" y="4516997"/>
            <a:ext cx="181932" cy="941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直接连接符 46">
            <a:extLst>
              <a:ext uri="{FF2B5EF4-FFF2-40B4-BE49-F238E27FC236}">
                <a16:creationId xmlns:a16="http://schemas.microsoft.com/office/drawing/2014/main" id="{D15B6017-AFBF-4D0D-B709-6751F4D826AD}"/>
              </a:ext>
            </a:extLst>
          </p:cNvPr>
          <p:cNvCxnSpPr>
            <a:cxnSpLocks/>
            <a:stCxn id="42" idx="0"/>
          </p:cNvCxnSpPr>
          <p:nvPr/>
        </p:nvCxnSpPr>
        <p:spPr>
          <a:xfrm flipH="1" flipV="1">
            <a:off x="8898424" y="4624133"/>
            <a:ext cx="613882" cy="834804"/>
          </a:xfrm>
          <a:prstGeom prst="line">
            <a:avLst/>
          </a:prstGeom>
        </p:spPr>
        <p:style>
          <a:lnRef idx="3">
            <a:schemeClr val="accent1"/>
          </a:lnRef>
          <a:fillRef idx="0">
            <a:schemeClr val="accent1"/>
          </a:fillRef>
          <a:effectRef idx="2">
            <a:schemeClr val="accent1"/>
          </a:effectRef>
          <a:fontRef idx="minor">
            <a:schemeClr val="tx1"/>
          </a:fontRef>
        </p:style>
      </p:cxnSp>
      <p:grpSp>
        <p:nvGrpSpPr>
          <p:cNvPr id="31" name="组合 30">
            <a:extLst>
              <a:ext uri="{FF2B5EF4-FFF2-40B4-BE49-F238E27FC236}">
                <a16:creationId xmlns:a16="http://schemas.microsoft.com/office/drawing/2014/main" id="{5C63E7E7-1FCF-43C5-A43F-2B4DC52E23D4}"/>
              </a:ext>
            </a:extLst>
          </p:cNvPr>
          <p:cNvGrpSpPr/>
          <p:nvPr/>
        </p:nvGrpSpPr>
        <p:grpSpPr>
          <a:xfrm>
            <a:off x="3031059" y="3785564"/>
            <a:ext cx="5608538" cy="716138"/>
            <a:chOff x="3785724" y="3537814"/>
            <a:chExt cx="3358876" cy="607324"/>
          </a:xfrm>
        </p:grpSpPr>
        <p:cxnSp>
          <p:nvCxnSpPr>
            <p:cNvPr id="32" name="直接连接符 31">
              <a:extLst>
                <a:ext uri="{FF2B5EF4-FFF2-40B4-BE49-F238E27FC236}">
                  <a16:creationId xmlns:a16="http://schemas.microsoft.com/office/drawing/2014/main" id="{30BB14B8-CE5A-40D3-979F-FC0ED9456E00}"/>
                </a:ext>
              </a:extLst>
            </p:cNvPr>
            <p:cNvCxnSpPr>
              <a:cxnSpLocks/>
            </p:cNvCxnSpPr>
            <p:nvPr/>
          </p:nvCxnSpPr>
          <p:spPr>
            <a:xfrm flipV="1">
              <a:off x="3785724" y="3537814"/>
              <a:ext cx="0" cy="607018"/>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直接连接符 32">
              <a:extLst>
                <a:ext uri="{FF2B5EF4-FFF2-40B4-BE49-F238E27FC236}">
                  <a16:creationId xmlns:a16="http://schemas.microsoft.com/office/drawing/2014/main" id="{FD3333CE-F479-4E7C-BDC3-130AE418AA97}"/>
                </a:ext>
              </a:extLst>
            </p:cNvPr>
            <p:cNvCxnSpPr>
              <a:cxnSpLocks/>
            </p:cNvCxnSpPr>
            <p:nvPr/>
          </p:nvCxnSpPr>
          <p:spPr>
            <a:xfrm>
              <a:off x="3785724" y="3538120"/>
              <a:ext cx="33588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a16="http://schemas.microsoft.com/office/drawing/2014/main" id="{D1514533-19A8-4CCE-8A45-E7A84E04DA81}"/>
                </a:ext>
              </a:extLst>
            </p:cNvPr>
            <p:cNvCxnSpPr>
              <a:cxnSpLocks/>
            </p:cNvCxnSpPr>
            <p:nvPr/>
          </p:nvCxnSpPr>
          <p:spPr>
            <a:xfrm flipV="1">
              <a:off x="7144600" y="3538120"/>
              <a:ext cx="0" cy="607018"/>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6" name="Picture 5" descr="通用交换机">
            <a:extLst>
              <a:ext uri="{FF2B5EF4-FFF2-40B4-BE49-F238E27FC236}">
                <a16:creationId xmlns:a16="http://schemas.microsoft.com/office/drawing/2014/main" id="{76FBE5C7-F12E-466B-BE9E-52845CCA1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701" y="3377355"/>
            <a:ext cx="1026524" cy="7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a:extLst>
              <a:ext uri="{FF2B5EF4-FFF2-40B4-BE49-F238E27FC236}">
                <a16:creationId xmlns:a16="http://schemas.microsoft.com/office/drawing/2014/main" id="{6B4106E9-E420-4F42-A651-9F87EA671A12}"/>
              </a:ext>
            </a:extLst>
          </p:cNvPr>
          <p:cNvCxnSpPr>
            <a:stCxn id="6" idx="2"/>
          </p:cNvCxnSpPr>
          <p:nvPr/>
        </p:nvCxnSpPr>
        <p:spPr>
          <a:xfrm flipH="1">
            <a:off x="5822044" y="4124080"/>
            <a:ext cx="5919" cy="371618"/>
          </a:xfrm>
          <a:prstGeom prst="line">
            <a:avLst/>
          </a:prstGeom>
        </p:spPr>
        <p:style>
          <a:lnRef idx="3">
            <a:schemeClr val="accent1"/>
          </a:lnRef>
          <a:fillRef idx="0">
            <a:schemeClr val="accent1"/>
          </a:fillRef>
          <a:effectRef idx="2">
            <a:schemeClr val="accent1"/>
          </a:effectRef>
          <a:fontRef idx="minor">
            <a:schemeClr val="tx1"/>
          </a:fontRef>
        </p:style>
      </p:cxnSp>
      <p:pic>
        <p:nvPicPr>
          <p:cNvPr id="53" name="Picture 5" descr="通用交换机">
            <a:extLst>
              <a:ext uri="{FF2B5EF4-FFF2-40B4-BE49-F238E27FC236}">
                <a16:creationId xmlns:a16="http://schemas.microsoft.com/office/drawing/2014/main" id="{0F08B9E3-3E2E-4137-8F42-3F65671B0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715" y="4396051"/>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 descr="通用交换机">
            <a:extLst>
              <a:ext uri="{FF2B5EF4-FFF2-40B4-BE49-F238E27FC236}">
                <a16:creationId xmlns:a16="http://schemas.microsoft.com/office/drawing/2014/main" id="{D6A8D66F-319C-45B0-AE30-136722A04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225" y="4392497"/>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57">
            <a:extLst>
              <a:ext uri="{FF2B5EF4-FFF2-40B4-BE49-F238E27FC236}">
                <a16:creationId xmlns:a16="http://schemas.microsoft.com/office/drawing/2014/main" id="{B3B17F34-6B78-4007-A937-41C9AFA2B850}"/>
              </a:ext>
            </a:extLst>
          </p:cNvPr>
          <p:cNvSpPr txBox="1"/>
          <p:nvPr/>
        </p:nvSpPr>
        <p:spPr>
          <a:xfrm>
            <a:off x="5353297" y="3017838"/>
            <a:ext cx="95410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交换机</a:t>
            </a:r>
          </a:p>
        </p:txBody>
      </p:sp>
      <p:sp>
        <p:nvSpPr>
          <p:cNvPr id="59" name="文本框 58">
            <a:extLst>
              <a:ext uri="{FF2B5EF4-FFF2-40B4-BE49-F238E27FC236}">
                <a16:creationId xmlns:a16="http://schemas.microsoft.com/office/drawing/2014/main" id="{4A6A901E-6F21-46D0-AF32-03E7A69578E7}"/>
              </a:ext>
            </a:extLst>
          </p:cNvPr>
          <p:cNvSpPr txBox="1"/>
          <p:nvPr/>
        </p:nvSpPr>
        <p:spPr>
          <a:xfrm>
            <a:off x="1769177" y="4460932"/>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交换机</a:t>
            </a:r>
          </a:p>
        </p:txBody>
      </p:sp>
      <p:sp>
        <p:nvSpPr>
          <p:cNvPr id="60" name="文本框 59">
            <a:extLst>
              <a:ext uri="{FF2B5EF4-FFF2-40B4-BE49-F238E27FC236}">
                <a16:creationId xmlns:a16="http://schemas.microsoft.com/office/drawing/2014/main" id="{FB1FDDE5-31E2-48C0-B843-A17358121165}"/>
              </a:ext>
            </a:extLst>
          </p:cNvPr>
          <p:cNvSpPr txBox="1"/>
          <p:nvPr/>
        </p:nvSpPr>
        <p:spPr>
          <a:xfrm>
            <a:off x="4606450" y="445726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交换机</a:t>
            </a:r>
          </a:p>
        </p:txBody>
      </p:sp>
      <p:sp>
        <p:nvSpPr>
          <p:cNvPr id="61" name="文本框 60">
            <a:extLst>
              <a:ext uri="{FF2B5EF4-FFF2-40B4-BE49-F238E27FC236}">
                <a16:creationId xmlns:a16="http://schemas.microsoft.com/office/drawing/2014/main" id="{462AEF93-79D7-4280-A6DC-886E944287B8}"/>
              </a:ext>
            </a:extLst>
          </p:cNvPr>
          <p:cNvSpPr txBox="1"/>
          <p:nvPr/>
        </p:nvSpPr>
        <p:spPr>
          <a:xfrm>
            <a:off x="7443086" y="445726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交换机</a:t>
            </a:r>
          </a:p>
        </p:txBody>
      </p:sp>
      <p:pic>
        <p:nvPicPr>
          <p:cNvPr id="57" name="Picture 5" descr="通用交换机">
            <a:extLst>
              <a:ext uri="{FF2B5EF4-FFF2-40B4-BE49-F238E27FC236}">
                <a16:creationId xmlns:a16="http://schemas.microsoft.com/office/drawing/2014/main" id="{DCC7D097-62DD-4E21-9A1B-25D2481CA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517" y="4396051"/>
            <a:ext cx="809214" cy="5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日期占位符 36">
            <a:extLst>
              <a:ext uri="{FF2B5EF4-FFF2-40B4-BE49-F238E27FC236}">
                <a16:creationId xmlns:a16="http://schemas.microsoft.com/office/drawing/2014/main" id="{E77212DE-A23B-4E2C-A6D7-849F3FBD3726}"/>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51" name="灯片编号占位符 38">
            <a:extLst>
              <a:ext uri="{FF2B5EF4-FFF2-40B4-BE49-F238E27FC236}">
                <a16:creationId xmlns:a16="http://schemas.microsoft.com/office/drawing/2014/main" id="{472F5207-921E-45A5-B24E-9A5C784BD36C}"/>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95</a:t>
            </a:fld>
            <a:endParaRPr kumimoji="1" lang="zh-CN" altLang="en-US" dirty="0"/>
          </a:p>
        </p:txBody>
      </p:sp>
    </p:spTree>
    <p:extLst>
      <p:ext uri="{BB962C8B-B14F-4D97-AF65-F5344CB8AC3E}">
        <p14:creationId xmlns:p14="http://schemas.microsoft.com/office/powerpoint/2010/main" val="37285145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链路层交换</a:t>
            </a:r>
            <a:r>
              <a:rPr kumimoji="1" lang="zh-CN" altLang="en-US" dirty="0"/>
              <a:t>机</a:t>
            </a:r>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交换方式：从带宽的角度</a:t>
            </a:r>
            <a:endParaRPr kumimoji="1" lang="en-US" altLang="zh-CN" dirty="0"/>
          </a:p>
          <a:p>
            <a:pPr lvl="1">
              <a:lnSpc>
                <a:spcPct val="120000"/>
              </a:lnSpc>
            </a:pPr>
            <a:r>
              <a:rPr kumimoji="1" lang="zh-CN" altLang="en-US" dirty="0"/>
              <a:t>对称交换：出和入的</a:t>
            </a:r>
            <a:r>
              <a:rPr kumimoji="1" lang="zh-CN" altLang="en-US" dirty="0">
                <a:solidFill>
                  <a:srgbClr val="C00000"/>
                </a:solidFill>
              </a:rPr>
              <a:t>带宽相同</a:t>
            </a:r>
            <a:endParaRPr kumimoji="1" lang="en-US" altLang="zh-CN" dirty="0"/>
          </a:p>
          <a:p>
            <a:pPr marL="457200" lvl="1" indent="0">
              <a:lnSpc>
                <a:spcPct val="120000"/>
              </a:lnSpc>
              <a:buNone/>
            </a:pPr>
            <a:r>
              <a:rPr kumimoji="1" lang="zh-CN" altLang="en-US" dirty="0">
                <a:solidFill>
                  <a:srgbClr val="7030A0"/>
                </a:solidFill>
              </a:rPr>
              <a:t>  例如：</a:t>
            </a:r>
            <a:r>
              <a:rPr kumimoji="1" lang="zh-CN" altLang="en-US" dirty="0"/>
              <a:t>交换机上全为</a:t>
            </a:r>
            <a:r>
              <a:rPr kumimoji="1" lang="en-US" altLang="zh-CN" dirty="0"/>
              <a:t>1000Mb/s</a:t>
            </a:r>
            <a:r>
              <a:rPr kumimoji="1" lang="zh-CN" altLang="en-US" dirty="0"/>
              <a:t>速率端口</a:t>
            </a:r>
            <a:endParaRPr kumimoji="1" lang="en-US" altLang="zh-CN" dirty="0"/>
          </a:p>
          <a:p>
            <a:pPr lvl="1">
              <a:lnSpc>
                <a:spcPct val="120000"/>
              </a:lnSpc>
            </a:pPr>
            <a:r>
              <a:rPr kumimoji="1" lang="zh-CN" altLang="en-US" dirty="0"/>
              <a:t>非对称交换：出和入的</a:t>
            </a:r>
            <a:r>
              <a:rPr kumimoji="1" lang="zh-CN" altLang="en-US" dirty="0">
                <a:solidFill>
                  <a:srgbClr val="C00000"/>
                </a:solidFill>
              </a:rPr>
              <a:t>带宽不同</a:t>
            </a:r>
            <a:endParaRPr kumimoji="1" lang="en-US" altLang="zh-CN" dirty="0">
              <a:solidFill>
                <a:srgbClr val="C00000"/>
              </a:solidFill>
            </a:endParaRPr>
          </a:p>
          <a:p>
            <a:pPr marL="457200" lvl="1" indent="0">
              <a:lnSpc>
                <a:spcPct val="120000"/>
              </a:lnSpc>
              <a:buNone/>
            </a:pPr>
            <a:r>
              <a:rPr kumimoji="1" lang="zh-CN" altLang="en-US" dirty="0">
                <a:solidFill>
                  <a:srgbClr val="7030A0"/>
                </a:solidFill>
              </a:rPr>
              <a:t>  例如：</a:t>
            </a:r>
            <a:r>
              <a:rPr kumimoji="1" lang="zh-CN" altLang="en-US" dirty="0"/>
              <a:t>交换机上有</a:t>
            </a:r>
            <a:r>
              <a:rPr kumimoji="1" lang="en-US" altLang="zh-CN" dirty="0"/>
              <a:t>100Mb/s</a:t>
            </a:r>
            <a:r>
              <a:rPr kumimoji="1" lang="zh-CN" altLang="en-US" dirty="0"/>
              <a:t>、</a:t>
            </a:r>
            <a:r>
              <a:rPr kumimoji="1" lang="en-US" altLang="zh-CN" dirty="0"/>
              <a:t>1000Mb/s</a:t>
            </a:r>
            <a:r>
              <a:rPr kumimoji="1" lang="zh-CN" altLang="en-US" dirty="0"/>
              <a:t>等多种速率端口</a:t>
            </a:r>
            <a:endParaRPr kumimoji="1" lang="en-US" altLang="zh-CN" dirty="0"/>
          </a:p>
          <a:p>
            <a:pPr marL="457200" lvl="1" indent="0">
              <a:lnSpc>
                <a:spcPct val="120000"/>
              </a:lnSpc>
              <a:buNone/>
            </a:pPr>
            <a:endParaRPr kumimoji="1" lang="en-US" altLang="zh-CN" dirty="0">
              <a:solidFill>
                <a:srgbClr val="7030A0"/>
              </a:solidFill>
            </a:endParaRPr>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zh-CN" altLang="en-US" dirty="0"/>
          </a:p>
          <a:p>
            <a:pPr marL="457200" lvl="1" indent="0">
              <a:lnSpc>
                <a:spcPct val="120000"/>
              </a:lnSpc>
              <a:buNone/>
            </a:pPr>
            <a:endParaRPr lang="zh-CN" altLang="zh-CN" dirty="0"/>
          </a:p>
          <a:p>
            <a:pPr marL="0" indent="0">
              <a:lnSpc>
                <a:spcPct val="120000"/>
              </a:lnSpc>
              <a:buNone/>
            </a:pPr>
            <a:endParaRPr kumimoji="1" lang="zh-CN" altLang="en-US" dirty="0"/>
          </a:p>
        </p:txBody>
      </p:sp>
      <p:cxnSp>
        <p:nvCxnSpPr>
          <p:cNvPr id="4" name="直接连接符 3">
            <a:extLst>
              <a:ext uri="{FF2B5EF4-FFF2-40B4-BE49-F238E27FC236}">
                <a16:creationId xmlns:a16="http://schemas.microsoft.com/office/drawing/2014/main" id="{B9C51674-5632-418F-87C1-B5BEA859DB0B}"/>
              </a:ext>
            </a:extLst>
          </p:cNvPr>
          <p:cNvCxnSpPr/>
          <p:nvPr/>
        </p:nvCxnSpPr>
        <p:spPr>
          <a:xfrm>
            <a:off x="2231615" y="4642248"/>
            <a:ext cx="2146433" cy="0"/>
          </a:xfrm>
          <a:prstGeom prst="line">
            <a:avLst/>
          </a:prstGeom>
        </p:spPr>
        <p:style>
          <a:lnRef idx="3">
            <a:schemeClr val="accent1"/>
          </a:lnRef>
          <a:fillRef idx="0">
            <a:schemeClr val="accent1"/>
          </a:fillRef>
          <a:effectRef idx="2">
            <a:schemeClr val="accent1"/>
          </a:effectRef>
          <a:fontRef idx="minor">
            <a:schemeClr val="tx1"/>
          </a:fontRef>
        </p:style>
      </p:cxnSp>
      <p:pic>
        <p:nvPicPr>
          <p:cNvPr id="6" name="Picture 5" descr="通用交换机">
            <a:extLst>
              <a:ext uri="{FF2B5EF4-FFF2-40B4-BE49-F238E27FC236}">
                <a16:creationId xmlns:a16="http://schemas.microsoft.com/office/drawing/2014/main" id="{C18F6A95-324B-4EA8-B87D-03567ECAA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69" y="4268886"/>
            <a:ext cx="1026524" cy="7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4DCF2898-8D3A-485A-98B6-D5A7DFAE5985}"/>
              </a:ext>
            </a:extLst>
          </p:cNvPr>
          <p:cNvCxnSpPr>
            <a:cxnSpLocks/>
            <a:stCxn id="6" idx="2"/>
            <a:endCxn id="17" idx="0"/>
          </p:cNvCxnSpPr>
          <p:nvPr/>
        </p:nvCxnSpPr>
        <p:spPr>
          <a:xfrm>
            <a:off x="3304831" y="5015611"/>
            <a:ext cx="0" cy="59504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直接连接符 9">
            <a:extLst>
              <a:ext uri="{FF2B5EF4-FFF2-40B4-BE49-F238E27FC236}">
                <a16:creationId xmlns:a16="http://schemas.microsoft.com/office/drawing/2014/main" id="{C3EAB80C-056A-462F-A3F1-2C4187FE248F}"/>
              </a:ext>
            </a:extLst>
          </p:cNvPr>
          <p:cNvCxnSpPr>
            <a:cxnSpLocks/>
            <a:endCxn id="15" idx="0"/>
          </p:cNvCxnSpPr>
          <p:nvPr/>
        </p:nvCxnSpPr>
        <p:spPr>
          <a:xfrm>
            <a:off x="2231615" y="4642248"/>
            <a:ext cx="0" cy="946891"/>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直接连接符 12">
            <a:extLst>
              <a:ext uri="{FF2B5EF4-FFF2-40B4-BE49-F238E27FC236}">
                <a16:creationId xmlns:a16="http://schemas.microsoft.com/office/drawing/2014/main" id="{28055210-727B-432A-A858-C08EE48A940D}"/>
              </a:ext>
            </a:extLst>
          </p:cNvPr>
          <p:cNvCxnSpPr>
            <a:cxnSpLocks/>
            <a:endCxn id="16" idx="0"/>
          </p:cNvCxnSpPr>
          <p:nvPr/>
        </p:nvCxnSpPr>
        <p:spPr>
          <a:xfrm flipH="1">
            <a:off x="4378047" y="4642247"/>
            <a:ext cx="2" cy="959649"/>
          </a:xfrm>
          <a:prstGeom prst="line">
            <a:avLst/>
          </a:prstGeom>
        </p:spPr>
        <p:style>
          <a:lnRef idx="3">
            <a:schemeClr val="accent1"/>
          </a:lnRef>
          <a:fillRef idx="0">
            <a:schemeClr val="accent1"/>
          </a:fillRef>
          <a:effectRef idx="2">
            <a:schemeClr val="accent1"/>
          </a:effectRef>
          <a:fontRef idx="minor">
            <a:schemeClr val="tx1"/>
          </a:fontRef>
        </p:style>
      </p:cxnSp>
      <p:pic>
        <p:nvPicPr>
          <p:cNvPr id="15" name="Picture 40" descr="computer">
            <a:extLst>
              <a:ext uri="{FF2B5EF4-FFF2-40B4-BE49-F238E27FC236}">
                <a16:creationId xmlns:a16="http://schemas.microsoft.com/office/drawing/2014/main" id="{ECA47BA0-C9B3-4C7D-BC87-74FE97BEE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192" y="558913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0" descr="computer">
            <a:extLst>
              <a:ext uri="{FF2B5EF4-FFF2-40B4-BE49-F238E27FC236}">
                <a16:creationId xmlns:a16="http://schemas.microsoft.com/office/drawing/2014/main" id="{7757E56F-7A4F-48DF-BC1B-9F863DBD6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2624" y="5601896"/>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0" descr="computer">
            <a:extLst>
              <a:ext uri="{FF2B5EF4-FFF2-40B4-BE49-F238E27FC236}">
                <a16:creationId xmlns:a16="http://schemas.microsoft.com/office/drawing/2014/main" id="{5B542D2E-B143-413E-B1E1-D6F1BADFF4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408" y="5610659"/>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7">
            <a:extLst>
              <a:ext uri="{FF2B5EF4-FFF2-40B4-BE49-F238E27FC236}">
                <a16:creationId xmlns:a16="http://schemas.microsoft.com/office/drawing/2014/main" id="{C3C0860F-B295-453A-BA97-BF97CD2E9D23}"/>
              </a:ext>
            </a:extLst>
          </p:cNvPr>
          <p:cNvCxnSpPr/>
          <p:nvPr/>
        </p:nvCxnSpPr>
        <p:spPr>
          <a:xfrm>
            <a:off x="7052156" y="4642247"/>
            <a:ext cx="2146433" cy="0"/>
          </a:xfrm>
          <a:prstGeom prst="line">
            <a:avLst/>
          </a:prstGeom>
        </p:spPr>
        <p:style>
          <a:lnRef idx="3">
            <a:schemeClr val="accent1"/>
          </a:lnRef>
          <a:fillRef idx="0">
            <a:schemeClr val="accent1"/>
          </a:fillRef>
          <a:effectRef idx="2">
            <a:schemeClr val="accent1"/>
          </a:effectRef>
          <a:fontRef idx="minor">
            <a:schemeClr val="tx1"/>
          </a:fontRef>
        </p:style>
      </p:cxnSp>
      <p:pic>
        <p:nvPicPr>
          <p:cNvPr id="19" name="Picture 5" descr="通用交换机">
            <a:extLst>
              <a:ext uri="{FF2B5EF4-FFF2-40B4-BE49-F238E27FC236}">
                <a16:creationId xmlns:a16="http://schemas.microsoft.com/office/drawing/2014/main" id="{DB80707F-A849-4936-A083-FCCAA5C37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2110" y="4268885"/>
            <a:ext cx="1026524" cy="7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a:extLst>
              <a:ext uri="{FF2B5EF4-FFF2-40B4-BE49-F238E27FC236}">
                <a16:creationId xmlns:a16="http://schemas.microsoft.com/office/drawing/2014/main" id="{2DF473C3-0FE6-401A-8E2C-56189807EC66}"/>
              </a:ext>
            </a:extLst>
          </p:cNvPr>
          <p:cNvCxnSpPr>
            <a:cxnSpLocks/>
            <a:stCxn id="19" idx="2"/>
            <a:endCxn id="33" idx="0"/>
          </p:cNvCxnSpPr>
          <p:nvPr/>
        </p:nvCxnSpPr>
        <p:spPr>
          <a:xfrm>
            <a:off x="8125372" y="5015610"/>
            <a:ext cx="8307" cy="621813"/>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直接连接符 20">
            <a:extLst>
              <a:ext uri="{FF2B5EF4-FFF2-40B4-BE49-F238E27FC236}">
                <a16:creationId xmlns:a16="http://schemas.microsoft.com/office/drawing/2014/main" id="{2411BC9E-EDA1-497C-8BF1-C25CAD5EB260}"/>
              </a:ext>
            </a:extLst>
          </p:cNvPr>
          <p:cNvCxnSpPr>
            <a:cxnSpLocks/>
          </p:cNvCxnSpPr>
          <p:nvPr/>
        </p:nvCxnSpPr>
        <p:spPr>
          <a:xfrm>
            <a:off x="7052156" y="4642247"/>
            <a:ext cx="0" cy="946892"/>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a16="http://schemas.microsoft.com/office/drawing/2014/main" id="{6B58DB3D-44A1-4E7A-8969-DEA6D5962A73}"/>
              </a:ext>
            </a:extLst>
          </p:cNvPr>
          <p:cNvCxnSpPr>
            <a:cxnSpLocks/>
            <a:endCxn id="24" idx="0"/>
          </p:cNvCxnSpPr>
          <p:nvPr/>
        </p:nvCxnSpPr>
        <p:spPr>
          <a:xfrm flipH="1">
            <a:off x="9198588" y="4642246"/>
            <a:ext cx="2" cy="998154"/>
          </a:xfrm>
          <a:prstGeom prst="line">
            <a:avLst/>
          </a:prstGeom>
        </p:spPr>
        <p:style>
          <a:lnRef idx="3">
            <a:schemeClr val="accent1"/>
          </a:lnRef>
          <a:fillRef idx="0">
            <a:schemeClr val="accent1"/>
          </a:fillRef>
          <a:effectRef idx="2">
            <a:schemeClr val="accent1"/>
          </a:effectRef>
          <a:fontRef idx="minor">
            <a:schemeClr val="tx1"/>
          </a:fontRef>
        </p:style>
      </p:cxnSp>
      <p:pic>
        <p:nvPicPr>
          <p:cNvPr id="24" name="Picture 40" descr="computer">
            <a:extLst>
              <a:ext uri="{FF2B5EF4-FFF2-40B4-BE49-F238E27FC236}">
                <a16:creationId xmlns:a16="http://schemas.microsoft.com/office/drawing/2014/main" id="{D5DD4631-F3B7-4D1F-9A9E-FC120949C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165" y="5640400"/>
            <a:ext cx="390846" cy="37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1" descr="服务器类">
            <a:extLst>
              <a:ext uri="{FF2B5EF4-FFF2-40B4-BE49-F238E27FC236}">
                <a16:creationId xmlns:a16="http://schemas.microsoft.com/office/drawing/2014/main" id="{DFBC1D0B-9A0C-4202-9429-1F1996CD0A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654" y="5492496"/>
            <a:ext cx="360540" cy="51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60E701A7-FBC0-4B5F-97A9-A868835961EF}"/>
              </a:ext>
            </a:extLst>
          </p:cNvPr>
          <p:cNvSpPr txBox="1"/>
          <p:nvPr/>
        </p:nvSpPr>
        <p:spPr>
          <a:xfrm>
            <a:off x="3734779" y="4320089"/>
            <a:ext cx="8386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rPr>
              <a:t>100Mb/s</a:t>
            </a:r>
            <a:endParaRPr kumimoji="0" lang="zh-CN" altLang="en-US"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endParaRPr>
          </a:p>
        </p:txBody>
      </p:sp>
      <p:sp>
        <p:nvSpPr>
          <p:cNvPr id="28" name="文本框 27">
            <a:extLst>
              <a:ext uri="{FF2B5EF4-FFF2-40B4-BE49-F238E27FC236}">
                <a16:creationId xmlns:a16="http://schemas.microsoft.com/office/drawing/2014/main" id="{290A3B48-F733-4AE9-A8DF-A1F2C633EACE}"/>
              </a:ext>
            </a:extLst>
          </p:cNvPr>
          <p:cNvSpPr txBox="1"/>
          <p:nvPr/>
        </p:nvSpPr>
        <p:spPr>
          <a:xfrm>
            <a:off x="2092247" y="4320089"/>
            <a:ext cx="8386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rPr>
              <a:t>100Mb/s</a:t>
            </a:r>
            <a:endParaRPr kumimoji="0" lang="zh-CN" altLang="en-US"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endParaRPr>
          </a:p>
        </p:txBody>
      </p:sp>
      <p:sp>
        <p:nvSpPr>
          <p:cNvPr id="29" name="文本框 28">
            <a:extLst>
              <a:ext uri="{FF2B5EF4-FFF2-40B4-BE49-F238E27FC236}">
                <a16:creationId xmlns:a16="http://schemas.microsoft.com/office/drawing/2014/main" id="{314FDE15-C97D-42CA-843A-8A6041EF1850}"/>
              </a:ext>
            </a:extLst>
          </p:cNvPr>
          <p:cNvSpPr txBox="1"/>
          <p:nvPr/>
        </p:nvSpPr>
        <p:spPr>
          <a:xfrm rot="16200000">
            <a:off x="2685186" y="5184127"/>
            <a:ext cx="8386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rPr>
              <a:t>100Mb/s</a:t>
            </a:r>
            <a:endParaRPr kumimoji="0" lang="zh-CN" altLang="en-US"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endParaRPr>
          </a:p>
        </p:txBody>
      </p:sp>
      <p:sp>
        <p:nvSpPr>
          <p:cNvPr id="30" name="文本框 29">
            <a:extLst>
              <a:ext uri="{FF2B5EF4-FFF2-40B4-BE49-F238E27FC236}">
                <a16:creationId xmlns:a16="http://schemas.microsoft.com/office/drawing/2014/main" id="{627CC603-2912-4D0C-81A0-AE7C8EFDA035}"/>
              </a:ext>
            </a:extLst>
          </p:cNvPr>
          <p:cNvSpPr txBox="1"/>
          <p:nvPr/>
        </p:nvSpPr>
        <p:spPr>
          <a:xfrm>
            <a:off x="6757670" y="4355661"/>
            <a:ext cx="9284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rPr>
              <a:t>1000Mb/s</a:t>
            </a:r>
            <a:endParaRPr kumimoji="0" lang="zh-CN" altLang="en-US"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endParaRPr>
          </a:p>
        </p:txBody>
      </p:sp>
      <p:sp>
        <p:nvSpPr>
          <p:cNvPr id="31" name="文本框 30">
            <a:extLst>
              <a:ext uri="{FF2B5EF4-FFF2-40B4-BE49-F238E27FC236}">
                <a16:creationId xmlns:a16="http://schemas.microsoft.com/office/drawing/2014/main" id="{AC59BAE9-9E47-4E0D-AFEA-FDEF32A2E730}"/>
              </a:ext>
            </a:extLst>
          </p:cNvPr>
          <p:cNvSpPr txBox="1"/>
          <p:nvPr/>
        </p:nvSpPr>
        <p:spPr>
          <a:xfrm>
            <a:off x="8583819" y="4374367"/>
            <a:ext cx="8386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rPr>
              <a:t>100Mb/s</a:t>
            </a:r>
            <a:endParaRPr kumimoji="0" lang="zh-CN" altLang="en-US"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endParaRPr>
          </a:p>
        </p:txBody>
      </p:sp>
      <p:sp>
        <p:nvSpPr>
          <p:cNvPr id="32" name="文本框 31">
            <a:extLst>
              <a:ext uri="{FF2B5EF4-FFF2-40B4-BE49-F238E27FC236}">
                <a16:creationId xmlns:a16="http://schemas.microsoft.com/office/drawing/2014/main" id="{9B248631-99FD-477C-9B37-0FD744EB43CF}"/>
              </a:ext>
            </a:extLst>
          </p:cNvPr>
          <p:cNvSpPr txBox="1"/>
          <p:nvPr/>
        </p:nvSpPr>
        <p:spPr>
          <a:xfrm rot="16200000">
            <a:off x="7639692" y="5136116"/>
            <a:ext cx="74892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rPr>
              <a:t>10Mb/s</a:t>
            </a:r>
            <a:endParaRPr kumimoji="0" lang="zh-CN" altLang="en-US" sz="1200" b="0" i="0" u="none" strike="noStrike" kern="1200" cap="none" spc="0" normalizeH="0" baseline="0" noProof="0" dirty="0">
              <a:ln>
                <a:noFill/>
              </a:ln>
              <a:solidFill>
                <a:prstClr val="black"/>
              </a:solidFill>
              <a:effectLst/>
              <a:uLnTx/>
              <a:uFillTx/>
              <a:latin typeface="微软雅黑 "/>
              <a:ea typeface="等线" panose="02010600030101010101" pitchFamily="2" charset="-122"/>
              <a:cs typeface="+mn-cs"/>
            </a:endParaRPr>
          </a:p>
        </p:txBody>
      </p:sp>
      <p:pic>
        <p:nvPicPr>
          <p:cNvPr id="33" name="Picture 24" descr="集线器">
            <a:extLst>
              <a:ext uri="{FF2B5EF4-FFF2-40B4-BE49-F238E27FC236}">
                <a16:creationId xmlns:a16="http://schemas.microsoft.com/office/drawing/2014/main" id="{82975F1C-93A5-4060-9FF5-4FA489A60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0645" y="5637423"/>
            <a:ext cx="566068" cy="3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3B61BE22-7376-4E2A-9925-17513EDE8C67}"/>
              </a:ext>
            </a:extLst>
          </p:cNvPr>
          <p:cNvSpPr txBox="1"/>
          <p:nvPr/>
        </p:nvSpPr>
        <p:spPr>
          <a:xfrm>
            <a:off x="2725693" y="6036914"/>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对称交换</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152ACE01-1F50-47D3-8D95-B8E1ED2E4239}"/>
              </a:ext>
            </a:extLst>
          </p:cNvPr>
          <p:cNvSpPr txBox="1"/>
          <p:nvPr/>
        </p:nvSpPr>
        <p:spPr>
          <a:xfrm>
            <a:off x="7464265" y="6067916"/>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非对称交换</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5DD45A9A-FF23-44A6-B126-70D72D26A41D}"/>
              </a:ext>
            </a:extLst>
          </p:cNvPr>
          <p:cNvSpPr txBox="1"/>
          <p:nvPr/>
        </p:nvSpPr>
        <p:spPr>
          <a:xfrm>
            <a:off x="8162946" y="5489805"/>
            <a:ext cx="46519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Hub</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5" name="日期占位符 36">
            <a:extLst>
              <a:ext uri="{FF2B5EF4-FFF2-40B4-BE49-F238E27FC236}">
                <a16:creationId xmlns:a16="http://schemas.microsoft.com/office/drawing/2014/main" id="{D709835D-5B07-435D-9E49-079A6AFE80DA}"/>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37" name="灯片编号占位符 38">
            <a:extLst>
              <a:ext uri="{FF2B5EF4-FFF2-40B4-BE49-F238E27FC236}">
                <a16:creationId xmlns:a16="http://schemas.microsoft.com/office/drawing/2014/main" id="{5B25DDC3-8965-4574-B354-73235B2EF52B}"/>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96</a:t>
            </a:fld>
            <a:endParaRPr kumimoji="1" lang="zh-CN" altLang="en-US" dirty="0"/>
          </a:p>
        </p:txBody>
      </p:sp>
    </p:spTree>
    <p:extLst>
      <p:ext uri="{BB962C8B-B14F-4D97-AF65-F5344CB8AC3E}">
        <p14:creationId xmlns:p14="http://schemas.microsoft.com/office/powerpoint/2010/main" val="9002105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链路层交换</a:t>
            </a:r>
            <a:r>
              <a:rPr kumimoji="1" lang="zh-CN" altLang="en-US" dirty="0"/>
              <a:t>机</a:t>
            </a:r>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交换模式：从转发时机的角度</a:t>
            </a:r>
            <a:endParaRPr kumimoji="1" lang="en-US" altLang="zh-CN" dirty="0"/>
          </a:p>
          <a:p>
            <a:pPr lvl="1" eaLnBrk="1" hangingPunct="1">
              <a:spcBef>
                <a:spcPct val="50000"/>
              </a:spcBef>
              <a:buClr>
                <a:schemeClr val="hlink"/>
              </a:buClr>
              <a:buSzPct val="55000"/>
              <a:buFont typeface="Wingdings" panose="05000000000000000000" pitchFamily="2" charset="2"/>
              <a:buNone/>
            </a:pPr>
            <a:r>
              <a:rPr kumimoji="1" lang="en-US" altLang="zh-CN" dirty="0"/>
              <a:t>1)  </a:t>
            </a:r>
            <a:r>
              <a:rPr kumimoji="1" lang="zh-CN" altLang="en-US" dirty="0"/>
              <a:t>存储转发模式（</a:t>
            </a:r>
            <a:r>
              <a:rPr kumimoji="1" lang="en-US" altLang="zh-CN" dirty="0"/>
              <a:t>Store and Forward</a:t>
            </a:r>
            <a:r>
              <a:rPr kumimoji="1" lang="zh-CN" altLang="en-US" dirty="0"/>
              <a:t>）</a:t>
            </a:r>
            <a:endParaRPr kumimoji="1" lang="en-US" altLang="zh-CN" dirty="0"/>
          </a:p>
          <a:p>
            <a:pPr lvl="1" eaLnBrk="1" hangingPunct="1">
              <a:spcBef>
                <a:spcPct val="50000"/>
              </a:spcBef>
              <a:buClr>
                <a:schemeClr val="hlink"/>
              </a:buClr>
              <a:buSzPct val="55000"/>
              <a:buFont typeface="Wingdings" panose="05000000000000000000" pitchFamily="2" charset="2"/>
              <a:buNone/>
            </a:pPr>
            <a:r>
              <a:rPr kumimoji="1" lang="en-US" altLang="zh-CN" dirty="0"/>
              <a:t>2</a:t>
            </a:r>
            <a:r>
              <a:rPr kumimoji="1" lang="zh-CN" altLang="en-US" dirty="0"/>
              <a:t>）直通模式（</a:t>
            </a:r>
            <a:r>
              <a:rPr kumimoji="1" lang="en-US" altLang="zh-CN" dirty="0"/>
              <a:t>Cut-through</a:t>
            </a:r>
            <a:r>
              <a:rPr kumimoji="1" lang="zh-CN" altLang="en-US" dirty="0"/>
              <a:t>）</a:t>
            </a:r>
            <a:endParaRPr kumimoji="1" lang="en-US" altLang="zh-CN" dirty="0"/>
          </a:p>
          <a:p>
            <a:pPr lvl="1" eaLnBrk="1" hangingPunct="1">
              <a:spcBef>
                <a:spcPct val="50000"/>
              </a:spcBef>
              <a:buClr>
                <a:schemeClr val="hlink"/>
              </a:buClr>
              <a:buSzPct val="55000"/>
              <a:buFont typeface="Wingdings" panose="05000000000000000000" pitchFamily="2" charset="2"/>
              <a:buNone/>
            </a:pPr>
            <a:r>
              <a:rPr kumimoji="1" lang="en-US" altLang="zh-CN" dirty="0"/>
              <a:t>3)  </a:t>
            </a:r>
            <a:r>
              <a:rPr kumimoji="1" lang="zh-CN" altLang="en-US" dirty="0"/>
              <a:t>无碎片模式（</a:t>
            </a:r>
            <a:r>
              <a:rPr kumimoji="1" lang="en-US" altLang="zh-CN" dirty="0"/>
              <a:t>Fragment-free</a:t>
            </a:r>
            <a:r>
              <a:rPr kumimoji="1" lang="zh-CN" altLang="en-US" dirty="0"/>
              <a:t>）</a:t>
            </a:r>
          </a:p>
          <a:p>
            <a:pPr lvl="2" eaLnBrk="1" hangingPunct="1">
              <a:spcBef>
                <a:spcPct val="50000"/>
              </a:spcBef>
              <a:buClr>
                <a:schemeClr val="folHlink"/>
              </a:buClr>
              <a:buSzPct val="50000"/>
            </a:pPr>
            <a:endParaRPr kumimoji="0" lang="zh-CN" altLang="en-US" dirty="0">
              <a:solidFill>
                <a:srgbClr val="000000"/>
              </a:solidFill>
              <a:ea typeface="黑体" panose="02010609060101010101" pitchFamily="49" charset="-122"/>
            </a:endParaRPr>
          </a:p>
          <a:p>
            <a:pPr>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marL="457200" lvl="1" indent="0">
              <a:lnSpc>
                <a:spcPct val="120000"/>
              </a:lnSpc>
              <a:buNone/>
            </a:pPr>
            <a:endParaRPr kumimoji="1" lang="en-US" altLang="zh-CN" dirty="0"/>
          </a:p>
        </p:txBody>
      </p:sp>
      <p:pic>
        <p:nvPicPr>
          <p:cNvPr id="20" name="Picture 5" descr="通用交换机">
            <a:extLst>
              <a:ext uri="{FF2B5EF4-FFF2-40B4-BE49-F238E27FC236}">
                <a16:creationId xmlns:a16="http://schemas.microsoft.com/office/drawing/2014/main" id="{416B8F73-87E6-439C-B470-BF9AD6B39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117" y="4316905"/>
            <a:ext cx="2301766" cy="167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4">
            <a:extLst>
              <a:ext uri="{FF2B5EF4-FFF2-40B4-BE49-F238E27FC236}">
                <a16:creationId xmlns:a16="http://schemas.microsoft.com/office/drawing/2014/main" id="{E2C3901F-5A51-4CD8-9C35-6E15D7709B95}"/>
              </a:ext>
            </a:extLst>
          </p:cNvPr>
          <p:cNvGraphicFramePr>
            <a:graphicFrameLocks noGrp="1"/>
          </p:cNvGraphicFramePr>
          <p:nvPr/>
        </p:nvGraphicFramePr>
        <p:xfrm>
          <a:off x="8107852" y="4968673"/>
          <a:ext cx="1730702" cy="365760"/>
        </p:xfrm>
        <a:graphic>
          <a:graphicData uri="http://schemas.openxmlformats.org/drawingml/2006/table">
            <a:tbl>
              <a:tblPr firstRow="1" bandRow="1">
                <a:tableStyleId>{5C22544A-7EE6-4342-B048-85BDC9FD1C3A}</a:tableStyleId>
              </a:tblPr>
              <a:tblGrid>
                <a:gridCol w="574563">
                  <a:extLst>
                    <a:ext uri="{9D8B030D-6E8A-4147-A177-3AD203B41FA5}">
                      <a16:colId xmlns:a16="http://schemas.microsoft.com/office/drawing/2014/main" val="2289101531"/>
                    </a:ext>
                  </a:extLst>
                </a:gridCol>
                <a:gridCol w="947859">
                  <a:extLst>
                    <a:ext uri="{9D8B030D-6E8A-4147-A177-3AD203B41FA5}">
                      <a16:colId xmlns:a16="http://schemas.microsoft.com/office/drawing/2014/main" val="2639330845"/>
                    </a:ext>
                  </a:extLst>
                </a:gridCol>
                <a:gridCol w="208280">
                  <a:extLst>
                    <a:ext uri="{9D8B030D-6E8A-4147-A177-3AD203B41FA5}">
                      <a16:colId xmlns:a16="http://schemas.microsoft.com/office/drawing/2014/main" val="902603591"/>
                    </a:ext>
                  </a:extLst>
                </a:gridCol>
              </a:tblGrid>
              <a:tr h="286499">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D1E7"/>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D1E7"/>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D1E7"/>
                    </a:solidFill>
                  </a:tcPr>
                </a:tc>
                <a:extLst>
                  <a:ext uri="{0D108BD9-81ED-4DB2-BD59-A6C34878D82A}">
                    <a16:rowId xmlns:a16="http://schemas.microsoft.com/office/drawing/2014/main" val="1072355346"/>
                  </a:ext>
                </a:extLst>
              </a:tr>
            </a:tbl>
          </a:graphicData>
        </a:graphic>
      </p:graphicFrame>
      <p:graphicFrame>
        <p:nvGraphicFramePr>
          <p:cNvPr id="22" name="表格 4">
            <a:extLst>
              <a:ext uri="{FF2B5EF4-FFF2-40B4-BE49-F238E27FC236}">
                <a16:creationId xmlns:a16="http://schemas.microsoft.com/office/drawing/2014/main" id="{88B7FD36-5B84-4110-99D2-12DDDEF927B9}"/>
              </a:ext>
            </a:extLst>
          </p:cNvPr>
          <p:cNvGraphicFramePr>
            <a:graphicFrameLocks noGrp="1"/>
          </p:cNvGraphicFramePr>
          <p:nvPr/>
        </p:nvGraphicFramePr>
        <p:xfrm>
          <a:off x="2270233" y="4968673"/>
          <a:ext cx="1730702" cy="365760"/>
        </p:xfrm>
        <a:graphic>
          <a:graphicData uri="http://schemas.openxmlformats.org/drawingml/2006/table">
            <a:tbl>
              <a:tblPr firstRow="1" bandRow="1">
                <a:tableStyleId>{5C22544A-7EE6-4342-B048-85BDC9FD1C3A}</a:tableStyleId>
              </a:tblPr>
              <a:tblGrid>
                <a:gridCol w="574563">
                  <a:extLst>
                    <a:ext uri="{9D8B030D-6E8A-4147-A177-3AD203B41FA5}">
                      <a16:colId xmlns:a16="http://schemas.microsoft.com/office/drawing/2014/main" val="2289101531"/>
                    </a:ext>
                  </a:extLst>
                </a:gridCol>
                <a:gridCol w="947859">
                  <a:extLst>
                    <a:ext uri="{9D8B030D-6E8A-4147-A177-3AD203B41FA5}">
                      <a16:colId xmlns:a16="http://schemas.microsoft.com/office/drawing/2014/main" val="2639330845"/>
                    </a:ext>
                  </a:extLst>
                </a:gridCol>
                <a:gridCol w="208280">
                  <a:extLst>
                    <a:ext uri="{9D8B030D-6E8A-4147-A177-3AD203B41FA5}">
                      <a16:colId xmlns:a16="http://schemas.microsoft.com/office/drawing/2014/main" val="902603591"/>
                    </a:ext>
                  </a:extLst>
                </a:gridCol>
              </a:tblGrid>
              <a:tr h="286499">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D1E7"/>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D1E7"/>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D1E7"/>
                    </a:solidFill>
                  </a:tcPr>
                </a:tc>
                <a:extLst>
                  <a:ext uri="{0D108BD9-81ED-4DB2-BD59-A6C34878D82A}">
                    <a16:rowId xmlns:a16="http://schemas.microsoft.com/office/drawing/2014/main" val="1072355346"/>
                  </a:ext>
                </a:extLst>
              </a:tr>
            </a:tbl>
          </a:graphicData>
        </a:graphic>
      </p:graphicFrame>
      <p:sp>
        <p:nvSpPr>
          <p:cNvPr id="5" name="箭头: 左 4">
            <a:extLst>
              <a:ext uri="{FF2B5EF4-FFF2-40B4-BE49-F238E27FC236}">
                <a16:creationId xmlns:a16="http://schemas.microsoft.com/office/drawing/2014/main" id="{6BE1804D-2043-4662-A771-DA5046220EBD}"/>
              </a:ext>
            </a:extLst>
          </p:cNvPr>
          <p:cNvSpPr/>
          <p:nvPr/>
        </p:nvSpPr>
        <p:spPr>
          <a:xfrm>
            <a:off x="7447808" y="5079465"/>
            <a:ext cx="459118" cy="182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左 23">
            <a:extLst>
              <a:ext uri="{FF2B5EF4-FFF2-40B4-BE49-F238E27FC236}">
                <a16:creationId xmlns:a16="http://schemas.microsoft.com/office/drawing/2014/main" id="{A3842480-09E8-4D90-9475-38159ED41CE5}"/>
              </a:ext>
            </a:extLst>
          </p:cNvPr>
          <p:cNvSpPr/>
          <p:nvPr/>
        </p:nvSpPr>
        <p:spPr>
          <a:xfrm>
            <a:off x="4258198" y="5048985"/>
            <a:ext cx="459118" cy="182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日期占位符 36">
            <a:extLst>
              <a:ext uri="{FF2B5EF4-FFF2-40B4-BE49-F238E27FC236}">
                <a16:creationId xmlns:a16="http://schemas.microsoft.com/office/drawing/2014/main" id="{35DC649D-2BE3-3542-9EAC-D05B54D46679}"/>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3" name="灯片编号占位符 3">
            <a:extLst>
              <a:ext uri="{FF2B5EF4-FFF2-40B4-BE49-F238E27FC236}">
                <a16:creationId xmlns:a16="http://schemas.microsoft.com/office/drawing/2014/main" id="{834093FE-8A29-7841-87F0-605AE846565C}"/>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97</a:t>
            </a:fld>
            <a:endParaRPr kumimoji="1" lang="zh-CN" altLang="en-US" dirty="0"/>
          </a:p>
        </p:txBody>
      </p:sp>
    </p:spTree>
    <p:extLst>
      <p:ext uri="{BB962C8B-B14F-4D97-AF65-F5344CB8AC3E}">
        <p14:creationId xmlns:p14="http://schemas.microsoft.com/office/powerpoint/2010/main" val="40902179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链路层交换</a:t>
            </a:r>
            <a:r>
              <a:rPr kumimoji="1" lang="zh-CN" altLang="en-US" dirty="0"/>
              <a:t>机</a:t>
            </a:r>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交换模式</a:t>
            </a:r>
            <a:r>
              <a:rPr kumimoji="1" lang="en-US" altLang="zh-CN" dirty="0"/>
              <a:t>1</a:t>
            </a:r>
            <a:r>
              <a:rPr kumimoji="1" lang="zh-CN" altLang="en-US" dirty="0"/>
              <a:t>：存储转发</a:t>
            </a:r>
            <a:endParaRPr kumimoji="1" lang="en-US" altLang="zh-CN" dirty="0"/>
          </a:p>
          <a:p>
            <a:pPr lvl="1">
              <a:lnSpc>
                <a:spcPct val="120000"/>
              </a:lnSpc>
            </a:pPr>
            <a:r>
              <a:rPr kumimoji="1" lang="zh-CN" altLang="en-US" dirty="0">
                <a:solidFill>
                  <a:srgbClr val="7030A0"/>
                </a:solidFill>
              </a:rPr>
              <a:t>特点：</a:t>
            </a:r>
            <a:r>
              <a:rPr kumimoji="1" lang="zh-CN" altLang="en-US" dirty="0"/>
              <a:t>转发前必须接收</a:t>
            </a:r>
            <a:r>
              <a:rPr kumimoji="1" lang="zh-CN" altLang="en-US" dirty="0">
                <a:solidFill>
                  <a:srgbClr val="C00000"/>
                </a:solidFill>
              </a:rPr>
              <a:t>整个帧、</a:t>
            </a:r>
            <a:r>
              <a:rPr kumimoji="1" lang="zh-CN" altLang="en-US" dirty="0"/>
              <a:t>执行</a:t>
            </a:r>
            <a:r>
              <a:rPr kumimoji="1" lang="en-US" altLang="zh-CN" dirty="0"/>
              <a:t>CRC</a:t>
            </a:r>
            <a:r>
              <a:rPr kumimoji="1" lang="zh-CN" altLang="en-US" dirty="0"/>
              <a:t>校验</a:t>
            </a:r>
            <a:endParaRPr kumimoji="1" lang="en-US" altLang="zh-CN" dirty="0"/>
          </a:p>
          <a:p>
            <a:pPr lvl="1">
              <a:lnSpc>
                <a:spcPct val="120000"/>
              </a:lnSpc>
            </a:pPr>
            <a:r>
              <a:rPr kumimoji="1" lang="zh-CN" altLang="en-US" dirty="0">
                <a:solidFill>
                  <a:srgbClr val="7030A0"/>
                </a:solidFill>
              </a:rPr>
              <a:t>缺点：</a:t>
            </a:r>
            <a:r>
              <a:rPr kumimoji="1" lang="zh-CN" altLang="en-US" dirty="0"/>
              <a:t>延迟大</a:t>
            </a:r>
            <a:endParaRPr kumimoji="1" lang="en-US" altLang="zh-CN" dirty="0"/>
          </a:p>
          <a:p>
            <a:pPr lvl="1">
              <a:lnSpc>
                <a:spcPct val="120000"/>
              </a:lnSpc>
            </a:pPr>
            <a:r>
              <a:rPr kumimoji="1" lang="zh-CN" altLang="en-US" dirty="0">
                <a:solidFill>
                  <a:srgbClr val="7030A0"/>
                </a:solidFill>
              </a:rPr>
              <a:t>优点：</a:t>
            </a:r>
            <a:r>
              <a:rPr kumimoji="1" lang="zh-CN" altLang="en-US" dirty="0"/>
              <a:t>不转发出错帧、支持非对称交换</a:t>
            </a:r>
            <a:endParaRPr kumimoji="1" lang="en-US" altLang="zh-CN" dirty="0"/>
          </a:p>
          <a:p>
            <a:pPr lvl="1" eaLnBrk="1" hangingPunct="1">
              <a:spcBef>
                <a:spcPct val="50000"/>
              </a:spcBef>
              <a:buClr>
                <a:schemeClr val="hlink"/>
              </a:buClr>
              <a:buSzPct val="55000"/>
              <a:buFont typeface="Wingdings" panose="05000000000000000000" pitchFamily="2" charset="2"/>
              <a:buNone/>
            </a:pPr>
            <a:endParaRPr kumimoji="1" lang="en-US" altLang="zh-CN" dirty="0"/>
          </a:p>
          <a:p>
            <a:pPr lvl="1" eaLnBrk="1" hangingPunct="1">
              <a:spcBef>
                <a:spcPct val="50000"/>
              </a:spcBef>
              <a:buClr>
                <a:schemeClr val="hlink"/>
              </a:buClr>
              <a:buSzPct val="55000"/>
              <a:buFont typeface="Wingdings" panose="05000000000000000000" pitchFamily="2" charset="2"/>
              <a:buNone/>
            </a:pPr>
            <a:endParaRPr kumimoji="0" lang="zh-CN" altLang="en-US" dirty="0">
              <a:solidFill>
                <a:srgbClr val="000000"/>
              </a:solidFill>
              <a:ea typeface="黑体" panose="02010609060101010101" pitchFamily="49" charset="-122"/>
            </a:endParaRPr>
          </a:p>
          <a:p>
            <a:pPr>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en-US" altLang="zh-CN" dirty="0"/>
          </a:p>
          <a:p>
            <a:pPr lvl="1">
              <a:lnSpc>
                <a:spcPct val="120000"/>
              </a:lnSpc>
            </a:pPr>
            <a:endParaRPr kumimoji="1" lang="zh-CN" altLang="en-US" dirty="0"/>
          </a:p>
          <a:p>
            <a:pPr marL="457200" lvl="1" indent="0">
              <a:lnSpc>
                <a:spcPct val="120000"/>
              </a:lnSpc>
              <a:buNone/>
            </a:pPr>
            <a:endParaRPr lang="en-US" altLang="zh-CN" dirty="0"/>
          </a:p>
          <a:p>
            <a:pPr marL="457200" lvl="1" indent="0">
              <a:lnSpc>
                <a:spcPct val="120000"/>
              </a:lnSpc>
              <a:buNone/>
            </a:pPr>
            <a:endParaRPr lang="zh-CN" altLang="zh-CN" dirty="0"/>
          </a:p>
          <a:p>
            <a:pPr marL="0" indent="0">
              <a:lnSpc>
                <a:spcPct val="120000"/>
              </a:lnSpc>
              <a:buNone/>
            </a:pPr>
            <a:endParaRPr kumimoji="1" lang="zh-CN" altLang="en-US" dirty="0"/>
          </a:p>
        </p:txBody>
      </p:sp>
      <p:sp>
        <p:nvSpPr>
          <p:cNvPr id="8" name="日期占位符 36">
            <a:extLst>
              <a:ext uri="{FF2B5EF4-FFF2-40B4-BE49-F238E27FC236}">
                <a16:creationId xmlns:a16="http://schemas.microsoft.com/office/drawing/2014/main" id="{8A62E7EF-2D4C-4F68-81D6-016E5D77FFAC}"/>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9" name="灯片编号占位符 38">
            <a:extLst>
              <a:ext uri="{FF2B5EF4-FFF2-40B4-BE49-F238E27FC236}">
                <a16:creationId xmlns:a16="http://schemas.microsoft.com/office/drawing/2014/main" id="{CA6D2104-C066-499C-9B02-340D2D57373E}"/>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98</a:t>
            </a:fld>
            <a:endParaRPr kumimoji="1" lang="zh-CN" altLang="en-US" dirty="0"/>
          </a:p>
        </p:txBody>
      </p:sp>
      <p:graphicFrame>
        <p:nvGraphicFramePr>
          <p:cNvPr id="6" name="表格 6">
            <a:extLst>
              <a:ext uri="{FF2B5EF4-FFF2-40B4-BE49-F238E27FC236}">
                <a16:creationId xmlns:a16="http://schemas.microsoft.com/office/drawing/2014/main" id="{17650B91-3AE6-4AC6-9F4D-61B6692BA9F9}"/>
              </a:ext>
            </a:extLst>
          </p:cNvPr>
          <p:cNvGraphicFramePr>
            <a:graphicFrameLocks noGrp="1"/>
          </p:cNvGraphicFramePr>
          <p:nvPr/>
        </p:nvGraphicFramePr>
        <p:xfrm>
          <a:off x="1230285" y="3926224"/>
          <a:ext cx="9375172" cy="914400"/>
        </p:xfrm>
        <a:graphic>
          <a:graphicData uri="http://schemas.openxmlformats.org/drawingml/2006/table">
            <a:tbl>
              <a:tblPr firstRow="1" bandRow="1">
                <a:tableStyleId>{BDBED569-4797-4DF1-A0F4-6AAB3CD982D8}</a:tableStyleId>
              </a:tblPr>
              <a:tblGrid>
                <a:gridCol w="1250865">
                  <a:extLst>
                    <a:ext uri="{9D8B030D-6E8A-4147-A177-3AD203B41FA5}">
                      <a16:colId xmlns:a16="http://schemas.microsoft.com/office/drawing/2014/main" val="269572679"/>
                    </a:ext>
                  </a:extLst>
                </a:gridCol>
                <a:gridCol w="841491">
                  <a:extLst>
                    <a:ext uri="{9D8B030D-6E8A-4147-A177-3AD203B41FA5}">
                      <a16:colId xmlns:a16="http://schemas.microsoft.com/office/drawing/2014/main" val="2938643653"/>
                    </a:ext>
                  </a:extLst>
                </a:gridCol>
                <a:gridCol w="1364487">
                  <a:extLst>
                    <a:ext uri="{9D8B030D-6E8A-4147-A177-3AD203B41FA5}">
                      <a16:colId xmlns:a16="http://schemas.microsoft.com/office/drawing/2014/main" val="630471040"/>
                    </a:ext>
                  </a:extLst>
                </a:gridCol>
                <a:gridCol w="1452681">
                  <a:extLst>
                    <a:ext uri="{9D8B030D-6E8A-4147-A177-3AD203B41FA5}">
                      <a16:colId xmlns:a16="http://schemas.microsoft.com/office/drawing/2014/main" val="1803630349"/>
                    </a:ext>
                  </a:extLst>
                </a:gridCol>
                <a:gridCol w="912685">
                  <a:extLst>
                    <a:ext uri="{9D8B030D-6E8A-4147-A177-3AD203B41FA5}">
                      <a16:colId xmlns:a16="http://schemas.microsoft.com/office/drawing/2014/main" val="2124072042"/>
                    </a:ext>
                  </a:extLst>
                </a:gridCol>
                <a:gridCol w="2719017">
                  <a:extLst>
                    <a:ext uri="{9D8B030D-6E8A-4147-A177-3AD203B41FA5}">
                      <a16:colId xmlns:a16="http://schemas.microsoft.com/office/drawing/2014/main" val="3981105435"/>
                    </a:ext>
                  </a:extLst>
                </a:gridCol>
                <a:gridCol w="833946">
                  <a:extLst>
                    <a:ext uri="{9D8B030D-6E8A-4147-A177-3AD203B41FA5}">
                      <a16:colId xmlns:a16="http://schemas.microsoft.com/office/drawing/2014/main" val="911866830"/>
                    </a:ext>
                  </a:extLst>
                </a:gridCol>
              </a:tblGrid>
              <a:tr h="218415">
                <a:tc>
                  <a:txBody>
                    <a:bodyPr/>
                    <a:lstStyle/>
                    <a:p>
                      <a:pPr algn="ctr"/>
                      <a:r>
                        <a:rPr lang="en-US" altLang="zh-CN" sz="1600" dirty="0"/>
                        <a:t>7</a:t>
                      </a:r>
                      <a:r>
                        <a:rPr lang="zh-CN" altLang="en-US" sz="1600" dirty="0"/>
                        <a:t>字节</a:t>
                      </a:r>
                    </a:p>
                  </a:txBody>
                  <a:tcPr/>
                </a:tc>
                <a:tc>
                  <a:txBody>
                    <a:bodyPr/>
                    <a:lstStyle/>
                    <a:p>
                      <a:pPr algn="ctr"/>
                      <a:r>
                        <a:rPr lang="en-US" altLang="zh-CN" sz="1600" dirty="0"/>
                        <a:t>1</a:t>
                      </a:r>
                      <a:r>
                        <a:rPr lang="zh-CN" altLang="en-US" sz="1600" dirty="0"/>
                        <a:t>字节</a:t>
                      </a:r>
                    </a:p>
                  </a:txBody>
                  <a:tcPr/>
                </a:tc>
                <a:tc>
                  <a:txBody>
                    <a:bodyPr/>
                    <a:lstStyle/>
                    <a:p>
                      <a:pPr algn="ctr"/>
                      <a:r>
                        <a:rPr lang="en-US" altLang="zh-CN" sz="1600" dirty="0"/>
                        <a:t>6</a:t>
                      </a:r>
                      <a:r>
                        <a:rPr lang="zh-CN" altLang="en-US" sz="1600" dirty="0"/>
                        <a:t>字节</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6</a:t>
                      </a:r>
                      <a:r>
                        <a:rPr lang="zh-CN" altLang="en-US" sz="1600" dirty="0"/>
                        <a:t>字节</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2</a:t>
                      </a:r>
                      <a:r>
                        <a:rPr lang="zh-CN" altLang="en-US" sz="1600" dirty="0"/>
                        <a:t>字节</a:t>
                      </a:r>
                    </a:p>
                  </a:txBody>
                  <a:tcPr/>
                </a:tc>
                <a:tc>
                  <a:txBody>
                    <a:bodyPr/>
                    <a:lstStyle/>
                    <a:p>
                      <a:pPr algn="ctr"/>
                      <a:r>
                        <a:rPr lang="en-US" altLang="zh-CN" sz="1600" dirty="0"/>
                        <a:t>46~1500</a:t>
                      </a:r>
                      <a:r>
                        <a:rPr lang="zh-CN" altLang="en-US" sz="1600" dirty="0"/>
                        <a:t>字节</a:t>
                      </a:r>
                    </a:p>
                  </a:txBody>
                  <a:tcPr/>
                </a:tc>
                <a:tc>
                  <a:txBody>
                    <a:bodyPr/>
                    <a:lstStyle/>
                    <a:p>
                      <a:pPr algn="ctr"/>
                      <a:r>
                        <a:rPr lang="en-US" altLang="zh-CN" sz="1600" dirty="0"/>
                        <a:t>4</a:t>
                      </a:r>
                      <a:r>
                        <a:rPr lang="zh-CN" altLang="en-US" sz="1600" dirty="0"/>
                        <a:t>字节</a:t>
                      </a:r>
                    </a:p>
                  </a:txBody>
                  <a:tcPr/>
                </a:tc>
                <a:extLst>
                  <a:ext uri="{0D108BD9-81ED-4DB2-BD59-A6C34878D82A}">
                    <a16:rowId xmlns:a16="http://schemas.microsoft.com/office/drawing/2014/main" val="976413077"/>
                  </a:ext>
                </a:extLst>
              </a:tr>
              <a:tr h="371306">
                <a:tc>
                  <a:txBody>
                    <a:bodyPr/>
                    <a:lstStyle/>
                    <a:p>
                      <a:pPr algn="ctr"/>
                      <a:r>
                        <a:rPr lang="en-US" altLang="zh-CN" sz="1600" dirty="0">
                          <a:solidFill>
                            <a:srgbClr val="002060"/>
                          </a:solidFill>
                        </a:rPr>
                        <a:t>Preamble</a:t>
                      </a:r>
                    </a:p>
                  </a:txBody>
                  <a:tcPr anchor="ctr">
                    <a:solidFill>
                      <a:schemeClr val="accent2">
                        <a:lumMod val="40000"/>
                        <a:lumOff val="60000"/>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SFD</a:t>
                      </a:r>
                    </a:p>
                  </a:txBody>
                  <a:tcPr anchor="ctr">
                    <a:solidFill>
                      <a:schemeClr val="accent2">
                        <a:lumMod val="40000"/>
                        <a:lumOff val="60000"/>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Destination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Source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Length/Type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Data and Pad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FCS</a:t>
                      </a:r>
                    </a:p>
                  </a:txBody>
                  <a:tcPr anchor="ctr"/>
                </a:tc>
                <a:extLst>
                  <a:ext uri="{0D108BD9-81ED-4DB2-BD59-A6C34878D82A}">
                    <a16:rowId xmlns:a16="http://schemas.microsoft.com/office/drawing/2014/main" val="486169193"/>
                  </a:ext>
                </a:extLst>
              </a:tr>
            </a:tbl>
          </a:graphicData>
        </a:graphic>
      </p:graphicFrame>
      <p:grpSp>
        <p:nvGrpSpPr>
          <p:cNvPr id="7" name="组合 6">
            <a:extLst>
              <a:ext uri="{FF2B5EF4-FFF2-40B4-BE49-F238E27FC236}">
                <a16:creationId xmlns:a16="http://schemas.microsoft.com/office/drawing/2014/main" id="{073AAD95-B9A2-4BF5-9EDE-C1B751E04E2F}"/>
              </a:ext>
            </a:extLst>
          </p:cNvPr>
          <p:cNvGrpSpPr/>
          <p:nvPr/>
        </p:nvGrpSpPr>
        <p:grpSpPr>
          <a:xfrm>
            <a:off x="9558712" y="4829941"/>
            <a:ext cx="1938351" cy="1694396"/>
            <a:chOff x="9558712" y="4299001"/>
            <a:chExt cx="1938351" cy="1694396"/>
          </a:xfrm>
        </p:grpSpPr>
        <p:cxnSp>
          <p:nvCxnSpPr>
            <p:cNvPr id="10" name="直接箭头连接符 9">
              <a:extLst>
                <a:ext uri="{FF2B5EF4-FFF2-40B4-BE49-F238E27FC236}">
                  <a16:creationId xmlns:a16="http://schemas.microsoft.com/office/drawing/2014/main" id="{9B07E014-9154-45E1-AAF8-5CA0F386DFD9}"/>
                </a:ext>
              </a:extLst>
            </p:cNvPr>
            <p:cNvCxnSpPr/>
            <p:nvPr/>
          </p:nvCxnSpPr>
          <p:spPr>
            <a:xfrm flipV="1">
              <a:off x="10605457" y="4299001"/>
              <a:ext cx="0" cy="720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BAA9A77-6735-4298-AE44-F327E5A39A19}"/>
                </a:ext>
              </a:extLst>
            </p:cNvPr>
            <p:cNvSpPr txBox="1"/>
            <p:nvPr/>
          </p:nvSpPr>
          <p:spPr>
            <a:xfrm>
              <a:off x="9558712" y="4932016"/>
              <a:ext cx="1938351" cy="1061381"/>
            </a:xfrm>
            <a:prstGeom prst="rect">
              <a:avLst/>
            </a:prstGeom>
            <a:solidFill>
              <a:schemeClr val="bg1">
                <a:lumMod val="95000"/>
              </a:schemeClr>
            </a:solidFill>
            <a:ln>
              <a:solidFill>
                <a:srgbClr val="0070C0"/>
              </a:solidFill>
            </a:ln>
            <a:effectLst>
              <a:outerShdw blurRad="50800" dist="38100" dir="2700000" algn="tl" rotWithShape="0">
                <a:prstClr val="black">
                  <a:alpha val="40000"/>
                </a:prstClr>
              </a:outerShdw>
            </a:effectLst>
          </p:spPr>
          <p:txBody>
            <a:bodyPr wrap="none" rtlCol="0">
              <a:spAutoFit/>
            </a:bodyPr>
            <a:lstStyle/>
            <a:p>
              <a:pPr algn="ctr">
                <a:lnSpc>
                  <a:spcPct val="120000"/>
                </a:lnSpc>
              </a:pPr>
              <a:r>
                <a:rPr kumimoji="1" lang="zh-CN" altLang="en-US" dirty="0"/>
                <a:t> </a:t>
              </a:r>
              <a:r>
                <a:rPr kumimoji="1" lang="zh-CN" altLang="en-US" dirty="0">
                  <a:latin typeface="微软雅黑" panose="020B0503020204020204" pitchFamily="34" charset="-122"/>
                  <a:ea typeface="微软雅黑" panose="020B0503020204020204" pitchFamily="34" charset="-122"/>
                </a:rPr>
                <a:t>存储转发模式 </a:t>
              </a:r>
              <a:endParaRPr kumimoji="1" lang="en-US" altLang="zh-CN" dirty="0">
                <a:latin typeface="微软雅黑" panose="020B0503020204020204" pitchFamily="34" charset="-122"/>
                <a:ea typeface="微软雅黑" panose="020B0503020204020204" pitchFamily="34" charset="-122"/>
              </a:endParaRPr>
            </a:p>
            <a:p>
              <a:pPr algn="ctr">
                <a:lnSpc>
                  <a:spcPct val="120000"/>
                </a:lnSpc>
              </a:pPr>
              <a:r>
                <a:rPr kumimoji="1" lang="zh-CN" altLang="en-US" dirty="0">
                  <a:solidFill>
                    <a:srgbClr val="7030A0"/>
                  </a:solidFill>
                  <a:latin typeface="微软雅黑" panose="020B0503020204020204" pitchFamily="34" charset="-122"/>
                  <a:ea typeface="微软雅黑" panose="020B0503020204020204" pitchFamily="34" charset="-122"/>
                </a:rPr>
                <a:t>高延迟</a:t>
              </a:r>
              <a:endParaRPr kumimoji="1" lang="en-US" altLang="zh-CN" dirty="0">
                <a:solidFill>
                  <a:srgbClr val="7030A0"/>
                </a:solidFill>
                <a:latin typeface="微软雅黑" panose="020B0503020204020204" pitchFamily="34" charset="-122"/>
                <a:ea typeface="微软雅黑" panose="020B0503020204020204" pitchFamily="34" charset="-122"/>
              </a:endParaRPr>
            </a:p>
            <a:p>
              <a:pPr algn="ctr">
                <a:lnSpc>
                  <a:spcPct val="120000"/>
                </a:lnSpc>
              </a:pPr>
              <a:r>
                <a:rPr kumimoji="1" lang="zh-CN" altLang="en-US" dirty="0">
                  <a:solidFill>
                    <a:srgbClr val="7030A0"/>
                  </a:solidFill>
                  <a:latin typeface="微软雅黑" panose="020B0503020204020204" pitchFamily="34" charset="-122"/>
                  <a:ea typeface="微软雅黑" panose="020B0503020204020204" pitchFamily="34" charset="-122"/>
                </a:rPr>
                <a:t> 过滤所有错误帧</a:t>
              </a:r>
              <a:r>
                <a:rPr kumimoji="1" lang="zh-CN" altLang="en-US" dirty="0">
                  <a:latin typeface="微软雅黑" panose="020B0503020204020204" pitchFamily="34" charset="-122"/>
                  <a:ea typeface="微软雅黑" panose="020B0503020204020204" pitchFamily="34" charset="-122"/>
                </a:rPr>
                <a:t> </a:t>
              </a:r>
            </a:p>
          </p:txBody>
        </p:sp>
      </p:grpSp>
    </p:spTree>
    <p:extLst>
      <p:ext uri="{BB962C8B-B14F-4D97-AF65-F5344CB8AC3E}">
        <p14:creationId xmlns:p14="http://schemas.microsoft.com/office/powerpoint/2010/main" val="271795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链路层交换</a:t>
            </a:r>
            <a:r>
              <a:rPr kumimoji="1" lang="zh-CN" altLang="en-US" dirty="0"/>
              <a:t>机</a:t>
            </a:r>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交换模式</a:t>
            </a:r>
            <a:r>
              <a:rPr kumimoji="1" lang="en-US" altLang="zh-CN" dirty="0"/>
              <a:t>2</a:t>
            </a:r>
            <a:r>
              <a:rPr kumimoji="1" lang="zh-CN" altLang="en-US" dirty="0"/>
              <a:t>：直通交换</a:t>
            </a:r>
            <a:endParaRPr kumimoji="1" lang="en-US" altLang="zh-CN" dirty="0"/>
          </a:p>
          <a:p>
            <a:pPr lvl="1">
              <a:lnSpc>
                <a:spcPct val="120000"/>
              </a:lnSpc>
            </a:pPr>
            <a:r>
              <a:rPr kumimoji="1" lang="zh-CN" altLang="en-US" dirty="0">
                <a:solidFill>
                  <a:srgbClr val="7030A0"/>
                </a:solidFill>
              </a:rPr>
              <a:t>特点：</a:t>
            </a:r>
            <a:r>
              <a:rPr kumimoji="1" lang="zh-CN" altLang="en-US" dirty="0"/>
              <a:t>一旦接收到</a:t>
            </a:r>
            <a:r>
              <a:rPr kumimoji="1" lang="zh-CN" altLang="en-US" dirty="0">
                <a:solidFill>
                  <a:srgbClr val="C00000"/>
                </a:solidFill>
              </a:rPr>
              <a:t>帧的目的地址</a:t>
            </a:r>
            <a:r>
              <a:rPr kumimoji="1" lang="zh-CN" altLang="en-US" dirty="0"/>
              <a:t>，就开始转发</a:t>
            </a:r>
          </a:p>
          <a:p>
            <a:pPr lvl="1">
              <a:lnSpc>
                <a:spcPct val="120000"/>
              </a:lnSpc>
            </a:pPr>
            <a:r>
              <a:rPr kumimoji="1" lang="zh-CN" altLang="en-US" dirty="0">
                <a:solidFill>
                  <a:srgbClr val="7030A0"/>
                </a:solidFill>
              </a:rPr>
              <a:t>缺点：</a:t>
            </a:r>
            <a:r>
              <a:rPr kumimoji="1" lang="zh-CN" altLang="en-US" dirty="0"/>
              <a:t>可能转发错误帧、不支持非对称交换</a:t>
            </a:r>
          </a:p>
          <a:p>
            <a:pPr lvl="1">
              <a:lnSpc>
                <a:spcPct val="120000"/>
              </a:lnSpc>
            </a:pPr>
            <a:r>
              <a:rPr kumimoji="1" lang="zh-CN" altLang="en-US" dirty="0">
                <a:solidFill>
                  <a:srgbClr val="7030A0"/>
                </a:solidFill>
              </a:rPr>
              <a:t>优点：</a:t>
            </a:r>
            <a:r>
              <a:rPr kumimoji="1" lang="zh-CN" altLang="en-US" dirty="0"/>
              <a:t>延迟非常小，可以边入边出</a:t>
            </a:r>
          </a:p>
          <a:p>
            <a:pPr lvl="1" eaLnBrk="1" hangingPunct="1">
              <a:spcBef>
                <a:spcPct val="50000"/>
              </a:spcBef>
              <a:buClr>
                <a:schemeClr val="hlink"/>
              </a:buClr>
              <a:buSzPct val="55000"/>
              <a:buFont typeface="Wingdings" panose="05000000000000000000" pitchFamily="2" charset="2"/>
              <a:buNone/>
            </a:pPr>
            <a:endParaRPr kumimoji="1" lang="en-US" altLang="zh-CN" dirty="0"/>
          </a:p>
          <a:p>
            <a:pPr lvl="1" eaLnBrk="1" hangingPunct="1">
              <a:spcBef>
                <a:spcPct val="50000"/>
              </a:spcBef>
              <a:buClr>
                <a:schemeClr val="hlink"/>
              </a:buClr>
              <a:buSzPct val="55000"/>
              <a:buFont typeface="Wingdings" panose="05000000000000000000" pitchFamily="2" charset="2"/>
              <a:buNone/>
            </a:pPr>
            <a:endParaRPr kumimoji="0" lang="zh-CN" altLang="en-US" dirty="0">
              <a:solidFill>
                <a:srgbClr val="000000"/>
              </a:solidFill>
              <a:ea typeface="黑体" panose="02010609060101010101" pitchFamily="49" charset="-122"/>
            </a:endParaRPr>
          </a:p>
          <a:p>
            <a:pPr>
              <a:lnSpc>
                <a:spcPct val="120000"/>
              </a:lnSpc>
            </a:pPr>
            <a:endParaRPr kumimoji="1" lang="en-US" altLang="zh-CN" dirty="0"/>
          </a:p>
          <a:p>
            <a:pPr lvl="1">
              <a:lnSpc>
                <a:spcPct val="120000"/>
              </a:lnSpc>
            </a:pPr>
            <a:endParaRPr kumimoji="1" lang="en-US" altLang="zh-CN" dirty="0"/>
          </a:p>
        </p:txBody>
      </p:sp>
      <p:graphicFrame>
        <p:nvGraphicFramePr>
          <p:cNvPr id="6" name="表格 6">
            <a:extLst>
              <a:ext uri="{FF2B5EF4-FFF2-40B4-BE49-F238E27FC236}">
                <a16:creationId xmlns:a16="http://schemas.microsoft.com/office/drawing/2014/main" id="{17650B91-3AE6-4AC6-9F4D-61B6692BA9F9}"/>
              </a:ext>
            </a:extLst>
          </p:cNvPr>
          <p:cNvGraphicFramePr>
            <a:graphicFrameLocks noGrp="1"/>
          </p:cNvGraphicFramePr>
          <p:nvPr/>
        </p:nvGraphicFramePr>
        <p:xfrm>
          <a:off x="1230285" y="3926224"/>
          <a:ext cx="9375172" cy="914400"/>
        </p:xfrm>
        <a:graphic>
          <a:graphicData uri="http://schemas.openxmlformats.org/drawingml/2006/table">
            <a:tbl>
              <a:tblPr firstRow="1" bandRow="1">
                <a:tableStyleId>{BDBED569-4797-4DF1-A0F4-6AAB3CD982D8}</a:tableStyleId>
              </a:tblPr>
              <a:tblGrid>
                <a:gridCol w="1250865">
                  <a:extLst>
                    <a:ext uri="{9D8B030D-6E8A-4147-A177-3AD203B41FA5}">
                      <a16:colId xmlns:a16="http://schemas.microsoft.com/office/drawing/2014/main" val="269572679"/>
                    </a:ext>
                  </a:extLst>
                </a:gridCol>
                <a:gridCol w="841491">
                  <a:extLst>
                    <a:ext uri="{9D8B030D-6E8A-4147-A177-3AD203B41FA5}">
                      <a16:colId xmlns:a16="http://schemas.microsoft.com/office/drawing/2014/main" val="2938643653"/>
                    </a:ext>
                  </a:extLst>
                </a:gridCol>
                <a:gridCol w="1364487">
                  <a:extLst>
                    <a:ext uri="{9D8B030D-6E8A-4147-A177-3AD203B41FA5}">
                      <a16:colId xmlns:a16="http://schemas.microsoft.com/office/drawing/2014/main" val="630471040"/>
                    </a:ext>
                  </a:extLst>
                </a:gridCol>
                <a:gridCol w="1452681">
                  <a:extLst>
                    <a:ext uri="{9D8B030D-6E8A-4147-A177-3AD203B41FA5}">
                      <a16:colId xmlns:a16="http://schemas.microsoft.com/office/drawing/2014/main" val="1803630349"/>
                    </a:ext>
                  </a:extLst>
                </a:gridCol>
                <a:gridCol w="912685">
                  <a:extLst>
                    <a:ext uri="{9D8B030D-6E8A-4147-A177-3AD203B41FA5}">
                      <a16:colId xmlns:a16="http://schemas.microsoft.com/office/drawing/2014/main" val="2124072042"/>
                    </a:ext>
                  </a:extLst>
                </a:gridCol>
                <a:gridCol w="2719017">
                  <a:extLst>
                    <a:ext uri="{9D8B030D-6E8A-4147-A177-3AD203B41FA5}">
                      <a16:colId xmlns:a16="http://schemas.microsoft.com/office/drawing/2014/main" val="3981105435"/>
                    </a:ext>
                  </a:extLst>
                </a:gridCol>
                <a:gridCol w="833946">
                  <a:extLst>
                    <a:ext uri="{9D8B030D-6E8A-4147-A177-3AD203B41FA5}">
                      <a16:colId xmlns:a16="http://schemas.microsoft.com/office/drawing/2014/main" val="911866830"/>
                    </a:ext>
                  </a:extLst>
                </a:gridCol>
              </a:tblGrid>
              <a:tr h="218415">
                <a:tc>
                  <a:txBody>
                    <a:bodyPr/>
                    <a:lstStyle/>
                    <a:p>
                      <a:pPr algn="ctr"/>
                      <a:r>
                        <a:rPr lang="en-US" altLang="zh-CN" sz="1600" dirty="0"/>
                        <a:t>7</a:t>
                      </a:r>
                      <a:r>
                        <a:rPr lang="zh-CN" altLang="en-US" sz="1600" dirty="0"/>
                        <a:t>字节</a:t>
                      </a:r>
                    </a:p>
                  </a:txBody>
                  <a:tcPr/>
                </a:tc>
                <a:tc>
                  <a:txBody>
                    <a:bodyPr/>
                    <a:lstStyle/>
                    <a:p>
                      <a:pPr algn="ctr"/>
                      <a:r>
                        <a:rPr lang="en-US" altLang="zh-CN" sz="1600" dirty="0"/>
                        <a:t>1</a:t>
                      </a:r>
                      <a:r>
                        <a:rPr lang="zh-CN" altLang="en-US" sz="1600" dirty="0"/>
                        <a:t>字节</a:t>
                      </a:r>
                    </a:p>
                  </a:txBody>
                  <a:tcPr/>
                </a:tc>
                <a:tc>
                  <a:txBody>
                    <a:bodyPr/>
                    <a:lstStyle/>
                    <a:p>
                      <a:pPr algn="ctr"/>
                      <a:r>
                        <a:rPr lang="en-US" altLang="zh-CN" sz="1600" dirty="0"/>
                        <a:t>6</a:t>
                      </a:r>
                      <a:r>
                        <a:rPr lang="zh-CN" altLang="en-US" sz="1600" dirty="0"/>
                        <a:t>字节</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6</a:t>
                      </a:r>
                      <a:r>
                        <a:rPr lang="zh-CN" altLang="en-US" sz="1600" dirty="0"/>
                        <a:t>字节</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2</a:t>
                      </a:r>
                      <a:r>
                        <a:rPr lang="zh-CN" altLang="en-US" sz="1600" dirty="0"/>
                        <a:t>字节</a:t>
                      </a:r>
                    </a:p>
                  </a:txBody>
                  <a:tcPr/>
                </a:tc>
                <a:tc>
                  <a:txBody>
                    <a:bodyPr/>
                    <a:lstStyle/>
                    <a:p>
                      <a:pPr algn="ctr"/>
                      <a:r>
                        <a:rPr lang="en-US" altLang="zh-CN" sz="1600" dirty="0"/>
                        <a:t>46~1500</a:t>
                      </a:r>
                      <a:r>
                        <a:rPr lang="zh-CN" altLang="en-US" sz="1600" dirty="0"/>
                        <a:t>字节</a:t>
                      </a:r>
                    </a:p>
                  </a:txBody>
                  <a:tcPr/>
                </a:tc>
                <a:tc>
                  <a:txBody>
                    <a:bodyPr/>
                    <a:lstStyle/>
                    <a:p>
                      <a:pPr algn="ctr"/>
                      <a:r>
                        <a:rPr lang="en-US" altLang="zh-CN" sz="1600" dirty="0"/>
                        <a:t>4</a:t>
                      </a:r>
                      <a:r>
                        <a:rPr lang="zh-CN" altLang="en-US" sz="1600" dirty="0"/>
                        <a:t>字节</a:t>
                      </a:r>
                    </a:p>
                  </a:txBody>
                  <a:tcPr/>
                </a:tc>
                <a:extLst>
                  <a:ext uri="{0D108BD9-81ED-4DB2-BD59-A6C34878D82A}">
                    <a16:rowId xmlns:a16="http://schemas.microsoft.com/office/drawing/2014/main" val="976413077"/>
                  </a:ext>
                </a:extLst>
              </a:tr>
              <a:tr h="371306">
                <a:tc>
                  <a:txBody>
                    <a:bodyPr/>
                    <a:lstStyle/>
                    <a:p>
                      <a:pPr algn="ctr"/>
                      <a:r>
                        <a:rPr lang="en-US" altLang="zh-CN" sz="1600" dirty="0">
                          <a:solidFill>
                            <a:srgbClr val="002060"/>
                          </a:solidFill>
                        </a:rPr>
                        <a:t>Preamble</a:t>
                      </a:r>
                    </a:p>
                  </a:txBody>
                  <a:tcPr anchor="ctr">
                    <a:solidFill>
                      <a:schemeClr val="accent2">
                        <a:lumMod val="40000"/>
                        <a:lumOff val="60000"/>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SFD</a:t>
                      </a:r>
                    </a:p>
                  </a:txBody>
                  <a:tcPr anchor="ctr">
                    <a:solidFill>
                      <a:schemeClr val="accent2">
                        <a:lumMod val="40000"/>
                        <a:lumOff val="60000"/>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Destination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Source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Length/Type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Data and Pad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002060"/>
                          </a:solidFill>
                        </a:rPr>
                        <a:t>FCS</a:t>
                      </a:r>
                    </a:p>
                  </a:txBody>
                  <a:tcPr anchor="ctr"/>
                </a:tc>
                <a:extLst>
                  <a:ext uri="{0D108BD9-81ED-4DB2-BD59-A6C34878D82A}">
                    <a16:rowId xmlns:a16="http://schemas.microsoft.com/office/drawing/2014/main" val="486169193"/>
                  </a:ext>
                </a:extLst>
              </a:tr>
            </a:tbl>
          </a:graphicData>
        </a:graphic>
      </p:graphicFrame>
      <p:sp>
        <p:nvSpPr>
          <p:cNvPr id="12" name="文本框 11">
            <a:extLst>
              <a:ext uri="{FF2B5EF4-FFF2-40B4-BE49-F238E27FC236}">
                <a16:creationId xmlns:a16="http://schemas.microsoft.com/office/drawing/2014/main" id="{BF554E16-3556-41C9-A5B4-A0EA704BC2D9}"/>
              </a:ext>
            </a:extLst>
          </p:cNvPr>
          <p:cNvSpPr txBox="1"/>
          <p:nvPr/>
        </p:nvSpPr>
        <p:spPr>
          <a:xfrm>
            <a:off x="3544304" y="5496314"/>
            <a:ext cx="2262158" cy="728982"/>
          </a:xfrm>
          <a:prstGeom prst="rect">
            <a:avLst/>
          </a:prstGeom>
          <a:solidFill>
            <a:schemeClr val="bg1">
              <a:lumMod val="95000"/>
            </a:schemeClr>
          </a:solidFill>
          <a:ln>
            <a:solidFill>
              <a:srgbClr val="0070C0"/>
            </a:solidFill>
          </a:ln>
          <a:effectLst>
            <a:outerShdw blurRad="50800" dist="38100" dir="2700000" algn="tl" rotWithShape="0">
              <a:prstClr val="black">
                <a:alpha val="40000"/>
              </a:prstClr>
            </a:outerShdw>
          </a:effectLst>
        </p:spPr>
        <p:txBody>
          <a:bodyPr wrap="none" rtlCol="0">
            <a:spAutoFit/>
          </a:bodyPr>
          <a:lstStyle/>
          <a:p>
            <a:pPr algn="ctr">
              <a:lnSpc>
                <a:spcPct val="120000"/>
              </a:lnSpc>
            </a:pPr>
            <a:r>
              <a:rPr kumimoji="1" lang="zh-CN" altLang="en-US" dirty="0">
                <a:latin typeface="微软雅黑" panose="020B0503020204020204" pitchFamily="34" charset="-122"/>
                <a:ea typeface="微软雅黑" panose="020B0503020204020204" pitchFamily="34" charset="-122"/>
              </a:rPr>
              <a:t>直通模式</a:t>
            </a:r>
            <a:endParaRPr kumimoji="1" lang="en-US" altLang="zh-CN" dirty="0">
              <a:latin typeface="微软雅黑" panose="020B0503020204020204" pitchFamily="34" charset="-122"/>
              <a:ea typeface="微软雅黑" panose="020B0503020204020204" pitchFamily="34" charset="-122"/>
            </a:endParaRPr>
          </a:p>
          <a:p>
            <a:pPr algn="ctr">
              <a:lnSpc>
                <a:spcPct val="120000"/>
              </a:lnSpc>
            </a:pPr>
            <a:r>
              <a:rPr kumimoji="1" lang="zh-CN" altLang="en-US" dirty="0">
                <a:solidFill>
                  <a:srgbClr val="7030A0"/>
                </a:solidFill>
                <a:latin typeface="微软雅黑" panose="020B0503020204020204" pitchFamily="34" charset="-122"/>
                <a:ea typeface="微软雅黑" panose="020B0503020204020204" pitchFamily="34" charset="-122"/>
              </a:rPr>
              <a:t>低延迟、无错误检查</a:t>
            </a:r>
            <a:endParaRPr lang="zh-CN" altLang="en-US" dirty="0">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E3A66FD1-7ACD-4521-91FA-C5029EDA4F9A}"/>
              </a:ext>
            </a:extLst>
          </p:cNvPr>
          <p:cNvCxnSpPr/>
          <p:nvPr/>
        </p:nvCxnSpPr>
        <p:spPr>
          <a:xfrm flipV="1">
            <a:off x="4682352" y="4823814"/>
            <a:ext cx="0" cy="648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日期占位符 36">
            <a:extLst>
              <a:ext uri="{FF2B5EF4-FFF2-40B4-BE49-F238E27FC236}">
                <a16:creationId xmlns:a16="http://schemas.microsoft.com/office/drawing/2014/main" id="{5B41196C-2EC3-424F-A284-1C631D194CB5}"/>
              </a:ext>
            </a:extLst>
          </p:cNvPr>
          <p:cNvSpPr>
            <a:spLocks noGrp="1"/>
          </p:cNvSpPr>
          <p:nvPr>
            <p:ph type="dt" sz="half" idx="10"/>
          </p:nvPr>
        </p:nvSpPr>
        <p:spPr>
          <a:xfrm>
            <a:off x="197335" y="6489303"/>
            <a:ext cx="2743200" cy="365125"/>
          </a:xfrm>
        </p:spPr>
        <p:txBody>
          <a:bodyPr/>
          <a:lstStyle/>
          <a:p>
            <a:r>
              <a:rPr lang="en-US" altLang="zh-CN" dirty="0">
                <a:latin typeface="微软雅黑" panose="020B0503020204020204" pitchFamily="34" charset="-122"/>
                <a:ea typeface="微软雅黑" panose="020B0503020204020204" pitchFamily="34" charset="-122"/>
              </a:rPr>
              <a:t>4.4 </a:t>
            </a:r>
            <a:r>
              <a:rPr lang="zh-CN" altLang="en-US" dirty="0">
                <a:latin typeface="微软雅黑" panose="020B0503020204020204" pitchFamily="34" charset="-122"/>
                <a:ea typeface="微软雅黑" panose="020B0503020204020204" pitchFamily="34" charset="-122"/>
              </a:rPr>
              <a:t>数据链路层交换</a:t>
            </a:r>
          </a:p>
        </p:txBody>
      </p:sp>
      <p:sp>
        <p:nvSpPr>
          <p:cNvPr id="11" name="灯片编号占位符 3">
            <a:extLst>
              <a:ext uri="{FF2B5EF4-FFF2-40B4-BE49-F238E27FC236}">
                <a16:creationId xmlns:a16="http://schemas.microsoft.com/office/drawing/2014/main" id="{CE50E784-28D6-1848-B217-56BB1670C1AE}"/>
              </a:ext>
            </a:extLst>
          </p:cNvPr>
          <p:cNvSpPr>
            <a:spLocks noGrp="1"/>
          </p:cNvSpPr>
          <p:nvPr>
            <p:ph type="sldNum" sz="quarter" idx="12"/>
          </p:nvPr>
        </p:nvSpPr>
        <p:spPr>
          <a:xfrm>
            <a:off x="8686810" y="6489303"/>
            <a:ext cx="3319670" cy="365125"/>
          </a:xfrm>
        </p:spPr>
        <p:txBody>
          <a:bodyPr/>
          <a:lstStyle/>
          <a:p>
            <a:fld id="{339BF64F-B44A-4670-AF2C-07375CE66113}" type="slidenum">
              <a:rPr kumimoji="1" lang="zh-CN" altLang="en-US" smtClean="0"/>
              <a:t>99</a:t>
            </a:fld>
            <a:endParaRPr kumimoji="1" lang="zh-CN" altLang="en-US" dirty="0"/>
          </a:p>
        </p:txBody>
      </p:sp>
    </p:spTree>
    <p:extLst>
      <p:ext uri="{BB962C8B-B14F-4D97-AF65-F5344CB8AC3E}">
        <p14:creationId xmlns:p14="http://schemas.microsoft.com/office/powerpoint/2010/main" val="268191626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11337</TotalTime>
  <Words>22938</Words>
  <Application>Microsoft Macintosh PowerPoint</Application>
  <PresentationFormat>宽屏</PresentationFormat>
  <Paragraphs>3419</Paragraphs>
  <Slides>195</Slides>
  <Notes>163</Notes>
  <HiddenSlides>0</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7</vt:i4>
      </vt:variant>
      <vt:variant>
        <vt:lpstr>幻灯片标题</vt:lpstr>
      </vt:variant>
      <vt:variant>
        <vt:i4>195</vt:i4>
      </vt:variant>
    </vt:vector>
  </HeadingPairs>
  <TitlesOfParts>
    <vt:vector size="227" baseType="lpstr">
      <vt:lpstr>等线</vt:lpstr>
      <vt:lpstr>黑体</vt:lpstr>
      <vt:lpstr>华文细黑</vt:lpstr>
      <vt:lpstr>宋体</vt:lpstr>
      <vt:lpstr>Microsoft YaHei</vt:lpstr>
      <vt:lpstr>Microsoft YaHei</vt:lpstr>
      <vt:lpstr>微软雅黑 </vt:lpstr>
      <vt:lpstr>Adobe 楷体 Std R</vt:lpstr>
      <vt:lpstr>Adobe Arabic</vt:lpstr>
      <vt:lpstr>lato</vt:lpstr>
      <vt:lpstr>Montserrat</vt:lpstr>
      <vt:lpstr>Open Sans</vt:lpstr>
      <vt:lpstr>PingFang SC</vt:lpstr>
      <vt:lpstr>Roboto</vt:lpstr>
      <vt:lpstr>Algerian</vt:lpstr>
      <vt:lpstr>Arial</vt:lpstr>
      <vt:lpstr>Arial Narrow</vt:lpstr>
      <vt:lpstr>Cambria Math</vt:lpstr>
      <vt:lpstr>Symbol</vt:lpstr>
      <vt:lpstr>Tahoma</vt:lpstr>
      <vt:lpstr>Times New Roman</vt:lpstr>
      <vt:lpstr>Verdana</vt:lpstr>
      <vt:lpstr>Wingdings</vt:lpstr>
      <vt:lpstr>Office 主题​​</vt:lpstr>
      <vt:lpstr>2_Office 主题​​</vt:lpstr>
      <vt:lpstr>Visio</vt:lpstr>
      <vt:lpstr>Equation</vt:lpstr>
      <vt:lpstr>公式</vt:lpstr>
      <vt:lpstr>Paint.Picture</vt:lpstr>
      <vt:lpstr>文档</vt:lpstr>
      <vt:lpstr>Visio.Drawing.6</vt:lpstr>
      <vt:lpstr>FLW3Drawing</vt:lpstr>
      <vt:lpstr>计算机网络 教案使用说明</vt:lpstr>
      <vt:lpstr>计算机网络课程教案使用说明</vt:lpstr>
      <vt:lpstr>计算机网络课程教案使用说明</vt:lpstr>
      <vt:lpstr>计算机网络课程教案使用说明</vt:lpstr>
      <vt:lpstr>第四章 介质访问子层</vt:lpstr>
      <vt:lpstr>本章目标</vt:lpstr>
      <vt:lpstr>MAC子层在哪里？</vt:lpstr>
      <vt:lpstr>本章内容</vt:lpstr>
      <vt:lpstr>常见的接入情形</vt:lpstr>
      <vt:lpstr>常见的局域网拓扑</vt:lpstr>
      <vt:lpstr>某时由谁来访问共享信道呢？</vt:lpstr>
      <vt:lpstr>静态分配的性能分析</vt:lpstr>
      <vt:lpstr>子信道的平均延迟</vt:lpstr>
      <vt:lpstr>静态分配的特点</vt:lpstr>
      <vt:lpstr>本章内容</vt:lpstr>
      <vt:lpstr>三大类多路访问协议及小分类</vt:lpstr>
      <vt:lpstr>ALOHA协议的由来</vt:lpstr>
      <vt:lpstr>纯ALOHA协议工作原理：任性！</vt:lpstr>
      <vt:lpstr>纯ALOHA协议的数学描述</vt:lpstr>
      <vt:lpstr>性能分析</vt:lpstr>
      <vt:lpstr>性能分析（续）</vt:lpstr>
      <vt:lpstr>如何计算传输成功的概率P0？</vt:lpstr>
      <vt:lpstr>传输成功的概率P0的计算</vt:lpstr>
      <vt:lpstr>纯ALOHA协议的性能</vt:lpstr>
      <vt:lpstr>分隙ALOHA (Slotted ALOHA)工作原理</vt:lpstr>
      <vt:lpstr>分隙ALOHA的性能分析</vt:lpstr>
      <vt:lpstr>小结两种ALOHA协议</vt:lpstr>
      <vt:lpstr>载波侦听多路访问协议 </vt:lpstr>
      <vt:lpstr> 非持续式CSMA</vt:lpstr>
      <vt:lpstr>持续式(指1-持续式)CSMA</vt:lpstr>
      <vt:lpstr>p-持续式CSMA</vt:lpstr>
      <vt:lpstr>问题：先听再发，避免了冲突吗？</vt:lpstr>
      <vt:lpstr>传播延迟对载波侦听的影响</vt:lpstr>
      <vt:lpstr>冲突窗口</vt:lpstr>
      <vt:lpstr>CSMA/CD  （1-持续）</vt:lpstr>
      <vt:lpstr>CSMA/CD（续）</vt:lpstr>
      <vt:lpstr>怎么能侦听到冲突？</vt:lpstr>
      <vt:lpstr>CSMA/CD概念模型</vt:lpstr>
      <vt:lpstr>各种CSMA的性能比较</vt:lpstr>
      <vt:lpstr>受控访问协议</vt:lpstr>
      <vt:lpstr>位图协议（预留协议）图示</vt:lpstr>
      <vt:lpstr>位图协议的信道利用率分析</vt:lpstr>
      <vt:lpstr>令牌传递</vt:lpstr>
      <vt:lpstr>二进制倒计数协议</vt:lpstr>
      <vt:lpstr>二进制倒计数协议的信道效率分析</vt:lpstr>
      <vt:lpstr>有限竞争协议 </vt:lpstr>
      <vt:lpstr>自适应树搜索协议（Adaptive Tree Walk Protocol）</vt:lpstr>
      <vt:lpstr>目  录</vt:lpstr>
      <vt:lpstr>以太网的前世今生</vt:lpstr>
      <vt:lpstr>以太网的前世今生</vt:lpstr>
      <vt:lpstr>以太网的前世今生</vt:lpstr>
      <vt:lpstr>以太网的前世今生</vt:lpstr>
      <vt:lpstr>以太网的前世今生</vt:lpstr>
      <vt:lpstr>经典以太网 - 经典以太网的物理层</vt:lpstr>
      <vt:lpstr>经典以太网 - MAC子层协议</vt:lpstr>
      <vt:lpstr>经典以太网 - MAC子层协议</vt:lpstr>
      <vt:lpstr>经典以太网 - MAC子层协议</vt:lpstr>
      <vt:lpstr>经典以太网 - MAC子层协议</vt:lpstr>
      <vt:lpstr>经典以太网 - MAC子层协议</vt:lpstr>
      <vt:lpstr>经典以太网 - MAC子层协议</vt:lpstr>
      <vt:lpstr>经典以太网 - MAC子层协议</vt:lpstr>
      <vt:lpstr>经典以太网 - MAC子层协议</vt:lpstr>
      <vt:lpstr>经典以太网 - MAC子层协议</vt:lpstr>
      <vt:lpstr>以太网性能</vt:lpstr>
      <vt:lpstr>交换式以太网 </vt:lpstr>
      <vt:lpstr>交换式以太网</vt:lpstr>
      <vt:lpstr>交换式以太网</vt:lpstr>
      <vt:lpstr>快速以太网</vt:lpstr>
      <vt:lpstr>千兆以太网</vt:lpstr>
      <vt:lpstr>万兆以太网</vt:lpstr>
      <vt:lpstr>40G-100G以太网</vt:lpstr>
      <vt:lpstr>40G-100G以太网</vt:lpstr>
      <vt:lpstr>以太网的未来</vt:lpstr>
      <vt:lpstr>以太网的未来</vt:lpstr>
      <vt:lpstr>以太网的未来</vt:lpstr>
      <vt:lpstr>以太网的未来</vt:lpstr>
      <vt:lpstr>本章内容</vt:lpstr>
      <vt:lpstr> 数据链路层交换原理</vt:lpstr>
      <vt:lpstr> 数据链路层交换原理</vt:lpstr>
      <vt:lpstr> 数据链路层交换原理</vt:lpstr>
      <vt:lpstr> 数据链路层交换原理</vt:lpstr>
      <vt:lpstr> 数据链路层交换原理</vt:lpstr>
      <vt:lpstr> 数据链路层交换原理</vt:lpstr>
      <vt:lpstr> 数据链路层交换原理</vt:lpstr>
      <vt:lpstr> 数据链路层交换原理</vt:lpstr>
      <vt:lpstr> 数据链路层交换原理</vt:lpstr>
      <vt:lpstr> 数据链路层交换原理</vt:lpstr>
      <vt:lpstr> 数据链路层交换原理</vt:lpstr>
      <vt:lpstr> 数据链路层交换原理</vt:lpstr>
      <vt:lpstr> 数据链路层交换原理</vt:lpstr>
      <vt:lpstr> 数据链路层交换原理</vt:lpstr>
      <vt:lpstr> 数据链路层交换原理</vt:lpstr>
      <vt:lpstr> 链路层交换机</vt:lpstr>
      <vt:lpstr> 链路层交换机</vt:lpstr>
      <vt:lpstr> 链路层交换机</vt:lpstr>
      <vt:lpstr> 链路层交换机</vt:lpstr>
      <vt:lpstr> 链路层交换机</vt:lpstr>
      <vt:lpstr> 链路层交换机</vt:lpstr>
      <vt:lpstr> 链路层交换机</vt:lpstr>
      <vt:lpstr> 链路层交换机</vt:lpstr>
      <vt:lpstr> 链路层交换机</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生成树协议</vt:lpstr>
      <vt:lpstr> 虚拟局域网</vt:lpstr>
      <vt:lpstr> 虚拟局域网</vt:lpstr>
      <vt:lpstr> 虚拟局域网</vt:lpstr>
      <vt:lpstr> 虚拟局域网</vt:lpstr>
      <vt:lpstr> 虚拟局域网</vt:lpstr>
      <vt:lpstr> 虚拟局域网</vt:lpstr>
      <vt:lpstr> 虚拟局域网</vt:lpstr>
      <vt:lpstr> 虚拟局域网</vt:lpstr>
      <vt:lpstr> 虚拟局域网</vt:lpstr>
      <vt:lpstr> 虚拟局域网</vt:lpstr>
      <vt:lpstr> 虚拟局域网</vt:lpstr>
      <vt:lpstr> 虚拟局域网</vt:lpstr>
      <vt:lpstr> 虚拟局域网</vt:lpstr>
      <vt:lpstr> 虚拟局域网</vt:lpstr>
      <vt:lpstr>本章内容</vt:lpstr>
      <vt:lpstr>无线局域网概述</vt:lpstr>
      <vt:lpstr>无线局域网概述</vt:lpstr>
      <vt:lpstr>无线局域网组网模式</vt:lpstr>
      <vt:lpstr>无线局域网组网模式</vt:lpstr>
      <vt:lpstr>无线局域网体系结构</vt:lpstr>
      <vt:lpstr>无线局域网体系结构</vt:lpstr>
      <vt:lpstr>IEEE 802.11物理层</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802.11介质访问控制</vt:lpstr>
      <vt:lpstr>IEEE 802.11帧格式</vt:lpstr>
      <vt:lpstr>IEEE 802.11帧格式</vt:lpstr>
      <vt:lpstr>IEEE 802.11帧格式</vt:lpstr>
      <vt:lpstr>IEEE 802.11帧格式</vt:lpstr>
      <vt:lpstr>IEEE 802.11帧格式</vt:lpstr>
      <vt:lpstr>IEEE 802.11帧格式</vt:lpstr>
      <vt:lpstr>IEEE 802.11帧格式</vt:lpstr>
      <vt:lpstr>IEEE 802.11帧格式</vt:lpstr>
      <vt:lpstr>无线局域网的构建与管理</vt:lpstr>
      <vt:lpstr>无线局域网的构建与管理</vt:lpstr>
      <vt:lpstr>无线局域网的构建与管理</vt:lpstr>
      <vt:lpstr>无线局域网的构建与管理</vt:lpstr>
      <vt:lpstr>无线局域网的构建与管理</vt:lpstr>
      <vt:lpstr>无线局域网的构建与管理</vt:lpstr>
      <vt:lpstr>无线局域网的构建与管理</vt:lpstr>
      <vt:lpstr>无线局域网的构建与管理</vt:lpstr>
      <vt:lpstr>无线局域网的构建与管理</vt:lpstr>
      <vt:lpstr>无线局域网的构建与管理</vt:lpstr>
      <vt:lpstr>无线局域网的构建与管理</vt:lpstr>
      <vt:lpstr>Wi-Fi 6 核心技术概览</vt:lpstr>
      <vt:lpstr>Wi-Fi 6 核心技术概览</vt:lpstr>
      <vt:lpstr>Wi-Fi 6 核心技术概览</vt:lpstr>
      <vt:lpstr>Wi-Fi 6 核心技术概览</vt:lpstr>
      <vt:lpstr>Wi-Fi 6 核心技术概览</vt:lpstr>
      <vt:lpstr>Wi-Fi 6 核心技术概览</vt:lpstr>
      <vt:lpstr>Wi-Fi 6 核心技术概览</vt:lpstr>
      <vt:lpstr>Wi-Fi 6 核心技术概览</vt:lpstr>
      <vt:lpstr>Wi-Fi 6 核心技术概览</vt:lpstr>
      <vt:lpstr>Wi-Fi 6 核心技术概览</vt:lpstr>
      <vt:lpstr>Wi-Fi 6 核心技术概览</vt:lpstr>
      <vt:lpstr>致谢社区本章贡献者</vt:lpstr>
      <vt:lpstr>特别鸣谢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office user</cp:lastModifiedBy>
  <cp:revision>815</cp:revision>
  <dcterms:created xsi:type="dcterms:W3CDTF">2021-01-06T05:35:51Z</dcterms:created>
  <dcterms:modified xsi:type="dcterms:W3CDTF">2021-03-05T02:21:38Z</dcterms:modified>
</cp:coreProperties>
</file>